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 id="2147483705" r:id="rId6"/>
    <p:sldMasterId id="2147483717" r:id="rId7"/>
    <p:sldMasterId id="2147483729" r:id="rId8"/>
  </p:sldMasterIdLst>
  <p:notesMasterIdLst>
    <p:notesMasterId r:id="rId41"/>
  </p:notesMasterIdLst>
  <p:sldIdLst>
    <p:sldId id="981496459" r:id="rId9"/>
    <p:sldId id="2147478837" r:id="rId10"/>
    <p:sldId id="981496507" r:id="rId11"/>
    <p:sldId id="2147478829" r:id="rId12"/>
    <p:sldId id="2147479036" r:id="rId13"/>
    <p:sldId id="2147478946" r:id="rId14"/>
    <p:sldId id="981496325" r:id="rId15"/>
    <p:sldId id="2147478948" r:id="rId16"/>
    <p:sldId id="2147479040" r:id="rId17"/>
    <p:sldId id="2147479041" r:id="rId18"/>
    <p:sldId id="2147478944" r:id="rId19"/>
    <p:sldId id="2147479042" r:id="rId20"/>
    <p:sldId id="2147478989" r:id="rId21"/>
    <p:sldId id="2147478832" r:id="rId22"/>
    <p:sldId id="2147479000" r:id="rId23"/>
    <p:sldId id="2147478983" r:id="rId24"/>
    <p:sldId id="2147478817" r:id="rId25"/>
    <p:sldId id="2147479039" r:id="rId26"/>
    <p:sldId id="2147478999" r:id="rId27"/>
    <p:sldId id="2147478827" r:id="rId28"/>
    <p:sldId id="2147478823" r:id="rId29"/>
    <p:sldId id="2147478826" r:id="rId30"/>
    <p:sldId id="981496382" r:id="rId31"/>
    <p:sldId id="2147479043" r:id="rId32"/>
    <p:sldId id="2147479003" r:id="rId33"/>
    <p:sldId id="981496446" r:id="rId34"/>
    <p:sldId id="981496335" r:id="rId35"/>
    <p:sldId id="2147478947" r:id="rId36"/>
    <p:sldId id="2147478985" r:id="rId37"/>
    <p:sldId id="981496562" r:id="rId38"/>
    <p:sldId id="981496213" r:id="rId39"/>
    <p:sldId id="2147479035" r:id="rId40"/>
  </p:sldIdLst>
  <p:sldSz cx="12192000" cy="6858000"/>
  <p:notesSz cx="6797675" cy="9872663"/>
  <p:custDataLst>
    <p:tags r:id="rId42"/>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11" userDrawn="1">
          <p15:clr>
            <a:srgbClr val="A4A3A4"/>
          </p15:clr>
        </p15:guide>
        <p15:guide id="2" orient="horz" pos="232" userDrawn="1">
          <p15:clr>
            <a:srgbClr val="A4A3A4"/>
          </p15:clr>
        </p15:guide>
        <p15:guide id="3" orient="horz" pos="890" userDrawn="1">
          <p15:clr>
            <a:srgbClr val="A4A3A4"/>
          </p15:clr>
        </p15:guide>
        <p15:guide id="4" pos="746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806D41-04DB-376C-4B42-1C0AE7260A7E}" name="Kelly, Paige" initials="KP" userId="S::Paige.Kelly@sternir.com::36ef9dd2-30b6-424b-ad3f-6e4da8abcfc3" providerId="AD"/>
  <p188:author id="{F36EC784-443C-15A5-A2DC-9D83A9FD8B34}" name="Sara Westrøm" initials="SW" userId="S::westrom@oncoinvent.com::3b277d3f-e1ba-427a-8d0c-1728a4de02d9" providerId="AD"/>
  <p188:author id="{42CA90BF-480F-964C-81C2-CC2E9580C93F}" name="Danesh, Israel" initials="DI" userId="S::Israel.Danesh@sternir.com::d8eb808b-48ab-4a8b-a865-cae6f1e23d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548"/>
    <a:srgbClr val="C00000"/>
    <a:srgbClr val="C6CAE7"/>
    <a:srgbClr val="E0E7F5"/>
    <a:srgbClr val="C8C5D2"/>
    <a:srgbClr val="C1C2CC"/>
    <a:srgbClr val="C3C3C3"/>
    <a:srgbClr val="7E7994"/>
    <a:srgbClr val="E7312B"/>
    <a:srgbClr val="E730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9C9BB-F877-4D3E-A3D6-3F18F101E138}" v="17" dt="2025-07-02T06:50:20.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100" d="100"/>
          <a:sy n="100" d="100"/>
        </p:scale>
        <p:origin x="1282" y="542"/>
      </p:cViewPr>
      <p:guideLst>
        <p:guide pos="211"/>
        <p:guide orient="horz" pos="232"/>
        <p:guide orient="horz" pos="890"/>
        <p:guide pos="746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hade val="7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87D-454C-AA7C-2CF6886FE878}"/>
              </c:ext>
            </c:extLst>
          </c:dPt>
          <c:dPt>
            <c:idx val="1"/>
            <c:bubble3D val="0"/>
            <c:spPr>
              <a:solidFill>
                <a:schemeClr val="accent1">
                  <a:tint val="77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87D-454C-AA7C-2CF6886FE878}"/>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ptos" panose="020B0004020202020204"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587D-454C-AA7C-2CF6886FE878}"/>
                </c:ext>
              </c:extLst>
            </c:dLbl>
            <c:dLbl>
              <c:idx val="1"/>
              <c:delete val="1"/>
              <c:extLst>
                <c:ext xmlns:c15="http://schemas.microsoft.com/office/drawing/2012/chart" uri="{CE6537A1-D6FC-4f65-9D91-7224C49458BB}"/>
                <c:ext xmlns:c16="http://schemas.microsoft.com/office/drawing/2014/chart" uri="{C3380CC4-5D6E-409C-BE32-E72D297353CC}">
                  <c16:uniqueId val="{00000003-587D-454C-AA7C-2CF6886FE87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587D-454C-AA7C-2CF6886FE878}"/>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hade val="7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DD03-45E8-91FE-E8D268823B16}"/>
              </c:ext>
            </c:extLst>
          </c:dPt>
          <c:dPt>
            <c:idx val="1"/>
            <c:bubble3D val="0"/>
            <c:spPr>
              <a:solidFill>
                <a:schemeClr val="accent1">
                  <a:tint val="77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DD03-45E8-91FE-E8D268823B1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ptos" panose="020B0004020202020204" pitchFamily="34" charset="0"/>
                      <a:ea typeface="+mn-ea"/>
                      <a:cs typeface="+mn-cs"/>
                    </a:defRPr>
                  </a:pPr>
                  <a:endParaRPr lang="en-US"/>
                </a:p>
              </c:txPr>
              <c:dLblPos val="inEnd"/>
              <c:showLegendKey val="0"/>
              <c:showVal val="0"/>
              <c:showCatName val="0"/>
              <c:showSerName val="0"/>
              <c:showPercent val="1"/>
              <c:showBubbleSize val="0"/>
              <c:extLst>
                <c:ext xmlns:c16="http://schemas.microsoft.com/office/drawing/2014/chart" uri="{C3380CC4-5D6E-409C-BE32-E72D297353CC}">
                  <c16:uniqueId val="{00000001-DD03-45E8-91FE-E8D268823B16}"/>
                </c:ext>
              </c:extLst>
            </c:dLbl>
            <c:dLbl>
              <c:idx val="1"/>
              <c:delete val="1"/>
              <c:extLst>
                <c:ext xmlns:c15="http://schemas.microsoft.com/office/drawing/2012/chart" uri="{CE6537A1-D6FC-4f65-9D91-7224C49458BB}"/>
                <c:ext xmlns:c16="http://schemas.microsoft.com/office/drawing/2014/chart" uri="{C3380CC4-5D6E-409C-BE32-E72D297353CC}">
                  <c16:uniqueId val="{00000003-DD03-45E8-91FE-E8D268823B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DD03-45E8-91FE-E8D268823B16}"/>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hade val="7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F4C7-46A3-BDA8-F1A754537693}"/>
              </c:ext>
            </c:extLst>
          </c:dPt>
          <c:dPt>
            <c:idx val="1"/>
            <c:bubble3D val="0"/>
            <c:spPr>
              <a:solidFill>
                <a:schemeClr val="accent1">
                  <a:tint val="77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F4C7-46A3-BDA8-F1A754537693}"/>
              </c:ext>
            </c:extLst>
          </c:dPt>
          <c:dLbls>
            <c:dLbl>
              <c:idx val="0"/>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Aptos" panose="020B0004020202020204" pitchFamily="34" charset="0"/>
                        <a:ea typeface="+mn-ea"/>
                        <a:cs typeface="+mn-cs"/>
                      </a:defRPr>
                    </a:pPr>
                    <a:r>
                      <a:rPr lang="en-US"/>
                      <a:t>28%</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Aptos" panose="020B0004020202020204" pitchFamily="34" charset="0"/>
                      <a:ea typeface="+mn-ea"/>
                      <a:cs typeface="+mn-cs"/>
                    </a:defRPr>
                  </a:pPr>
                  <a:endParaRPr lang="en-US"/>
                </a:p>
              </c:txPr>
              <c:dLblPos val="inEnd"/>
              <c:showLegendKey val="0"/>
              <c:showVal val="0"/>
              <c:showCatName val="0"/>
              <c:showSerName val="0"/>
              <c:showPercent val="1"/>
              <c:showBubbleSize val="0"/>
              <c:extLst>
                <c:ext xmlns:c15="http://schemas.microsoft.com/office/drawing/2012/chart" uri="{CE6537A1-D6FC-4f65-9D91-7224C49458BB}">
                  <c15:layout>
                    <c:manualLayout>
                      <c:w val="0.2434964240460728"/>
                      <c:h val="0.18308416093982308"/>
                    </c:manualLayout>
                  </c15:layout>
                  <c15:showDataLabelsRange val="0"/>
                </c:ext>
                <c:ext xmlns:c16="http://schemas.microsoft.com/office/drawing/2014/chart" uri="{C3380CC4-5D6E-409C-BE32-E72D297353CC}">
                  <c16:uniqueId val="{00000001-F4C7-46A3-BDA8-F1A754537693}"/>
                </c:ext>
              </c:extLst>
            </c:dLbl>
            <c:dLbl>
              <c:idx val="1"/>
              <c:delete val="1"/>
              <c:extLst>
                <c:ext xmlns:c15="http://schemas.microsoft.com/office/drawing/2012/chart" uri="{CE6537A1-D6FC-4f65-9D91-7224C49458BB}"/>
                <c:ext xmlns:c16="http://schemas.microsoft.com/office/drawing/2014/chart" uri="{C3380CC4-5D6E-409C-BE32-E72D297353CC}">
                  <c16:uniqueId val="{00000003-F4C7-46A3-BDA8-F1A75453769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ptos" panose="020B0004020202020204" pitchFamily="34"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27.8</c:v>
                </c:pt>
                <c:pt idx="1">
                  <c:v>72.2</c:v>
                </c:pt>
              </c:numCache>
            </c:numRef>
          </c:val>
          <c:extLst>
            <c:ext xmlns:c16="http://schemas.microsoft.com/office/drawing/2014/chart" uri="{C3380CC4-5D6E-409C-BE32-E72D297353CC}">
              <c16:uniqueId val="{00000004-F4C7-46A3-BDA8-F1A754537693}"/>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hade val="76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68E-448D-A55C-ECA5B49104DB}"/>
              </c:ext>
            </c:extLst>
          </c:dPt>
          <c:dPt>
            <c:idx val="1"/>
            <c:bubble3D val="0"/>
            <c:spPr>
              <a:solidFill>
                <a:schemeClr val="accent1">
                  <a:tint val="77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68E-448D-A55C-ECA5B49104DB}"/>
              </c:ext>
            </c:extLst>
          </c:dPt>
          <c:dLbls>
            <c:dLbl>
              <c:idx val="0"/>
              <c:layout>
                <c:manualLayout>
                  <c:x val="-0.23019297318155002"/>
                  <c:y val="-6.820128773839799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68E-448D-A55C-ECA5B49104DB}"/>
                </c:ext>
              </c:extLst>
            </c:dLbl>
            <c:dLbl>
              <c:idx val="1"/>
              <c:delete val="1"/>
              <c:extLst>
                <c:ext xmlns:c15="http://schemas.microsoft.com/office/drawing/2012/chart" uri="{CE6537A1-D6FC-4f65-9D91-7224C49458BB}"/>
                <c:ext xmlns:c16="http://schemas.microsoft.com/office/drawing/2014/chart" uri="{C3380CC4-5D6E-409C-BE32-E72D297353CC}">
                  <c16:uniqueId val="{00000003-A68E-448D-A55C-ECA5B49104D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Aptos" panose="020B0004020202020204" pitchFamily="34" charset="0"/>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A68E-448D-A55C-ECA5B49104DB}"/>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1F2548"/>
                </a:solidFill>
                <a:latin typeface="Aptos SemiBold" panose="020B0004020202020204" pitchFamily="34" charset="0"/>
                <a:ea typeface="+mn-ea"/>
                <a:cs typeface="+mn-cs"/>
              </a:defRPr>
            </a:pPr>
            <a:r>
              <a:rPr lang="nb-NO" sz="1600" b="0" noProof="0">
                <a:solidFill>
                  <a:srgbClr val="1F2548"/>
                </a:solidFill>
                <a:latin typeface="Aptos SemiBold" panose="020B0004020202020204" pitchFamily="34" charset="0"/>
              </a:rPr>
              <a:t>Lokalisasjon</a:t>
            </a:r>
            <a:r>
              <a:rPr lang="nb-NO" sz="1600" b="0" baseline="0" noProof="0">
                <a:solidFill>
                  <a:srgbClr val="1F2548"/>
                </a:solidFill>
                <a:latin typeface="Aptos SemiBold" panose="020B0004020202020204" pitchFamily="34" charset="0"/>
              </a:rPr>
              <a:t> av første tilbakefall</a:t>
            </a:r>
            <a:endParaRPr lang="nb-NO" sz="1600" b="0" noProof="0">
              <a:solidFill>
                <a:srgbClr val="1F2548"/>
              </a:solidFill>
              <a:latin typeface="Aptos SemiBold" panose="020B0004020202020204" pitchFamily="34" charset="0"/>
            </a:endParaRPr>
          </a:p>
        </c:rich>
      </c:tx>
      <c:layout>
        <c:manualLayout>
          <c:xMode val="edge"/>
          <c:yMode val="edge"/>
          <c:x val="0.2768714812919215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1F2548"/>
              </a:solidFill>
              <a:latin typeface="Aptos SemiBold" panose="020B0004020202020204" pitchFamily="34" charset="0"/>
              <a:ea typeface="+mn-ea"/>
              <a:cs typeface="+mn-cs"/>
            </a:defRPr>
          </a:pPr>
          <a:endParaRPr lang="nb-NO"/>
        </a:p>
      </c:txPr>
    </c:title>
    <c:autoTitleDeleted val="0"/>
    <c:plotArea>
      <c:layout>
        <c:manualLayout>
          <c:layoutTarget val="inner"/>
          <c:xMode val="edge"/>
          <c:yMode val="edge"/>
          <c:x val="0.11989440508579587"/>
          <c:y val="0.11131210678930006"/>
          <c:w val="0.62252727419658982"/>
          <c:h val="0.78097871205982816"/>
        </c:manualLayout>
      </c:layout>
      <c:barChart>
        <c:barDir val="col"/>
        <c:grouping val="clustered"/>
        <c:varyColors val="0"/>
        <c:ser>
          <c:idx val="0"/>
          <c:order val="0"/>
          <c:tx>
            <c:strRef>
              <c:f>Sheet1!$B$1</c:f>
              <c:strCache>
                <c:ptCount val="1"/>
                <c:pt idx="0">
                  <c:v>Peritonealt tilbakefall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0 - 18 måneder</c:v>
                </c:pt>
              </c:strCache>
            </c:strRef>
          </c:cat>
          <c:val>
            <c:numRef>
              <c:f>Sheet1!$B$2:$B$2</c:f>
              <c:numCache>
                <c:formatCode>General</c:formatCode>
                <c:ptCount val="1"/>
                <c:pt idx="0">
                  <c:v>5</c:v>
                </c:pt>
              </c:numCache>
            </c:numRef>
          </c:val>
          <c:extLst>
            <c:ext xmlns:c16="http://schemas.microsoft.com/office/drawing/2014/chart" uri="{C3380CC4-5D6E-409C-BE32-E72D297353CC}">
              <c16:uniqueId val="{00000000-FF09-4622-BB52-005FB25DB000}"/>
            </c:ext>
          </c:extLst>
        </c:ser>
        <c:ser>
          <c:idx val="1"/>
          <c:order val="1"/>
          <c:tx>
            <c:strRef>
              <c:f>Sheet1!$C$1</c:f>
              <c:strCache>
                <c:ptCount val="1"/>
                <c:pt idx="0">
                  <c:v>Ikke-peritonealt tilbakefall</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8E1-4612-9D5F-BF76C9FFCF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0 - 18 måneder</c:v>
                </c:pt>
              </c:strCache>
            </c:strRef>
          </c:cat>
          <c:val>
            <c:numRef>
              <c:f>Sheet1!$C$2:$C$2</c:f>
              <c:numCache>
                <c:formatCode>General</c:formatCode>
                <c:ptCount val="1"/>
                <c:pt idx="0">
                  <c:v>17</c:v>
                </c:pt>
              </c:numCache>
            </c:numRef>
          </c:val>
          <c:extLst>
            <c:ext xmlns:c16="http://schemas.microsoft.com/office/drawing/2014/chart" uri="{C3380CC4-5D6E-409C-BE32-E72D297353CC}">
              <c16:uniqueId val="{00000001-FF09-4622-BB52-005FB25DB000}"/>
            </c:ext>
          </c:extLst>
        </c:ser>
        <c:dLbls>
          <c:showLegendKey val="0"/>
          <c:showVal val="0"/>
          <c:showCatName val="0"/>
          <c:showSerName val="0"/>
          <c:showPercent val="0"/>
          <c:showBubbleSize val="0"/>
        </c:dLbls>
        <c:gapWidth val="219"/>
        <c:overlap val="-27"/>
        <c:axId val="2099459823"/>
        <c:axId val="2099460783"/>
      </c:barChart>
      <c:catAx>
        <c:axId val="209945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1F2548"/>
                </a:solidFill>
                <a:latin typeface="Aptos" panose="020B0004020202020204" pitchFamily="34" charset="0"/>
                <a:ea typeface="+mn-ea"/>
                <a:cs typeface="+mn-cs"/>
              </a:defRPr>
            </a:pPr>
            <a:endParaRPr lang="en-US"/>
          </a:p>
        </c:txPr>
        <c:crossAx val="2099460783"/>
        <c:crosses val="autoZero"/>
        <c:auto val="1"/>
        <c:lblAlgn val="ctr"/>
        <c:lblOffset val="100"/>
        <c:noMultiLvlLbl val="0"/>
      </c:catAx>
      <c:valAx>
        <c:axId val="2099460783"/>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1F2548"/>
                    </a:solidFill>
                    <a:latin typeface="+mn-lt"/>
                    <a:ea typeface="+mn-ea"/>
                    <a:cs typeface="+mn-cs"/>
                  </a:defRPr>
                </a:pPr>
                <a:r>
                  <a:rPr lang="nb-NO" sz="1400" noProof="0">
                    <a:solidFill>
                      <a:srgbClr val="1F2548"/>
                    </a:solidFill>
                    <a:latin typeface="Aptos" panose="020B0004020202020204" pitchFamily="34" charset="0"/>
                  </a:rPr>
                  <a:t>Antall </a:t>
                </a:r>
                <a:r>
                  <a:rPr lang="nb-NO" sz="1400" baseline="0" noProof="0">
                    <a:solidFill>
                      <a:srgbClr val="1F2548"/>
                    </a:solidFill>
                    <a:latin typeface="Aptos" panose="020B0004020202020204" pitchFamily="34" charset="0"/>
                  </a:rPr>
                  <a:t>tilbakefall</a:t>
                </a:r>
                <a:endParaRPr lang="nb-NO" sz="1400" noProof="0">
                  <a:solidFill>
                    <a:srgbClr val="1F2548"/>
                  </a:solidFill>
                  <a:latin typeface="Aptos" panose="020B0004020202020204" pitchFamily="34" charset="0"/>
                </a:endParaRPr>
              </a:p>
            </c:rich>
          </c:tx>
          <c:layout>
            <c:manualLayout>
              <c:xMode val="edge"/>
              <c:yMode val="edge"/>
              <c:x val="8.0862556484563135E-3"/>
              <c:y val="0.2355085612253084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1F2548"/>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1F2548"/>
                </a:solidFill>
                <a:latin typeface="Aptos SemiBold" panose="020B0004020202020204" pitchFamily="34" charset="0"/>
                <a:ea typeface="+mn-ea"/>
                <a:cs typeface="+mn-cs"/>
              </a:defRPr>
            </a:pPr>
            <a:endParaRPr lang="en-US"/>
          </a:p>
        </c:txPr>
        <c:crossAx val="2099459823"/>
        <c:crosses val="autoZero"/>
        <c:crossBetween val="between"/>
        <c:majorUnit val="5"/>
      </c:valAx>
      <c:spPr>
        <a:noFill/>
        <a:ln>
          <a:noFill/>
        </a:ln>
        <a:effectLst/>
      </c:spPr>
    </c:plotArea>
    <c:legend>
      <c:legendPos val="b"/>
      <c:layout>
        <c:manualLayout>
          <c:xMode val="edge"/>
          <c:yMode val="edge"/>
          <c:x val="0.69643419623054892"/>
          <c:y val="0.17977733537576293"/>
          <c:w val="0.30356580376945108"/>
          <c:h val="0.27986108799202269"/>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F2548"/>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F4660-A43F-4ACE-A312-9162F47F620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CECAA85C-841D-48FC-9253-5CE6048EACE0}">
      <dgm:prSet phldrT="[Text]" custT="1"/>
      <dgm:spPr/>
      <dgm:t>
        <a:bodyPr/>
        <a:lstStyle/>
        <a:p>
          <a:pPr algn="l"/>
          <a:r>
            <a:rPr lang="nb" sz="1600" noProof="0" dirty="0">
              <a:solidFill>
                <a:srgbClr val="1F2548"/>
              </a:solidFill>
              <a:latin typeface="Aptos" panose="020B0004020202020204" pitchFamily="34" charset="0"/>
            </a:rPr>
            <a:t>~1/3 kun peritoneale</a:t>
          </a:r>
        </a:p>
        <a:p>
          <a:pPr algn="ctr"/>
          <a:endParaRPr lang="en-US" sz="1400" noProof="0" dirty="0">
            <a:solidFill>
              <a:srgbClr val="1F2548"/>
            </a:solidFill>
          </a:endParaRPr>
        </a:p>
        <a:p>
          <a:pPr algn="ctr"/>
          <a:endParaRPr lang="en-US" sz="1400" noProof="0" dirty="0">
            <a:solidFill>
              <a:srgbClr val="1F2548"/>
            </a:solidFill>
          </a:endParaRPr>
        </a:p>
        <a:p>
          <a:pPr algn="ctr"/>
          <a:endParaRPr lang="nb-NO" sz="1400" dirty="0">
            <a:solidFill>
              <a:srgbClr val="1F2548"/>
            </a:solidFill>
          </a:endParaRPr>
        </a:p>
        <a:p>
          <a:pPr algn="ctr"/>
          <a:endParaRPr lang="nb-NO" sz="1400" dirty="0">
            <a:solidFill>
              <a:srgbClr val="1F2548"/>
            </a:solidFill>
          </a:endParaRPr>
        </a:p>
        <a:p>
          <a:pPr algn="ctr"/>
          <a:endParaRPr lang="en-US" sz="1400" dirty="0"/>
        </a:p>
      </dgm:t>
    </dgm:pt>
    <dgm:pt modelId="{46FFB44B-D394-4533-A650-BE0E502A3779}" type="parTrans" cxnId="{C15FD1C9-2EF6-4ACE-ABA8-D35671049C2C}">
      <dgm:prSet/>
      <dgm:spPr/>
      <dgm:t>
        <a:bodyPr/>
        <a:lstStyle/>
        <a:p>
          <a:endParaRPr lang="en-US"/>
        </a:p>
      </dgm:t>
    </dgm:pt>
    <dgm:pt modelId="{3D8F446A-C946-4BF6-936E-F9D30B5C7E70}" type="sibTrans" cxnId="{C15FD1C9-2EF6-4ACE-ABA8-D35671049C2C}">
      <dgm:prSet/>
      <dgm:spPr/>
      <dgm:t>
        <a:bodyPr/>
        <a:lstStyle/>
        <a:p>
          <a:endParaRPr lang="en-US"/>
        </a:p>
      </dgm:t>
    </dgm:pt>
    <dgm:pt modelId="{CBFF4986-708D-435B-9B1B-C48D8B1EFC10}">
      <dgm:prSet phldrT="[Text]" custT="1"/>
      <dgm:spPr/>
      <dgm:t>
        <a:bodyPr/>
        <a:lstStyle/>
        <a:p>
          <a:pPr algn="ctr"/>
          <a:endParaRPr lang="en-US" sz="1600" noProof="0"/>
        </a:p>
        <a:p>
          <a:pPr algn="ctr"/>
          <a:endParaRPr lang="en-US" sz="1600" noProof="0"/>
        </a:p>
        <a:p>
          <a:pPr algn="ctr"/>
          <a:endParaRPr lang="en-US" sz="1600" noProof="0"/>
        </a:p>
        <a:p>
          <a:pPr algn="ctr"/>
          <a:endParaRPr lang="en-US" sz="1600" noProof="0"/>
        </a:p>
        <a:p>
          <a:pPr algn="l"/>
          <a:r>
            <a:rPr lang="nb" sz="1600" noProof="0">
              <a:solidFill>
                <a:srgbClr val="1F2548"/>
              </a:solidFill>
              <a:latin typeface="Aptos" panose="020B0004020202020204" pitchFamily="34" charset="0"/>
            </a:rPr>
            <a:t>~1/3 kun ikke-peritoneale</a:t>
          </a:r>
        </a:p>
      </dgm:t>
    </dgm:pt>
    <dgm:pt modelId="{F3878DE3-2A65-4C9A-AC73-8E1DD5460007}" type="parTrans" cxnId="{2065C39E-3CA7-45BF-A4D6-096EF8C8ECF6}">
      <dgm:prSet/>
      <dgm:spPr/>
      <dgm:t>
        <a:bodyPr/>
        <a:lstStyle/>
        <a:p>
          <a:endParaRPr lang="en-US"/>
        </a:p>
      </dgm:t>
    </dgm:pt>
    <dgm:pt modelId="{3E9F108F-1029-454C-B1BC-9DF775826F36}" type="sibTrans" cxnId="{2065C39E-3CA7-45BF-A4D6-096EF8C8ECF6}">
      <dgm:prSet/>
      <dgm:spPr/>
      <dgm:t>
        <a:bodyPr/>
        <a:lstStyle/>
        <a:p>
          <a:endParaRPr lang="en-US"/>
        </a:p>
      </dgm:t>
    </dgm:pt>
    <dgm:pt modelId="{63E28049-99DE-42BC-A5A0-F909790C8852}" type="pres">
      <dgm:prSet presAssocID="{053F4660-A43F-4ACE-A312-9162F47F6209}" presName="Name0" presStyleCnt="0">
        <dgm:presLayoutVars>
          <dgm:chMax val="7"/>
          <dgm:dir/>
          <dgm:resizeHandles val="exact"/>
        </dgm:presLayoutVars>
      </dgm:prSet>
      <dgm:spPr/>
    </dgm:pt>
    <dgm:pt modelId="{2BB9C185-A3DB-4B98-8124-3CBF00F41FD0}" type="pres">
      <dgm:prSet presAssocID="{053F4660-A43F-4ACE-A312-9162F47F6209}" presName="ellipse1" presStyleLbl="vennNode1" presStyleIdx="0" presStyleCnt="2" custScaleX="129332" custScaleY="112080" custLinFactNeighborX="30123" custLinFactNeighborY="31548">
        <dgm:presLayoutVars>
          <dgm:bulletEnabled val="1"/>
        </dgm:presLayoutVars>
      </dgm:prSet>
      <dgm:spPr/>
    </dgm:pt>
    <dgm:pt modelId="{CDAA1E73-0104-4D38-8F50-CA2E6024966D}" type="pres">
      <dgm:prSet presAssocID="{053F4660-A43F-4ACE-A312-9162F47F6209}" presName="ellipse2" presStyleLbl="vennNode1" presStyleIdx="1" presStyleCnt="2" custScaleX="129332" custScaleY="112080" custLinFactNeighborX="-65166" custLinFactNeighborY="6274">
        <dgm:presLayoutVars>
          <dgm:bulletEnabled val="1"/>
        </dgm:presLayoutVars>
      </dgm:prSet>
      <dgm:spPr/>
    </dgm:pt>
  </dgm:ptLst>
  <dgm:cxnLst>
    <dgm:cxn modelId="{77628036-7871-4CDE-A2D5-1853B4885B8E}" type="presOf" srcId="{CECAA85C-841D-48FC-9253-5CE6048EACE0}" destId="{2BB9C185-A3DB-4B98-8124-3CBF00F41FD0}" srcOrd="0" destOrd="0" presId="urn:microsoft.com/office/officeart/2005/8/layout/rings+Icon"/>
    <dgm:cxn modelId="{50C6874A-D970-4AD0-9EAA-431FDCF1D61C}" type="presOf" srcId="{CBFF4986-708D-435B-9B1B-C48D8B1EFC10}" destId="{CDAA1E73-0104-4D38-8F50-CA2E6024966D}" srcOrd="0" destOrd="0" presId="urn:microsoft.com/office/officeart/2005/8/layout/rings+Icon"/>
    <dgm:cxn modelId="{58677B9E-1A82-428C-8498-28250E85BBA4}" type="presOf" srcId="{053F4660-A43F-4ACE-A312-9162F47F6209}" destId="{63E28049-99DE-42BC-A5A0-F909790C8852}" srcOrd="0" destOrd="0" presId="urn:microsoft.com/office/officeart/2005/8/layout/rings+Icon"/>
    <dgm:cxn modelId="{2065C39E-3CA7-45BF-A4D6-096EF8C8ECF6}" srcId="{053F4660-A43F-4ACE-A312-9162F47F6209}" destId="{CBFF4986-708D-435B-9B1B-C48D8B1EFC10}" srcOrd="1" destOrd="0" parTransId="{F3878DE3-2A65-4C9A-AC73-8E1DD5460007}" sibTransId="{3E9F108F-1029-454C-B1BC-9DF775826F36}"/>
    <dgm:cxn modelId="{C15FD1C9-2EF6-4ACE-ABA8-D35671049C2C}" srcId="{053F4660-A43F-4ACE-A312-9162F47F6209}" destId="{CECAA85C-841D-48FC-9253-5CE6048EACE0}" srcOrd="0" destOrd="0" parTransId="{46FFB44B-D394-4533-A650-BE0E502A3779}" sibTransId="{3D8F446A-C946-4BF6-936E-F9D30B5C7E70}"/>
    <dgm:cxn modelId="{FC3F91FE-FC10-4B1B-8643-421D62066157}" type="presParOf" srcId="{63E28049-99DE-42BC-A5A0-F909790C8852}" destId="{2BB9C185-A3DB-4B98-8124-3CBF00F41FD0}" srcOrd="0" destOrd="0" presId="urn:microsoft.com/office/officeart/2005/8/layout/rings+Icon"/>
    <dgm:cxn modelId="{1548BA45-AE23-4946-9E01-9EC2921587C8}" type="presParOf" srcId="{63E28049-99DE-42BC-A5A0-F909790C8852}" destId="{CDAA1E73-0104-4D38-8F50-CA2E6024966D}"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816E1-DF07-4C23-B299-65D650F3864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14144A9-A408-4357-B034-00500018EEB8}">
      <dgm:prSet phldrT="[Text]" custT="1"/>
      <dgm:spPr/>
      <dgm:t>
        <a:bodyPr/>
        <a:lstStyle/>
        <a:p>
          <a:r>
            <a:rPr lang="en-US" sz="1400" noProof="0">
              <a:latin typeface="Aptos" panose="020B0004020202020204" pitchFamily="34" charset="0"/>
            </a:rPr>
            <a:t>1 MBq</a:t>
          </a:r>
        </a:p>
        <a:p>
          <a:endParaRPr lang="en-US" sz="1000" noProof="0">
            <a:latin typeface="Aptos" panose="020B0004020202020204" pitchFamily="34" charset="0"/>
          </a:endParaRPr>
        </a:p>
      </dgm:t>
    </dgm:pt>
    <dgm:pt modelId="{86F149E6-DEB1-4343-B788-C1359C270144}" type="parTrans" cxnId="{4F9FE882-2292-4B43-838D-B2FBFA6894C6}">
      <dgm:prSet/>
      <dgm:spPr/>
      <dgm:t>
        <a:bodyPr/>
        <a:lstStyle/>
        <a:p>
          <a:endParaRPr lang="en-US" sz="1400"/>
        </a:p>
      </dgm:t>
    </dgm:pt>
    <dgm:pt modelId="{1307365A-F722-4F28-8B37-4F5617C57327}" type="sibTrans" cxnId="{4F9FE882-2292-4B43-838D-B2FBFA6894C6}">
      <dgm:prSet/>
      <dgm:spPr/>
      <dgm:t>
        <a:bodyPr/>
        <a:lstStyle/>
        <a:p>
          <a:endParaRPr lang="en-US" sz="1400"/>
        </a:p>
      </dgm:t>
    </dgm:pt>
    <dgm:pt modelId="{08C66420-413F-46AD-B52C-130D6E6245DC}">
      <dgm:prSet phldrT="[Text]" custT="1"/>
      <dgm:spPr/>
      <dgm:t>
        <a:bodyPr/>
        <a:lstStyle/>
        <a:p>
          <a:r>
            <a:rPr lang="en-US" sz="1400" kern="1200" noProof="0">
              <a:solidFill>
                <a:srgbClr val="1F2448">
                  <a:hueOff val="0"/>
                  <a:satOff val="0"/>
                  <a:lumOff val="0"/>
                  <a:alphaOff val="0"/>
                </a:srgbClr>
              </a:solidFill>
              <a:latin typeface="Aptos" panose="020B0004020202020204" pitchFamily="34" charset="0"/>
              <a:ea typeface="+mn-ea"/>
              <a:cs typeface="+mn-cs"/>
            </a:rPr>
            <a:t>4 MBq</a:t>
          </a:r>
        </a:p>
        <a:p>
          <a:endParaRPr lang="en-US" sz="1000" kern="1200" noProof="0">
            <a:solidFill>
              <a:srgbClr val="1F2448">
                <a:hueOff val="0"/>
                <a:satOff val="0"/>
                <a:lumOff val="0"/>
                <a:alphaOff val="0"/>
              </a:srgbClr>
            </a:solidFill>
            <a:latin typeface="Aptos" panose="020B0004020202020204" pitchFamily="34" charset="0"/>
            <a:ea typeface="+mn-ea"/>
            <a:cs typeface="+mn-cs"/>
          </a:endParaRPr>
        </a:p>
      </dgm:t>
    </dgm:pt>
    <dgm:pt modelId="{63FF7434-5924-4751-AABC-5C5DEA4E3A74}" type="parTrans" cxnId="{CA263861-647C-4C50-80DD-E2B3D6F9E15A}">
      <dgm:prSet/>
      <dgm:spPr/>
      <dgm:t>
        <a:bodyPr/>
        <a:lstStyle/>
        <a:p>
          <a:endParaRPr lang="en-US" sz="1400"/>
        </a:p>
      </dgm:t>
    </dgm:pt>
    <dgm:pt modelId="{F2D1A794-81DF-41DC-9F19-18836D040899}" type="sibTrans" cxnId="{CA263861-647C-4C50-80DD-E2B3D6F9E15A}">
      <dgm:prSet/>
      <dgm:spPr/>
      <dgm:t>
        <a:bodyPr/>
        <a:lstStyle/>
        <a:p>
          <a:endParaRPr lang="en-US" sz="1400"/>
        </a:p>
      </dgm:t>
    </dgm:pt>
    <dgm:pt modelId="{E1ECE7EE-04C8-4ABA-8363-5E92C82BFDAA}">
      <dgm:prSet phldrT="[Text]" custT="1"/>
      <dgm:spPr/>
      <dgm:t>
        <a:bodyPr/>
        <a:lstStyle/>
        <a:p>
          <a:r>
            <a:rPr lang="en-US" sz="1400" kern="1200" noProof="0">
              <a:solidFill>
                <a:srgbClr val="1F2448">
                  <a:hueOff val="0"/>
                  <a:satOff val="0"/>
                  <a:lumOff val="0"/>
                  <a:alphaOff val="0"/>
                </a:srgbClr>
              </a:solidFill>
              <a:latin typeface="Aptos" panose="020B0004020202020204" pitchFamily="34" charset="0"/>
              <a:ea typeface="+mn-ea"/>
              <a:cs typeface="+mn-cs"/>
            </a:rPr>
            <a:t>7 MBq</a:t>
          </a:r>
        </a:p>
        <a:p>
          <a:endParaRPr lang="en-US" sz="1000" kern="1200" noProof="0">
            <a:solidFill>
              <a:srgbClr val="1F2448">
                <a:hueOff val="0"/>
                <a:satOff val="0"/>
                <a:lumOff val="0"/>
                <a:alphaOff val="0"/>
              </a:srgbClr>
            </a:solidFill>
            <a:latin typeface="Aptos" panose="020B0004020202020204" pitchFamily="34" charset="0"/>
            <a:ea typeface="+mn-ea"/>
            <a:cs typeface="+mn-cs"/>
          </a:endParaRPr>
        </a:p>
      </dgm:t>
    </dgm:pt>
    <dgm:pt modelId="{1595E030-5100-49B8-965A-EC839B6B968B}" type="parTrans" cxnId="{694FE6D7-4F8A-4013-B4AC-8BF89AE8A607}">
      <dgm:prSet/>
      <dgm:spPr/>
      <dgm:t>
        <a:bodyPr/>
        <a:lstStyle/>
        <a:p>
          <a:endParaRPr lang="en-US" sz="1400"/>
        </a:p>
      </dgm:t>
    </dgm:pt>
    <dgm:pt modelId="{ECA1D4D0-EA78-41BF-92BD-BE80A9C6A423}" type="sibTrans" cxnId="{694FE6D7-4F8A-4013-B4AC-8BF89AE8A607}">
      <dgm:prSet/>
      <dgm:spPr/>
      <dgm:t>
        <a:bodyPr/>
        <a:lstStyle/>
        <a:p>
          <a:endParaRPr lang="en-US" sz="1400"/>
        </a:p>
      </dgm:t>
    </dgm:pt>
    <dgm:pt modelId="{AF334CC8-3655-4DFE-9F1C-81FA416A5CAF}">
      <dgm:prSet phldrT="[Text]" custT="1"/>
      <dgm:spPr/>
      <dgm:t>
        <a:bodyPr/>
        <a:lstStyle/>
        <a:p>
          <a:pPr marL="0" lvl="0" indent="0" algn="l" defTabSz="800100">
            <a:lnSpc>
              <a:spcPct val="90000"/>
            </a:lnSpc>
            <a:spcBef>
              <a:spcPct val="0"/>
            </a:spcBef>
            <a:spcAft>
              <a:spcPct val="35000"/>
            </a:spcAft>
            <a:buNone/>
          </a:pPr>
          <a:r>
            <a:rPr lang="en-US" sz="1400" kern="1200" noProof="0">
              <a:solidFill>
                <a:srgbClr val="1F2448">
                  <a:hueOff val="0"/>
                  <a:satOff val="0"/>
                  <a:lumOff val="0"/>
                  <a:alphaOff val="0"/>
                </a:srgbClr>
              </a:solidFill>
              <a:latin typeface="Aptos" panose="020B0004020202020204" pitchFamily="34" charset="0"/>
              <a:ea typeface="+mn-ea"/>
              <a:cs typeface="+mn-cs"/>
            </a:rPr>
            <a:t>2 MBq</a:t>
          </a:r>
        </a:p>
        <a:p>
          <a:pPr marL="0" lvl="0" indent="0" algn="l" defTabSz="800100">
            <a:lnSpc>
              <a:spcPct val="90000"/>
            </a:lnSpc>
            <a:spcBef>
              <a:spcPct val="0"/>
            </a:spcBef>
            <a:spcAft>
              <a:spcPct val="35000"/>
            </a:spcAft>
            <a:buNone/>
          </a:pPr>
          <a:endParaRPr lang="en-US" sz="1000" kern="1200" noProof="0">
            <a:solidFill>
              <a:srgbClr val="1F2448">
                <a:hueOff val="0"/>
                <a:satOff val="0"/>
                <a:lumOff val="0"/>
                <a:alphaOff val="0"/>
              </a:srgbClr>
            </a:solidFill>
            <a:latin typeface="Aptos" panose="020B0004020202020204" pitchFamily="34" charset="0"/>
            <a:ea typeface="+mn-ea"/>
            <a:cs typeface="+mn-cs"/>
          </a:endParaRPr>
        </a:p>
      </dgm:t>
    </dgm:pt>
    <dgm:pt modelId="{BB489412-8DF4-456D-B230-A89F00ED0E60}" type="parTrans" cxnId="{A7ABA714-A6E2-4969-BE4D-162632DC1EC3}">
      <dgm:prSet/>
      <dgm:spPr/>
      <dgm:t>
        <a:bodyPr/>
        <a:lstStyle/>
        <a:p>
          <a:endParaRPr lang="en-US" sz="1400"/>
        </a:p>
      </dgm:t>
    </dgm:pt>
    <dgm:pt modelId="{1F25BE0C-E73D-4716-9137-CE9A965786BA}" type="sibTrans" cxnId="{A7ABA714-A6E2-4969-BE4D-162632DC1EC3}">
      <dgm:prSet/>
      <dgm:spPr/>
      <dgm:t>
        <a:bodyPr/>
        <a:lstStyle/>
        <a:p>
          <a:endParaRPr lang="en-US" sz="1400"/>
        </a:p>
      </dgm:t>
    </dgm:pt>
    <dgm:pt modelId="{8F029A6F-64D9-48A4-8D6F-74171E6C336B}" type="pres">
      <dgm:prSet presAssocID="{CC3816E1-DF07-4C23-B299-65D650F38645}" presName="rootnode" presStyleCnt="0">
        <dgm:presLayoutVars>
          <dgm:chMax/>
          <dgm:chPref/>
          <dgm:dir/>
          <dgm:animLvl val="lvl"/>
        </dgm:presLayoutVars>
      </dgm:prSet>
      <dgm:spPr/>
    </dgm:pt>
    <dgm:pt modelId="{6B62FD48-10A4-458D-9E36-E24F7FC4EAD1}" type="pres">
      <dgm:prSet presAssocID="{D14144A9-A408-4357-B034-00500018EEB8}" presName="composite" presStyleCnt="0"/>
      <dgm:spPr/>
    </dgm:pt>
    <dgm:pt modelId="{18DC8C9A-5640-4F0D-93D3-72D6D53890A2}" type="pres">
      <dgm:prSet presAssocID="{D14144A9-A408-4357-B034-00500018EEB8}" presName="LShape" presStyleLbl="alignNode1" presStyleIdx="0" presStyleCnt="7"/>
      <dgm:spPr/>
    </dgm:pt>
    <dgm:pt modelId="{3245CF0E-55D8-4A24-A142-4B232FE651C1}" type="pres">
      <dgm:prSet presAssocID="{D14144A9-A408-4357-B034-00500018EEB8}" presName="ParentText" presStyleLbl="revTx" presStyleIdx="0" presStyleCnt="4">
        <dgm:presLayoutVars>
          <dgm:chMax val="0"/>
          <dgm:chPref val="0"/>
          <dgm:bulletEnabled val="1"/>
        </dgm:presLayoutVars>
      </dgm:prSet>
      <dgm:spPr/>
    </dgm:pt>
    <dgm:pt modelId="{6F809AE1-940C-4348-BA4D-A2B624D4EDE9}" type="pres">
      <dgm:prSet presAssocID="{D14144A9-A408-4357-B034-00500018EEB8}" presName="Triangle" presStyleLbl="alignNode1" presStyleIdx="1" presStyleCnt="7"/>
      <dgm:spPr/>
    </dgm:pt>
    <dgm:pt modelId="{AA0ADD2F-9BE2-4F86-B4E4-C4D7DC3ACC00}" type="pres">
      <dgm:prSet presAssocID="{1307365A-F722-4F28-8B37-4F5617C57327}" presName="sibTrans" presStyleCnt="0"/>
      <dgm:spPr/>
    </dgm:pt>
    <dgm:pt modelId="{BC4BDBE7-AF89-4599-B2AE-36AD35E7AD6B}" type="pres">
      <dgm:prSet presAssocID="{1307365A-F722-4F28-8B37-4F5617C57327}" presName="space" presStyleCnt="0"/>
      <dgm:spPr/>
    </dgm:pt>
    <dgm:pt modelId="{C0CC5AFB-308C-4A92-AAEA-5A619D8E510E}" type="pres">
      <dgm:prSet presAssocID="{AF334CC8-3655-4DFE-9F1C-81FA416A5CAF}" presName="composite" presStyleCnt="0"/>
      <dgm:spPr/>
    </dgm:pt>
    <dgm:pt modelId="{4D97E914-7F1A-46DB-AA1B-B2C8200120AA}" type="pres">
      <dgm:prSet presAssocID="{AF334CC8-3655-4DFE-9F1C-81FA416A5CAF}" presName="LShape" presStyleLbl="alignNode1" presStyleIdx="2" presStyleCnt="7"/>
      <dgm:spPr/>
    </dgm:pt>
    <dgm:pt modelId="{BCE97CF8-45B1-4AEF-8F63-ACC8DD92E188}" type="pres">
      <dgm:prSet presAssocID="{AF334CC8-3655-4DFE-9F1C-81FA416A5CAF}" presName="ParentText" presStyleLbl="revTx" presStyleIdx="1" presStyleCnt="4">
        <dgm:presLayoutVars>
          <dgm:chMax val="0"/>
          <dgm:chPref val="0"/>
          <dgm:bulletEnabled val="1"/>
        </dgm:presLayoutVars>
      </dgm:prSet>
      <dgm:spPr/>
    </dgm:pt>
    <dgm:pt modelId="{DD41667D-DFD5-4A99-86A0-39851B749ADF}" type="pres">
      <dgm:prSet presAssocID="{AF334CC8-3655-4DFE-9F1C-81FA416A5CAF}" presName="Triangle" presStyleLbl="alignNode1" presStyleIdx="3" presStyleCnt="7"/>
      <dgm:spPr/>
    </dgm:pt>
    <dgm:pt modelId="{45A01784-2FE2-4B9A-959D-7113E8B45D9A}" type="pres">
      <dgm:prSet presAssocID="{1F25BE0C-E73D-4716-9137-CE9A965786BA}" presName="sibTrans" presStyleCnt="0"/>
      <dgm:spPr/>
    </dgm:pt>
    <dgm:pt modelId="{E4C7A732-D1B3-44E3-A461-67BABDDE60C7}" type="pres">
      <dgm:prSet presAssocID="{1F25BE0C-E73D-4716-9137-CE9A965786BA}" presName="space" presStyleCnt="0"/>
      <dgm:spPr/>
    </dgm:pt>
    <dgm:pt modelId="{46584234-772C-482B-A057-DF23B3ECC14D}" type="pres">
      <dgm:prSet presAssocID="{08C66420-413F-46AD-B52C-130D6E6245DC}" presName="composite" presStyleCnt="0"/>
      <dgm:spPr/>
    </dgm:pt>
    <dgm:pt modelId="{77D2C7B8-B847-4793-B641-1777F9A5E3E2}" type="pres">
      <dgm:prSet presAssocID="{08C66420-413F-46AD-B52C-130D6E6245DC}" presName="LShape" presStyleLbl="alignNode1" presStyleIdx="4" presStyleCnt="7"/>
      <dgm:spPr/>
    </dgm:pt>
    <dgm:pt modelId="{7281FBA5-4D45-4E9F-A359-B56D2AEDFD0E}" type="pres">
      <dgm:prSet presAssocID="{08C66420-413F-46AD-B52C-130D6E6245DC}" presName="ParentText" presStyleLbl="revTx" presStyleIdx="2" presStyleCnt="4">
        <dgm:presLayoutVars>
          <dgm:chMax val="0"/>
          <dgm:chPref val="0"/>
          <dgm:bulletEnabled val="1"/>
        </dgm:presLayoutVars>
      </dgm:prSet>
      <dgm:spPr/>
    </dgm:pt>
    <dgm:pt modelId="{2B303D12-E6F0-4410-B6FF-70EB19AC72FF}" type="pres">
      <dgm:prSet presAssocID="{08C66420-413F-46AD-B52C-130D6E6245DC}" presName="Triangle" presStyleLbl="alignNode1" presStyleIdx="5" presStyleCnt="7"/>
      <dgm:spPr/>
    </dgm:pt>
    <dgm:pt modelId="{7D189376-34F5-4B72-B3A8-F4BA41E8A58E}" type="pres">
      <dgm:prSet presAssocID="{F2D1A794-81DF-41DC-9F19-18836D040899}" presName="sibTrans" presStyleCnt="0"/>
      <dgm:spPr/>
    </dgm:pt>
    <dgm:pt modelId="{60A75284-8487-4FC0-BA97-D3FB9BD85B08}" type="pres">
      <dgm:prSet presAssocID="{F2D1A794-81DF-41DC-9F19-18836D040899}" presName="space" presStyleCnt="0"/>
      <dgm:spPr/>
    </dgm:pt>
    <dgm:pt modelId="{C9622BFB-604D-484C-8E73-24F75F4D3300}" type="pres">
      <dgm:prSet presAssocID="{E1ECE7EE-04C8-4ABA-8363-5E92C82BFDAA}" presName="composite" presStyleCnt="0"/>
      <dgm:spPr/>
    </dgm:pt>
    <dgm:pt modelId="{D1F7A477-112B-4743-9846-3882B145D050}" type="pres">
      <dgm:prSet presAssocID="{E1ECE7EE-04C8-4ABA-8363-5E92C82BFDAA}" presName="LShape" presStyleLbl="alignNode1" presStyleIdx="6" presStyleCnt="7"/>
      <dgm:spPr/>
    </dgm:pt>
    <dgm:pt modelId="{0278014D-9ECD-41C0-B30D-11B7233EC962}" type="pres">
      <dgm:prSet presAssocID="{E1ECE7EE-04C8-4ABA-8363-5E92C82BFDAA}" presName="ParentText" presStyleLbl="revTx" presStyleIdx="3" presStyleCnt="4">
        <dgm:presLayoutVars>
          <dgm:chMax val="0"/>
          <dgm:chPref val="0"/>
          <dgm:bulletEnabled val="1"/>
        </dgm:presLayoutVars>
      </dgm:prSet>
      <dgm:spPr/>
    </dgm:pt>
  </dgm:ptLst>
  <dgm:cxnLst>
    <dgm:cxn modelId="{07FB9C08-9B81-4F09-A69C-43B4DF460015}" type="presOf" srcId="{E1ECE7EE-04C8-4ABA-8363-5E92C82BFDAA}" destId="{0278014D-9ECD-41C0-B30D-11B7233EC962}" srcOrd="0" destOrd="0" presId="urn:microsoft.com/office/officeart/2009/3/layout/StepUpProcess"/>
    <dgm:cxn modelId="{35A3280E-5457-4B6D-AE7E-8C93794290E4}" type="presOf" srcId="{D14144A9-A408-4357-B034-00500018EEB8}" destId="{3245CF0E-55D8-4A24-A142-4B232FE651C1}" srcOrd="0" destOrd="0" presId="urn:microsoft.com/office/officeart/2009/3/layout/StepUpProcess"/>
    <dgm:cxn modelId="{A7ABA714-A6E2-4969-BE4D-162632DC1EC3}" srcId="{CC3816E1-DF07-4C23-B299-65D650F38645}" destId="{AF334CC8-3655-4DFE-9F1C-81FA416A5CAF}" srcOrd="1" destOrd="0" parTransId="{BB489412-8DF4-456D-B230-A89F00ED0E60}" sibTransId="{1F25BE0C-E73D-4716-9137-CE9A965786BA}"/>
    <dgm:cxn modelId="{90BDC040-F6B5-4FDE-9DAC-29920CA1CD5E}" type="presOf" srcId="{AF334CC8-3655-4DFE-9F1C-81FA416A5CAF}" destId="{BCE97CF8-45B1-4AEF-8F63-ACC8DD92E188}" srcOrd="0" destOrd="0" presId="urn:microsoft.com/office/officeart/2009/3/layout/StepUpProcess"/>
    <dgm:cxn modelId="{26F2B35B-AC08-4397-9E28-BFE41D518D0F}" type="presOf" srcId="{08C66420-413F-46AD-B52C-130D6E6245DC}" destId="{7281FBA5-4D45-4E9F-A359-B56D2AEDFD0E}" srcOrd="0" destOrd="0" presId="urn:microsoft.com/office/officeart/2009/3/layout/StepUpProcess"/>
    <dgm:cxn modelId="{CA263861-647C-4C50-80DD-E2B3D6F9E15A}" srcId="{CC3816E1-DF07-4C23-B299-65D650F38645}" destId="{08C66420-413F-46AD-B52C-130D6E6245DC}" srcOrd="2" destOrd="0" parTransId="{63FF7434-5924-4751-AABC-5C5DEA4E3A74}" sibTransId="{F2D1A794-81DF-41DC-9F19-18836D040899}"/>
    <dgm:cxn modelId="{4F9FE882-2292-4B43-838D-B2FBFA6894C6}" srcId="{CC3816E1-DF07-4C23-B299-65D650F38645}" destId="{D14144A9-A408-4357-B034-00500018EEB8}" srcOrd="0" destOrd="0" parTransId="{86F149E6-DEB1-4343-B788-C1359C270144}" sibTransId="{1307365A-F722-4F28-8B37-4F5617C57327}"/>
    <dgm:cxn modelId="{B2C37DA4-95E9-4CD1-8338-7206E1781A50}" type="presOf" srcId="{CC3816E1-DF07-4C23-B299-65D650F38645}" destId="{8F029A6F-64D9-48A4-8D6F-74171E6C336B}" srcOrd="0" destOrd="0" presId="urn:microsoft.com/office/officeart/2009/3/layout/StepUpProcess"/>
    <dgm:cxn modelId="{694FE6D7-4F8A-4013-B4AC-8BF89AE8A607}" srcId="{CC3816E1-DF07-4C23-B299-65D650F38645}" destId="{E1ECE7EE-04C8-4ABA-8363-5E92C82BFDAA}" srcOrd="3" destOrd="0" parTransId="{1595E030-5100-49B8-965A-EC839B6B968B}" sibTransId="{ECA1D4D0-EA78-41BF-92BD-BE80A9C6A423}"/>
    <dgm:cxn modelId="{4AC09100-5A1E-4855-863A-1ABEE11F2387}" type="presParOf" srcId="{8F029A6F-64D9-48A4-8D6F-74171E6C336B}" destId="{6B62FD48-10A4-458D-9E36-E24F7FC4EAD1}" srcOrd="0" destOrd="0" presId="urn:microsoft.com/office/officeart/2009/3/layout/StepUpProcess"/>
    <dgm:cxn modelId="{6B14DA54-4EE1-47AE-BEAB-BBE1579E73B6}" type="presParOf" srcId="{6B62FD48-10A4-458D-9E36-E24F7FC4EAD1}" destId="{18DC8C9A-5640-4F0D-93D3-72D6D53890A2}" srcOrd="0" destOrd="0" presId="urn:microsoft.com/office/officeart/2009/3/layout/StepUpProcess"/>
    <dgm:cxn modelId="{A2E0FAB0-6EC5-4B0A-8BD7-D224C686378C}" type="presParOf" srcId="{6B62FD48-10A4-458D-9E36-E24F7FC4EAD1}" destId="{3245CF0E-55D8-4A24-A142-4B232FE651C1}" srcOrd="1" destOrd="0" presId="urn:microsoft.com/office/officeart/2009/3/layout/StepUpProcess"/>
    <dgm:cxn modelId="{8DE71563-043D-4692-97D1-829273D0CD98}" type="presParOf" srcId="{6B62FD48-10A4-458D-9E36-E24F7FC4EAD1}" destId="{6F809AE1-940C-4348-BA4D-A2B624D4EDE9}" srcOrd="2" destOrd="0" presId="urn:microsoft.com/office/officeart/2009/3/layout/StepUpProcess"/>
    <dgm:cxn modelId="{DDF00C12-7ECE-4720-84A0-779170E5A13B}" type="presParOf" srcId="{8F029A6F-64D9-48A4-8D6F-74171E6C336B}" destId="{AA0ADD2F-9BE2-4F86-B4E4-C4D7DC3ACC00}" srcOrd="1" destOrd="0" presId="urn:microsoft.com/office/officeart/2009/3/layout/StepUpProcess"/>
    <dgm:cxn modelId="{55FFA087-7206-401C-9345-479DF708B252}" type="presParOf" srcId="{AA0ADD2F-9BE2-4F86-B4E4-C4D7DC3ACC00}" destId="{BC4BDBE7-AF89-4599-B2AE-36AD35E7AD6B}" srcOrd="0" destOrd="0" presId="urn:microsoft.com/office/officeart/2009/3/layout/StepUpProcess"/>
    <dgm:cxn modelId="{41418D20-2F88-4F2A-B6B7-27F5F2D35D28}" type="presParOf" srcId="{8F029A6F-64D9-48A4-8D6F-74171E6C336B}" destId="{C0CC5AFB-308C-4A92-AAEA-5A619D8E510E}" srcOrd="2" destOrd="0" presId="urn:microsoft.com/office/officeart/2009/3/layout/StepUpProcess"/>
    <dgm:cxn modelId="{1E27BCD0-FCA4-492D-BC30-9AA2FD6B8531}" type="presParOf" srcId="{C0CC5AFB-308C-4A92-AAEA-5A619D8E510E}" destId="{4D97E914-7F1A-46DB-AA1B-B2C8200120AA}" srcOrd="0" destOrd="0" presId="urn:microsoft.com/office/officeart/2009/3/layout/StepUpProcess"/>
    <dgm:cxn modelId="{6DB916B4-196A-4CC6-B446-7714599F0A7A}" type="presParOf" srcId="{C0CC5AFB-308C-4A92-AAEA-5A619D8E510E}" destId="{BCE97CF8-45B1-4AEF-8F63-ACC8DD92E188}" srcOrd="1" destOrd="0" presId="urn:microsoft.com/office/officeart/2009/3/layout/StepUpProcess"/>
    <dgm:cxn modelId="{2F628548-C3D1-4FE6-9DED-AA090C96A13D}" type="presParOf" srcId="{C0CC5AFB-308C-4A92-AAEA-5A619D8E510E}" destId="{DD41667D-DFD5-4A99-86A0-39851B749ADF}" srcOrd="2" destOrd="0" presId="urn:microsoft.com/office/officeart/2009/3/layout/StepUpProcess"/>
    <dgm:cxn modelId="{94CEF423-D049-4785-B36B-051836EC33A0}" type="presParOf" srcId="{8F029A6F-64D9-48A4-8D6F-74171E6C336B}" destId="{45A01784-2FE2-4B9A-959D-7113E8B45D9A}" srcOrd="3" destOrd="0" presId="urn:microsoft.com/office/officeart/2009/3/layout/StepUpProcess"/>
    <dgm:cxn modelId="{8A049E34-C38B-4A19-AA63-707C690EA08E}" type="presParOf" srcId="{45A01784-2FE2-4B9A-959D-7113E8B45D9A}" destId="{E4C7A732-D1B3-44E3-A461-67BABDDE60C7}" srcOrd="0" destOrd="0" presId="urn:microsoft.com/office/officeart/2009/3/layout/StepUpProcess"/>
    <dgm:cxn modelId="{11BBBFD6-228F-4BE0-97CD-6FBA0E0288CE}" type="presParOf" srcId="{8F029A6F-64D9-48A4-8D6F-74171E6C336B}" destId="{46584234-772C-482B-A057-DF23B3ECC14D}" srcOrd="4" destOrd="0" presId="urn:microsoft.com/office/officeart/2009/3/layout/StepUpProcess"/>
    <dgm:cxn modelId="{780CE1FF-1738-4291-935E-24B4B71C271B}" type="presParOf" srcId="{46584234-772C-482B-A057-DF23B3ECC14D}" destId="{77D2C7B8-B847-4793-B641-1777F9A5E3E2}" srcOrd="0" destOrd="0" presId="urn:microsoft.com/office/officeart/2009/3/layout/StepUpProcess"/>
    <dgm:cxn modelId="{57094529-8717-4231-9BB9-01B4F9FAC33D}" type="presParOf" srcId="{46584234-772C-482B-A057-DF23B3ECC14D}" destId="{7281FBA5-4D45-4E9F-A359-B56D2AEDFD0E}" srcOrd="1" destOrd="0" presId="urn:microsoft.com/office/officeart/2009/3/layout/StepUpProcess"/>
    <dgm:cxn modelId="{FE008AD7-76C8-413F-98B7-E6D541019341}" type="presParOf" srcId="{46584234-772C-482B-A057-DF23B3ECC14D}" destId="{2B303D12-E6F0-4410-B6FF-70EB19AC72FF}" srcOrd="2" destOrd="0" presId="urn:microsoft.com/office/officeart/2009/3/layout/StepUpProcess"/>
    <dgm:cxn modelId="{B69CB301-4DF6-42CA-9302-BF9BFD693FA3}" type="presParOf" srcId="{8F029A6F-64D9-48A4-8D6F-74171E6C336B}" destId="{7D189376-34F5-4B72-B3A8-F4BA41E8A58E}" srcOrd="5" destOrd="0" presId="urn:microsoft.com/office/officeart/2009/3/layout/StepUpProcess"/>
    <dgm:cxn modelId="{61B04B75-601D-453F-A8A5-DE590AF87E74}" type="presParOf" srcId="{7D189376-34F5-4B72-B3A8-F4BA41E8A58E}" destId="{60A75284-8487-4FC0-BA97-D3FB9BD85B08}" srcOrd="0" destOrd="0" presId="urn:microsoft.com/office/officeart/2009/3/layout/StepUpProcess"/>
    <dgm:cxn modelId="{E32C8B9E-6278-451B-8529-BF25BE7506E0}" type="presParOf" srcId="{8F029A6F-64D9-48A4-8D6F-74171E6C336B}" destId="{C9622BFB-604D-484C-8E73-24F75F4D3300}" srcOrd="6" destOrd="0" presId="urn:microsoft.com/office/officeart/2009/3/layout/StepUpProcess"/>
    <dgm:cxn modelId="{04A63859-2F52-4BC1-89DB-09EA82C9E26F}" type="presParOf" srcId="{C9622BFB-604D-484C-8E73-24F75F4D3300}" destId="{D1F7A477-112B-4743-9846-3882B145D050}" srcOrd="0" destOrd="0" presId="urn:microsoft.com/office/officeart/2009/3/layout/StepUpProcess"/>
    <dgm:cxn modelId="{2CEF76F7-2BC3-4741-AB3A-2458A9BCD780}" type="presParOf" srcId="{C9622BFB-604D-484C-8E73-24F75F4D3300}" destId="{0278014D-9ECD-41C0-B30D-11B7233EC96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3816E1-DF07-4C23-B299-65D650F3864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D14144A9-A408-4357-B034-00500018EEB8}">
      <dgm:prSet phldrT="[Text]" custT="1"/>
      <dgm:spPr/>
      <dgm:t>
        <a:bodyPr/>
        <a:lstStyle/>
        <a:p>
          <a:r>
            <a:rPr lang="en-US" sz="1400" noProof="0">
              <a:latin typeface="Aptos" panose="020B0004020202020204" pitchFamily="34" charset="0"/>
            </a:rPr>
            <a:t>1 MBq</a:t>
          </a:r>
        </a:p>
        <a:p>
          <a:endParaRPr lang="en-US" sz="1000" noProof="0">
            <a:latin typeface="Aptos" panose="020B0004020202020204" pitchFamily="34" charset="0"/>
          </a:endParaRPr>
        </a:p>
      </dgm:t>
    </dgm:pt>
    <dgm:pt modelId="{86F149E6-DEB1-4343-B788-C1359C270144}" type="parTrans" cxnId="{4F9FE882-2292-4B43-838D-B2FBFA6894C6}">
      <dgm:prSet/>
      <dgm:spPr/>
      <dgm:t>
        <a:bodyPr/>
        <a:lstStyle/>
        <a:p>
          <a:endParaRPr lang="en-US" sz="1400"/>
        </a:p>
      </dgm:t>
    </dgm:pt>
    <dgm:pt modelId="{1307365A-F722-4F28-8B37-4F5617C57327}" type="sibTrans" cxnId="{4F9FE882-2292-4B43-838D-B2FBFA6894C6}">
      <dgm:prSet/>
      <dgm:spPr/>
      <dgm:t>
        <a:bodyPr/>
        <a:lstStyle/>
        <a:p>
          <a:endParaRPr lang="en-US" sz="1400"/>
        </a:p>
      </dgm:t>
    </dgm:pt>
    <dgm:pt modelId="{08C66420-413F-46AD-B52C-130D6E6245DC}">
      <dgm:prSet phldrT="[Text]" custT="1"/>
      <dgm:spPr/>
      <dgm:t>
        <a:bodyPr/>
        <a:lstStyle/>
        <a:p>
          <a:r>
            <a:rPr lang="en-US" sz="1400" kern="1200" noProof="0">
              <a:solidFill>
                <a:srgbClr val="1F2448">
                  <a:hueOff val="0"/>
                  <a:satOff val="0"/>
                  <a:lumOff val="0"/>
                  <a:alphaOff val="0"/>
                </a:srgbClr>
              </a:solidFill>
              <a:latin typeface="Aptos" panose="020B0004020202020204" pitchFamily="34" charset="0"/>
              <a:ea typeface="+mn-ea"/>
              <a:cs typeface="+mn-cs"/>
            </a:rPr>
            <a:t>4 MBq</a:t>
          </a:r>
        </a:p>
        <a:p>
          <a:endParaRPr lang="en-US" sz="1000" kern="1200" noProof="0">
            <a:solidFill>
              <a:srgbClr val="1F2448">
                <a:hueOff val="0"/>
                <a:satOff val="0"/>
                <a:lumOff val="0"/>
                <a:alphaOff val="0"/>
              </a:srgbClr>
            </a:solidFill>
            <a:latin typeface="Aptos" panose="020B0004020202020204" pitchFamily="34" charset="0"/>
            <a:ea typeface="+mn-ea"/>
            <a:cs typeface="+mn-cs"/>
          </a:endParaRPr>
        </a:p>
      </dgm:t>
    </dgm:pt>
    <dgm:pt modelId="{63FF7434-5924-4751-AABC-5C5DEA4E3A74}" type="parTrans" cxnId="{CA263861-647C-4C50-80DD-E2B3D6F9E15A}">
      <dgm:prSet/>
      <dgm:spPr/>
      <dgm:t>
        <a:bodyPr/>
        <a:lstStyle/>
        <a:p>
          <a:endParaRPr lang="en-US" sz="1400"/>
        </a:p>
      </dgm:t>
    </dgm:pt>
    <dgm:pt modelId="{F2D1A794-81DF-41DC-9F19-18836D040899}" type="sibTrans" cxnId="{CA263861-647C-4C50-80DD-E2B3D6F9E15A}">
      <dgm:prSet/>
      <dgm:spPr/>
      <dgm:t>
        <a:bodyPr/>
        <a:lstStyle/>
        <a:p>
          <a:endParaRPr lang="en-US" sz="1400"/>
        </a:p>
      </dgm:t>
    </dgm:pt>
    <dgm:pt modelId="{E1ECE7EE-04C8-4ABA-8363-5E92C82BFDAA}">
      <dgm:prSet phldrT="[Text]" custT="1"/>
      <dgm:spPr/>
      <dgm:t>
        <a:bodyPr/>
        <a:lstStyle/>
        <a:p>
          <a:r>
            <a:rPr lang="en-US" sz="1400" kern="1200" noProof="0">
              <a:solidFill>
                <a:srgbClr val="1F2448">
                  <a:hueOff val="0"/>
                  <a:satOff val="0"/>
                  <a:lumOff val="0"/>
                  <a:alphaOff val="0"/>
                </a:srgbClr>
              </a:solidFill>
              <a:latin typeface="Aptos" panose="020B0004020202020204" pitchFamily="34" charset="0"/>
              <a:ea typeface="+mn-ea"/>
              <a:cs typeface="+mn-cs"/>
            </a:rPr>
            <a:t>7 MBq</a:t>
          </a:r>
        </a:p>
        <a:p>
          <a:endParaRPr lang="en-US" sz="1000" kern="1200" noProof="0">
            <a:solidFill>
              <a:srgbClr val="1F2448">
                <a:hueOff val="0"/>
                <a:satOff val="0"/>
                <a:lumOff val="0"/>
                <a:alphaOff val="0"/>
              </a:srgbClr>
            </a:solidFill>
            <a:latin typeface="Aptos" panose="020B0004020202020204" pitchFamily="34" charset="0"/>
            <a:ea typeface="+mn-ea"/>
            <a:cs typeface="+mn-cs"/>
          </a:endParaRPr>
        </a:p>
      </dgm:t>
    </dgm:pt>
    <dgm:pt modelId="{1595E030-5100-49B8-965A-EC839B6B968B}" type="parTrans" cxnId="{694FE6D7-4F8A-4013-B4AC-8BF89AE8A607}">
      <dgm:prSet/>
      <dgm:spPr/>
      <dgm:t>
        <a:bodyPr/>
        <a:lstStyle/>
        <a:p>
          <a:endParaRPr lang="en-US" sz="1400"/>
        </a:p>
      </dgm:t>
    </dgm:pt>
    <dgm:pt modelId="{ECA1D4D0-EA78-41BF-92BD-BE80A9C6A423}" type="sibTrans" cxnId="{694FE6D7-4F8A-4013-B4AC-8BF89AE8A607}">
      <dgm:prSet/>
      <dgm:spPr/>
      <dgm:t>
        <a:bodyPr/>
        <a:lstStyle/>
        <a:p>
          <a:endParaRPr lang="en-US" sz="1400"/>
        </a:p>
      </dgm:t>
    </dgm:pt>
    <dgm:pt modelId="{AF334CC8-3655-4DFE-9F1C-81FA416A5CAF}">
      <dgm:prSet phldrT="[Text]" custT="1"/>
      <dgm:spPr/>
      <dgm:t>
        <a:bodyPr/>
        <a:lstStyle/>
        <a:p>
          <a:pPr marL="0" lvl="0" indent="0" algn="l" defTabSz="800100">
            <a:lnSpc>
              <a:spcPct val="90000"/>
            </a:lnSpc>
            <a:spcBef>
              <a:spcPct val="0"/>
            </a:spcBef>
            <a:spcAft>
              <a:spcPct val="35000"/>
            </a:spcAft>
            <a:buNone/>
          </a:pPr>
          <a:r>
            <a:rPr lang="en-US" sz="1400" kern="1200" noProof="0">
              <a:solidFill>
                <a:srgbClr val="1F2448">
                  <a:hueOff val="0"/>
                  <a:satOff val="0"/>
                  <a:lumOff val="0"/>
                  <a:alphaOff val="0"/>
                </a:srgbClr>
              </a:solidFill>
              <a:latin typeface="Aptos" panose="020B0004020202020204" pitchFamily="34" charset="0"/>
              <a:ea typeface="+mn-ea"/>
              <a:cs typeface="+mn-cs"/>
            </a:rPr>
            <a:t>2 MBq</a:t>
          </a:r>
        </a:p>
        <a:p>
          <a:pPr marL="0" lvl="0" indent="0" algn="l" defTabSz="800100">
            <a:lnSpc>
              <a:spcPct val="90000"/>
            </a:lnSpc>
            <a:spcBef>
              <a:spcPct val="0"/>
            </a:spcBef>
            <a:spcAft>
              <a:spcPct val="35000"/>
            </a:spcAft>
            <a:buNone/>
          </a:pPr>
          <a:endParaRPr lang="en-US" sz="1000" kern="1200" noProof="0">
            <a:solidFill>
              <a:srgbClr val="1F2448">
                <a:hueOff val="0"/>
                <a:satOff val="0"/>
                <a:lumOff val="0"/>
                <a:alphaOff val="0"/>
              </a:srgbClr>
            </a:solidFill>
            <a:latin typeface="Aptos" panose="020B0004020202020204" pitchFamily="34" charset="0"/>
            <a:ea typeface="+mn-ea"/>
            <a:cs typeface="+mn-cs"/>
          </a:endParaRPr>
        </a:p>
      </dgm:t>
    </dgm:pt>
    <dgm:pt modelId="{BB489412-8DF4-456D-B230-A89F00ED0E60}" type="parTrans" cxnId="{A7ABA714-A6E2-4969-BE4D-162632DC1EC3}">
      <dgm:prSet/>
      <dgm:spPr/>
      <dgm:t>
        <a:bodyPr/>
        <a:lstStyle/>
        <a:p>
          <a:endParaRPr lang="en-US" sz="1400"/>
        </a:p>
      </dgm:t>
    </dgm:pt>
    <dgm:pt modelId="{1F25BE0C-E73D-4716-9137-CE9A965786BA}" type="sibTrans" cxnId="{A7ABA714-A6E2-4969-BE4D-162632DC1EC3}">
      <dgm:prSet/>
      <dgm:spPr/>
      <dgm:t>
        <a:bodyPr/>
        <a:lstStyle/>
        <a:p>
          <a:endParaRPr lang="en-US" sz="1400"/>
        </a:p>
      </dgm:t>
    </dgm:pt>
    <dgm:pt modelId="{8F029A6F-64D9-48A4-8D6F-74171E6C336B}" type="pres">
      <dgm:prSet presAssocID="{CC3816E1-DF07-4C23-B299-65D650F38645}" presName="rootnode" presStyleCnt="0">
        <dgm:presLayoutVars>
          <dgm:chMax/>
          <dgm:chPref/>
          <dgm:dir/>
          <dgm:animLvl val="lvl"/>
        </dgm:presLayoutVars>
      </dgm:prSet>
      <dgm:spPr/>
    </dgm:pt>
    <dgm:pt modelId="{6B62FD48-10A4-458D-9E36-E24F7FC4EAD1}" type="pres">
      <dgm:prSet presAssocID="{D14144A9-A408-4357-B034-00500018EEB8}" presName="composite" presStyleCnt="0"/>
      <dgm:spPr/>
    </dgm:pt>
    <dgm:pt modelId="{18DC8C9A-5640-4F0D-93D3-72D6D53890A2}" type="pres">
      <dgm:prSet presAssocID="{D14144A9-A408-4357-B034-00500018EEB8}" presName="LShape" presStyleLbl="alignNode1" presStyleIdx="0" presStyleCnt="7"/>
      <dgm:spPr/>
    </dgm:pt>
    <dgm:pt modelId="{3245CF0E-55D8-4A24-A142-4B232FE651C1}" type="pres">
      <dgm:prSet presAssocID="{D14144A9-A408-4357-B034-00500018EEB8}" presName="ParentText" presStyleLbl="revTx" presStyleIdx="0" presStyleCnt="4">
        <dgm:presLayoutVars>
          <dgm:chMax val="0"/>
          <dgm:chPref val="0"/>
          <dgm:bulletEnabled val="1"/>
        </dgm:presLayoutVars>
      </dgm:prSet>
      <dgm:spPr/>
    </dgm:pt>
    <dgm:pt modelId="{6F809AE1-940C-4348-BA4D-A2B624D4EDE9}" type="pres">
      <dgm:prSet presAssocID="{D14144A9-A408-4357-B034-00500018EEB8}" presName="Triangle" presStyleLbl="alignNode1" presStyleIdx="1" presStyleCnt="7"/>
      <dgm:spPr/>
    </dgm:pt>
    <dgm:pt modelId="{AA0ADD2F-9BE2-4F86-B4E4-C4D7DC3ACC00}" type="pres">
      <dgm:prSet presAssocID="{1307365A-F722-4F28-8B37-4F5617C57327}" presName="sibTrans" presStyleCnt="0"/>
      <dgm:spPr/>
    </dgm:pt>
    <dgm:pt modelId="{BC4BDBE7-AF89-4599-B2AE-36AD35E7AD6B}" type="pres">
      <dgm:prSet presAssocID="{1307365A-F722-4F28-8B37-4F5617C57327}" presName="space" presStyleCnt="0"/>
      <dgm:spPr/>
    </dgm:pt>
    <dgm:pt modelId="{C0CC5AFB-308C-4A92-AAEA-5A619D8E510E}" type="pres">
      <dgm:prSet presAssocID="{AF334CC8-3655-4DFE-9F1C-81FA416A5CAF}" presName="composite" presStyleCnt="0"/>
      <dgm:spPr/>
    </dgm:pt>
    <dgm:pt modelId="{4D97E914-7F1A-46DB-AA1B-B2C8200120AA}" type="pres">
      <dgm:prSet presAssocID="{AF334CC8-3655-4DFE-9F1C-81FA416A5CAF}" presName="LShape" presStyleLbl="alignNode1" presStyleIdx="2" presStyleCnt="7"/>
      <dgm:spPr/>
    </dgm:pt>
    <dgm:pt modelId="{BCE97CF8-45B1-4AEF-8F63-ACC8DD92E188}" type="pres">
      <dgm:prSet presAssocID="{AF334CC8-3655-4DFE-9F1C-81FA416A5CAF}" presName="ParentText" presStyleLbl="revTx" presStyleIdx="1" presStyleCnt="4">
        <dgm:presLayoutVars>
          <dgm:chMax val="0"/>
          <dgm:chPref val="0"/>
          <dgm:bulletEnabled val="1"/>
        </dgm:presLayoutVars>
      </dgm:prSet>
      <dgm:spPr/>
    </dgm:pt>
    <dgm:pt modelId="{DD41667D-DFD5-4A99-86A0-39851B749ADF}" type="pres">
      <dgm:prSet presAssocID="{AF334CC8-3655-4DFE-9F1C-81FA416A5CAF}" presName="Triangle" presStyleLbl="alignNode1" presStyleIdx="3" presStyleCnt="7"/>
      <dgm:spPr/>
    </dgm:pt>
    <dgm:pt modelId="{45A01784-2FE2-4B9A-959D-7113E8B45D9A}" type="pres">
      <dgm:prSet presAssocID="{1F25BE0C-E73D-4716-9137-CE9A965786BA}" presName="sibTrans" presStyleCnt="0"/>
      <dgm:spPr/>
    </dgm:pt>
    <dgm:pt modelId="{E4C7A732-D1B3-44E3-A461-67BABDDE60C7}" type="pres">
      <dgm:prSet presAssocID="{1F25BE0C-E73D-4716-9137-CE9A965786BA}" presName="space" presStyleCnt="0"/>
      <dgm:spPr/>
    </dgm:pt>
    <dgm:pt modelId="{46584234-772C-482B-A057-DF23B3ECC14D}" type="pres">
      <dgm:prSet presAssocID="{08C66420-413F-46AD-B52C-130D6E6245DC}" presName="composite" presStyleCnt="0"/>
      <dgm:spPr/>
    </dgm:pt>
    <dgm:pt modelId="{77D2C7B8-B847-4793-B641-1777F9A5E3E2}" type="pres">
      <dgm:prSet presAssocID="{08C66420-413F-46AD-B52C-130D6E6245DC}" presName="LShape" presStyleLbl="alignNode1" presStyleIdx="4" presStyleCnt="7"/>
      <dgm:spPr/>
    </dgm:pt>
    <dgm:pt modelId="{7281FBA5-4D45-4E9F-A359-B56D2AEDFD0E}" type="pres">
      <dgm:prSet presAssocID="{08C66420-413F-46AD-B52C-130D6E6245DC}" presName="ParentText" presStyleLbl="revTx" presStyleIdx="2" presStyleCnt="4">
        <dgm:presLayoutVars>
          <dgm:chMax val="0"/>
          <dgm:chPref val="0"/>
          <dgm:bulletEnabled val="1"/>
        </dgm:presLayoutVars>
      </dgm:prSet>
      <dgm:spPr/>
    </dgm:pt>
    <dgm:pt modelId="{2B303D12-E6F0-4410-B6FF-70EB19AC72FF}" type="pres">
      <dgm:prSet presAssocID="{08C66420-413F-46AD-B52C-130D6E6245DC}" presName="Triangle" presStyleLbl="alignNode1" presStyleIdx="5" presStyleCnt="7"/>
      <dgm:spPr/>
    </dgm:pt>
    <dgm:pt modelId="{7D189376-34F5-4B72-B3A8-F4BA41E8A58E}" type="pres">
      <dgm:prSet presAssocID="{F2D1A794-81DF-41DC-9F19-18836D040899}" presName="sibTrans" presStyleCnt="0"/>
      <dgm:spPr/>
    </dgm:pt>
    <dgm:pt modelId="{60A75284-8487-4FC0-BA97-D3FB9BD85B08}" type="pres">
      <dgm:prSet presAssocID="{F2D1A794-81DF-41DC-9F19-18836D040899}" presName="space" presStyleCnt="0"/>
      <dgm:spPr/>
    </dgm:pt>
    <dgm:pt modelId="{C9622BFB-604D-484C-8E73-24F75F4D3300}" type="pres">
      <dgm:prSet presAssocID="{E1ECE7EE-04C8-4ABA-8363-5E92C82BFDAA}" presName="composite" presStyleCnt="0"/>
      <dgm:spPr/>
    </dgm:pt>
    <dgm:pt modelId="{D1F7A477-112B-4743-9846-3882B145D050}" type="pres">
      <dgm:prSet presAssocID="{E1ECE7EE-04C8-4ABA-8363-5E92C82BFDAA}" presName="LShape" presStyleLbl="alignNode1" presStyleIdx="6" presStyleCnt="7"/>
      <dgm:spPr/>
    </dgm:pt>
    <dgm:pt modelId="{0278014D-9ECD-41C0-B30D-11B7233EC962}" type="pres">
      <dgm:prSet presAssocID="{E1ECE7EE-04C8-4ABA-8363-5E92C82BFDAA}" presName="ParentText" presStyleLbl="revTx" presStyleIdx="3" presStyleCnt="4">
        <dgm:presLayoutVars>
          <dgm:chMax val="0"/>
          <dgm:chPref val="0"/>
          <dgm:bulletEnabled val="1"/>
        </dgm:presLayoutVars>
      </dgm:prSet>
      <dgm:spPr/>
    </dgm:pt>
  </dgm:ptLst>
  <dgm:cxnLst>
    <dgm:cxn modelId="{07FB9C08-9B81-4F09-A69C-43B4DF460015}" type="presOf" srcId="{E1ECE7EE-04C8-4ABA-8363-5E92C82BFDAA}" destId="{0278014D-9ECD-41C0-B30D-11B7233EC962}" srcOrd="0" destOrd="0" presId="urn:microsoft.com/office/officeart/2009/3/layout/StepUpProcess"/>
    <dgm:cxn modelId="{35A3280E-5457-4B6D-AE7E-8C93794290E4}" type="presOf" srcId="{D14144A9-A408-4357-B034-00500018EEB8}" destId="{3245CF0E-55D8-4A24-A142-4B232FE651C1}" srcOrd="0" destOrd="0" presId="urn:microsoft.com/office/officeart/2009/3/layout/StepUpProcess"/>
    <dgm:cxn modelId="{A7ABA714-A6E2-4969-BE4D-162632DC1EC3}" srcId="{CC3816E1-DF07-4C23-B299-65D650F38645}" destId="{AF334CC8-3655-4DFE-9F1C-81FA416A5CAF}" srcOrd="1" destOrd="0" parTransId="{BB489412-8DF4-456D-B230-A89F00ED0E60}" sibTransId="{1F25BE0C-E73D-4716-9137-CE9A965786BA}"/>
    <dgm:cxn modelId="{90BDC040-F6B5-4FDE-9DAC-29920CA1CD5E}" type="presOf" srcId="{AF334CC8-3655-4DFE-9F1C-81FA416A5CAF}" destId="{BCE97CF8-45B1-4AEF-8F63-ACC8DD92E188}" srcOrd="0" destOrd="0" presId="urn:microsoft.com/office/officeart/2009/3/layout/StepUpProcess"/>
    <dgm:cxn modelId="{26F2B35B-AC08-4397-9E28-BFE41D518D0F}" type="presOf" srcId="{08C66420-413F-46AD-B52C-130D6E6245DC}" destId="{7281FBA5-4D45-4E9F-A359-B56D2AEDFD0E}" srcOrd="0" destOrd="0" presId="urn:microsoft.com/office/officeart/2009/3/layout/StepUpProcess"/>
    <dgm:cxn modelId="{CA263861-647C-4C50-80DD-E2B3D6F9E15A}" srcId="{CC3816E1-DF07-4C23-B299-65D650F38645}" destId="{08C66420-413F-46AD-B52C-130D6E6245DC}" srcOrd="2" destOrd="0" parTransId="{63FF7434-5924-4751-AABC-5C5DEA4E3A74}" sibTransId="{F2D1A794-81DF-41DC-9F19-18836D040899}"/>
    <dgm:cxn modelId="{4F9FE882-2292-4B43-838D-B2FBFA6894C6}" srcId="{CC3816E1-DF07-4C23-B299-65D650F38645}" destId="{D14144A9-A408-4357-B034-00500018EEB8}" srcOrd="0" destOrd="0" parTransId="{86F149E6-DEB1-4343-B788-C1359C270144}" sibTransId="{1307365A-F722-4F28-8B37-4F5617C57327}"/>
    <dgm:cxn modelId="{B2C37DA4-95E9-4CD1-8338-7206E1781A50}" type="presOf" srcId="{CC3816E1-DF07-4C23-B299-65D650F38645}" destId="{8F029A6F-64D9-48A4-8D6F-74171E6C336B}" srcOrd="0" destOrd="0" presId="urn:microsoft.com/office/officeart/2009/3/layout/StepUpProcess"/>
    <dgm:cxn modelId="{694FE6D7-4F8A-4013-B4AC-8BF89AE8A607}" srcId="{CC3816E1-DF07-4C23-B299-65D650F38645}" destId="{E1ECE7EE-04C8-4ABA-8363-5E92C82BFDAA}" srcOrd="3" destOrd="0" parTransId="{1595E030-5100-49B8-965A-EC839B6B968B}" sibTransId="{ECA1D4D0-EA78-41BF-92BD-BE80A9C6A423}"/>
    <dgm:cxn modelId="{4AC09100-5A1E-4855-863A-1ABEE11F2387}" type="presParOf" srcId="{8F029A6F-64D9-48A4-8D6F-74171E6C336B}" destId="{6B62FD48-10A4-458D-9E36-E24F7FC4EAD1}" srcOrd="0" destOrd="0" presId="urn:microsoft.com/office/officeart/2009/3/layout/StepUpProcess"/>
    <dgm:cxn modelId="{6B14DA54-4EE1-47AE-BEAB-BBE1579E73B6}" type="presParOf" srcId="{6B62FD48-10A4-458D-9E36-E24F7FC4EAD1}" destId="{18DC8C9A-5640-4F0D-93D3-72D6D53890A2}" srcOrd="0" destOrd="0" presId="urn:microsoft.com/office/officeart/2009/3/layout/StepUpProcess"/>
    <dgm:cxn modelId="{A2E0FAB0-6EC5-4B0A-8BD7-D224C686378C}" type="presParOf" srcId="{6B62FD48-10A4-458D-9E36-E24F7FC4EAD1}" destId="{3245CF0E-55D8-4A24-A142-4B232FE651C1}" srcOrd="1" destOrd="0" presId="urn:microsoft.com/office/officeart/2009/3/layout/StepUpProcess"/>
    <dgm:cxn modelId="{8DE71563-043D-4692-97D1-829273D0CD98}" type="presParOf" srcId="{6B62FD48-10A4-458D-9E36-E24F7FC4EAD1}" destId="{6F809AE1-940C-4348-BA4D-A2B624D4EDE9}" srcOrd="2" destOrd="0" presId="urn:microsoft.com/office/officeart/2009/3/layout/StepUpProcess"/>
    <dgm:cxn modelId="{DDF00C12-7ECE-4720-84A0-779170E5A13B}" type="presParOf" srcId="{8F029A6F-64D9-48A4-8D6F-74171E6C336B}" destId="{AA0ADD2F-9BE2-4F86-B4E4-C4D7DC3ACC00}" srcOrd="1" destOrd="0" presId="urn:microsoft.com/office/officeart/2009/3/layout/StepUpProcess"/>
    <dgm:cxn modelId="{55FFA087-7206-401C-9345-479DF708B252}" type="presParOf" srcId="{AA0ADD2F-9BE2-4F86-B4E4-C4D7DC3ACC00}" destId="{BC4BDBE7-AF89-4599-B2AE-36AD35E7AD6B}" srcOrd="0" destOrd="0" presId="urn:microsoft.com/office/officeart/2009/3/layout/StepUpProcess"/>
    <dgm:cxn modelId="{41418D20-2F88-4F2A-B6B7-27F5F2D35D28}" type="presParOf" srcId="{8F029A6F-64D9-48A4-8D6F-74171E6C336B}" destId="{C0CC5AFB-308C-4A92-AAEA-5A619D8E510E}" srcOrd="2" destOrd="0" presId="urn:microsoft.com/office/officeart/2009/3/layout/StepUpProcess"/>
    <dgm:cxn modelId="{1E27BCD0-FCA4-492D-BC30-9AA2FD6B8531}" type="presParOf" srcId="{C0CC5AFB-308C-4A92-AAEA-5A619D8E510E}" destId="{4D97E914-7F1A-46DB-AA1B-B2C8200120AA}" srcOrd="0" destOrd="0" presId="urn:microsoft.com/office/officeart/2009/3/layout/StepUpProcess"/>
    <dgm:cxn modelId="{6DB916B4-196A-4CC6-B446-7714599F0A7A}" type="presParOf" srcId="{C0CC5AFB-308C-4A92-AAEA-5A619D8E510E}" destId="{BCE97CF8-45B1-4AEF-8F63-ACC8DD92E188}" srcOrd="1" destOrd="0" presId="urn:microsoft.com/office/officeart/2009/3/layout/StepUpProcess"/>
    <dgm:cxn modelId="{2F628548-C3D1-4FE6-9DED-AA090C96A13D}" type="presParOf" srcId="{C0CC5AFB-308C-4A92-AAEA-5A619D8E510E}" destId="{DD41667D-DFD5-4A99-86A0-39851B749ADF}" srcOrd="2" destOrd="0" presId="urn:microsoft.com/office/officeart/2009/3/layout/StepUpProcess"/>
    <dgm:cxn modelId="{94CEF423-D049-4785-B36B-051836EC33A0}" type="presParOf" srcId="{8F029A6F-64D9-48A4-8D6F-74171E6C336B}" destId="{45A01784-2FE2-4B9A-959D-7113E8B45D9A}" srcOrd="3" destOrd="0" presId="urn:microsoft.com/office/officeart/2009/3/layout/StepUpProcess"/>
    <dgm:cxn modelId="{8A049E34-C38B-4A19-AA63-707C690EA08E}" type="presParOf" srcId="{45A01784-2FE2-4B9A-959D-7113E8B45D9A}" destId="{E4C7A732-D1B3-44E3-A461-67BABDDE60C7}" srcOrd="0" destOrd="0" presId="urn:microsoft.com/office/officeart/2009/3/layout/StepUpProcess"/>
    <dgm:cxn modelId="{11BBBFD6-228F-4BE0-97CD-6FBA0E0288CE}" type="presParOf" srcId="{8F029A6F-64D9-48A4-8D6F-74171E6C336B}" destId="{46584234-772C-482B-A057-DF23B3ECC14D}" srcOrd="4" destOrd="0" presId="urn:microsoft.com/office/officeart/2009/3/layout/StepUpProcess"/>
    <dgm:cxn modelId="{780CE1FF-1738-4291-935E-24B4B71C271B}" type="presParOf" srcId="{46584234-772C-482B-A057-DF23B3ECC14D}" destId="{77D2C7B8-B847-4793-B641-1777F9A5E3E2}" srcOrd="0" destOrd="0" presId="urn:microsoft.com/office/officeart/2009/3/layout/StepUpProcess"/>
    <dgm:cxn modelId="{57094529-8717-4231-9BB9-01B4F9FAC33D}" type="presParOf" srcId="{46584234-772C-482B-A057-DF23B3ECC14D}" destId="{7281FBA5-4D45-4E9F-A359-B56D2AEDFD0E}" srcOrd="1" destOrd="0" presId="urn:microsoft.com/office/officeart/2009/3/layout/StepUpProcess"/>
    <dgm:cxn modelId="{FE008AD7-76C8-413F-98B7-E6D541019341}" type="presParOf" srcId="{46584234-772C-482B-A057-DF23B3ECC14D}" destId="{2B303D12-E6F0-4410-B6FF-70EB19AC72FF}" srcOrd="2" destOrd="0" presId="urn:microsoft.com/office/officeart/2009/3/layout/StepUpProcess"/>
    <dgm:cxn modelId="{B69CB301-4DF6-42CA-9302-BF9BFD693FA3}" type="presParOf" srcId="{8F029A6F-64D9-48A4-8D6F-74171E6C336B}" destId="{7D189376-34F5-4B72-B3A8-F4BA41E8A58E}" srcOrd="5" destOrd="0" presId="urn:microsoft.com/office/officeart/2009/3/layout/StepUpProcess"/>
    <dgm:cxn modelId="{61B04B75-601D-453F-A8A5-DE590AF87E74}" type="presParOf" srcId="{7D189376-34F5-4B72-B3A8-F4BA41E8A58E}" destId="{60A75284-8487-4FC0-BA97-D3FB9BD85B08}" srcOrd="0" destOrd="0" presId="urn:microsoft.com/office/officeart/2009/3/layout/StepUpProcess"/>
    <dgm:cxn modelId="{E32C8B9E-6278-451B-8529-BF25BE7506E0}" type="presParOf" srcId="{8F029A6F-64D9-48A4-8D6F-74171E6C336B}" destId="{C9622BFB-604D-484C-8E73-24F75F4D3300}" srcOrd="6" destOrd="0" presId="urn:microsoft.com/office/officeart/2009/3/layout/StepUpProcess"/>
    <dgm:cxn modelId="{04A63859-2F52-4BC1-89DB-09EA82C9E26F}" type="presParOf" srcId="{C9622BFB-604D-484C-8E73-24F75F4D3300}" destId="{D1F7A477-112B-4743-9846-3882B145D050}" srcOrd="0" destOrd="0" presId="urn:microsoft.com/office/officeart/2009/3/layout/StepUpProcess"/>
    <dgm:cxn modelId="{2CEF76F7-2BC3-4741-AB3A-2458A9BCD780}" type="presParOf" srcId="{C9622BFB-604D-484C-8E73-24F75F4D3300}" destId="{0278014D-9ECD-41C0-B30D-11B7233EC96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C185-A3DB-4B98-8124-3CBF00F41FD0}">
      <dsp:nvSpPr>
        <dsp:cNvPr id="0" name=""/>
        <dsp:cNvSpPr/>
      </dsp:nvSpPr>
      <dsp:spPr>
        <a:xfrm>
          <a:off x="829497" y="532553"/>
          <a:ext cx="2699991" cy="23399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b" sz="1600" kern="1200" noProof="0" dirty="0">
              <a:solidFill>
                <a:srgbClr val="1F2548"/>
              </a:solidFill>
              <a:latin typeface="Aptos" panose="020B0004020202020204" pitchFamily="34" charset="0"/>
            </a:rPr>
            <a:t>~1/3 kun peritoneale</a:t>
          </a:r>
        </a:p>
        <a:p>
          <a:pPr marL="0" lvl="0" indent="0" algn="ctr" defTabSz="711200">
            <a:lnSpc>
              <a:spcPct val="90000"/>
            </a:lnSpc>
            <a:spcBef>
              <a:spcPct val="0"/>
            </a:spcBef>
            <a:spcAft>
              <a:spcPct val="35000"/>
            </a:spcAft>
            <a:buNone/>
          </a:pPr>
          <a:endParaRPr lang="en-US" sz="1400" kern="1200" noProof="0" dirty="0">
            <a:solidFill>
              <a:srgbClr val="1F2548"/>
            </a:solidFill>
          </a:endParaRPr>
        </a:p>
        <a:p>
          <a:pPr marL="0" lvl="0" indent="0" algn="ctr" defTabSz="711200">
            <a:lnSpc>
              <a:spcPct val="90000"/>
            </a:lnSpc>
            <a:spcBef>
              <a:spcPct val="0"/>
            </a:spcBef>
            <a:spcAft>
              <a:spcPct val="35000"/>
            </a:spcAft>
            <a:buNone/>
          </a:pPr>
          <a:endParaRPr lang="en-US" sz="1400" kern="1200" noProof="0" dirty="0">
            <a:solidFill>
              <a:srgbClr val="1F2548"/>
            </a:solidFill>
          </a:endParaRPr>
        </a:p>
        <a:p>
          <a:pPr marL="0" lvl="0" indent="0" algn="ctr" defTabSz="711200">
            <a:lnSpc>
              <a:spcPct val="90000"/>
            </a:lnSpc>
            <a:spcBef>
              <a:spcPct val="0"/>
            </a:spcBef>
            <a:spcAft>
              <a:spcPct val="35000"/>
            </a:spcAft>
            <a:buNone/>
          </a:pPr>
          <a:endParaRPr lang="nb-NO" sz="1400" kern="1200" dirty="0">
            <a:solidFill>
              <a:srgbClr val="1F2548"/>
            </a:solidFill>
          </a:endParaRPr>
        </a:p>
        <a:p>
          <a:pPr marL="0" lvl="0" indent="0" algn="ctr" defTabSz="711200">
            <a:lnSpc>
              <a:spcPct val="90000"/>
            </a:lnSpc>
            <a:spcBef>
              <a:spcPct val="0"/>
            </a:spcBef>
            <a:spcAft>
              <a:spcPct val="35000"/>
            </a:spcAft>
            <a:buNone/>
          </a:pPr>
          <a:endParaRPr lang="nb-NO" sz="1400" kern="1200" dirty="0">
            <a:solidFill>
              <a:srgbClr val="1F2548"/>
            </a:solidFill>
          </a:endParaRPr>
        </a:p>
        <a:p>
          <a:pPr marL="0" lvl="0" indent="0" algn="ctr" defTabSz="711200">
            <a:lnSpc>
              <a:spcPct val="90000"/>
            </a:lnSpc>
            <a:spcBef>
              <a:spcPct val="0"/>
            </a:spcBef>
            <a:spcAft>
              <a:spcPct val="35000"/>
            </a:spcAft>
            <a:buNone/>
          </a:pPr>
          <a:endParaRPr lang="en-US" sz="1400" kern="1200" dirty="0"/>
        </a:p>
      </dsp:txBody>
      <dsp:txXfrm>
        <a:off x="1224902" y="875237"/>
        <a:ext cx="1909181" cy="1654628"/>
      </dsp:txXfrm>
    </dsp:sp>
    <dsp:sp modelId="{CDAA1E73-0104-4D38-8F50-CA2E6024966D}">
      <dsp:nvSpPr>
        <dsp:cNvPr id="0" name=""/>
        <dsp:cNvSpPr/>
      </dsp:nvSpPr>
      <dsp:spPr>
        <a:xfrm>
          <a:off x="0" y="1266338"/>
          <a:ext cx="2699991" cy="233999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noProof="0"/>
        </a:p>
        <a:p>
          <a:pPr marL="0" lvl="0" indent="0" algn="ctr" defTabSz="711200">
            <a:lnSpc>
              <a:spcPct val="90000"/>
            </a:lnSpc>
            <a:spcBef>
              <a:spcPct val="0"/>
            </a:spcBef>
            <a:spcAft>
              <a:spcPct val="35000"/>
            </a:spcAft>
            <a:buNone/>
          </a:pPr>
          <a:endParaRPr lang="en-US" sz="1600" kern="1200" noProof="0"/>
        </a:p>
        <a:p>
          <a:pPr marL="0" lvl="0" indent="0" algn="ctr" defTabSz="711200">
            <a:lnSpc>
              <a:spcPct val="90000"/>
            </a:lnSpc>
            <a:spcBef>
              <a:spcPct val="0"/>
            </a:spcBef>
            <a:spcAft>
              <a:spcPct val="35000"/>
            </a:spcAft>
            <a:buNone/>
          </a:pPr>
          <a:endParaRPr lang="en-US" sz="1600" kern="1200" noProof="0"/>
        </a:p>
        <a:p>
          <a:pPr marL="0" lvl="0" indent="0" algn="ctr" defTabSz="711200">
            <a:lnSpc>
              <a:spcPct val="90000"/>
            </a:lnSpc>
            <a:spcBef>
              <a:spcPct val="0"/>
            </a:spcBef>
            <a:spcAft>
              <a:spcPct val="35000"/>
            </a:spcAft>
            <a:buNone/>
          </a:pPr>
          <a:endParaRPr lang="en-US" sz="1600" kern="1200" noProof="0"/>
        </a:p>
        <a:p>
          <a:pPr marL="0" lvl="0" indent="0" algn="l" defTabSz="711200">
            <a:lnSpc>
              <a:spcPct val="90000"/>
            </a:lnSpc>
            <a:spcBef>
              <a:spcPct val="0"/>
            </a:spcBef>
            <a:spcAft>
              <a:spcPct val="35000"/>
            </a:spcAft>
            <a:buNone/>
          </a:pPr>
          <a:r>
            <a:rPr lang="nb" sz="1600" kern="1200" noProof="0">
              <a:solidFill>
                <a:srgbClr val="1F2548"/>
              </a:solidFill>
              <a:latin typeface="Aptos" panose="020B0004020202020204" pitchFamily="34" charset="0"/>
            </a:rPr>
            <a:t>~1/3 kun ikke-peritoneale</a:t>
          </a:r>
        </a:p>
      </dsp:txBody>
      <dsp:txXfrm>
        <a:off x="395405" y="1609022"/>
        <a:ext cx="1909181" cy="1654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C8C9A-5640-4F0D-93D3-72D6D53890A2}">
      <dsp:nvSpPr>
        <dsp:cNvPr id="0" name=""/>
        <dsp:cNvSpPr/>
      </dsp:nvSpPr>
      <dsp:spPr>
        <a:xfrm rot="5400000">
          <a:off x="135889" y="560129"/>
          <a:ext cx="403069" cy="67069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5CF0E-55D8-4A24-A142-4B232FE651C1}">
      <dsp:nvSpPr>
        <dsp:cNvPr id="0" name=""/>
        <dsp:cNvSpPr/>
      </dsp:nvSpPr>
      <dsp:spPr>
        <a:xfrm>
          <a:off x="68607" y="760523"/>
          <a:ext cx="605509" cy="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a:latin typeface="Aptos" panose="020B0004020202020204" pitchFamily="34" charset="0"/>
            </a:rPr>
            <a:t>1 MBq</a:t>
          </a:r>
        </a:p>
        <a:p>
          <a:pPr marL="0" lvl="0" indent="0" algn="l" defTabSz="622300">
            <a:lnSpc>
              <a:spcPct val="90000"/>
            </a:lnSpc>
            <a:spcBef>
              <a:spcPct val="0"/>
            </a:spcBef>
            <a:spcAft>
              <a:spcPct val="35000"/>
            </a:spcAft>
            <a:buNone/>
          </a:pPr>
          <a:endParaRPr lang="en-US" sz="1000" kern="1200" noProof="0">
            <a:latin typeface="Aptos" panose="020B0004020202020204" pitchFamily="34" charset="0"/>
          </a:endParaRPr>
        </a:p>
      </dsp:txBody>
      <dsp:txXfrm>
        <a:off x="68607" y="760523"/>
        <a:ext cx="605509" cy="530764"/>
      </dsp:txXfrm>
    </dsp:sp>
    <dsp:sp modelId="{6F809AE1-940C-4348-BA4D-A2B624D4EDE9}">
      <dsp:nvSpPr>
        <dsp:cNvPr id="0" name=""/>
        <dsp:cNvSpPr/>
      </dsp:nvSpPr>
      <dsp:spPr>
        <a:xfrm>
          <a:off x="559869" y="510751"/>
          <a:ext cx="114247" cy="1142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7E914-7F1A-46DB-AA1B-B2C8200120AA}">
      <dsp:nvSpPr>
        <dsp:cNvPr id="0" name=""/>
        <dsp:cNvSpPr/>
      </dsp:nvSpPr>
      <dsp:spPr>
        <a:xfrm rot="5400000">
          <a:off x="877151" y="376703"/>
          <a:ext cx="403069" cy="67069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97CF8-45B1-4AEF-8F63-ACC8DD92E188}">
      <dsp:nvSpPr>
        <dsp:cNvPr id="0" name=""/>
        <dsp:cNvSpPr/>
      </dsp:nvSpPr>
      <dsp:spPr>
        <a:xfrm>
          <a:off x="809869" y="577097"/>
          <a:ext cx="605509" cy="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n-US" sz="1400" kern="1200" noProof="0">
              <a:solidFill>
                <a:srgbClr val="1F2448">
                  <a:hueOff val="0"/>
                  <a:satOff val="0"/>
                  <a:lumOff val="0"/>
                  <a:alphaOff val="0"/>
                </a:srgbClr>
              </a:solidFill>
              <a:latin typeface="Aptos" panose="020B0004020202020204" pitchFamily="34" charset="0"/>
              <a:ea typeface="+mn-ea"/>
              <a:cs typeface="+mn-cs"/>
            </a:rPr>
            <a:t>2 MBq</a:t>
          </a:r>
        </a:p>
        <a:p>
          <a:pPr marL="0" lvl="0" indent="0" algn="l" defTabSz="800100">
            <a:lnSpc>
              <a:spcPct val="90000"/>
            </a:lnSpc>
            <a:spcBef>
              <a:spcPct val="0"/>
            </a:spcBef>
            <a:spcAft>
              <a:spcPct val="35000"/>
            </a:spcAft>
            <a:buNone/>
          </a:pPr>
          <a:endParaRPr lang="en-US" sz="1000" kern="1200" noProof="0">
            <a:solidFill>
              <a:srgbClr val="1F2448">
                <a:hueOff val="0"/>
                <a:satOff val="0"/>
                <a:lumOff val="0"/>
                <a:alphaOff val="0"/>
              </a:srgbClr>
            </a:solidFill>
            <a:latin typeface="Aptos" panose="020B0004020202020204" pitchFamily="34" charset="0"/>
            <a:ea typeface="+mn-ea"/>
            <a:cs typeface="+mn-cs"/>
          </a:endParaRPr>
        </a:p>
      </dsp:txBody>
      <dsp:txXfrm>
        <a:off x="809869" y="577097"/>
        <a:ext cx="605509" cy="530764"/>
      </dsp:txXfrm>
    </dsp:sp>
    <dsp:sp modelId="{DD41667D-DFD5-4A99-86A0-39851B749ADF}">
      <dsp:nvSpPr>
        <dsp:cNvPr id="0" name=""/>
        <dsp:cNvSpPr/>
      </dsp:nvSpPr>
      <dsp:spPr>
        <a:xfrm>
          <a:off x="1301132" y="327325"/>
          <a:ext cx="114247" cy="1142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D2C7B8-B847-4793-B641-1777F9A5E3E2}">
      <dsp:nvSpPr>
        <dsp:cNvPr id="0" name=""/>
        <dsp:cNvSpPr/>
      </dsp:nvSpPr>
      <dsp:spPr>
        <a:xfrm rot="5400000">
          <a:off x="1618414" y="193277"/>
          <a:ext cx="403069" cy="67069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1FBA5-4D45-4E9F-A359-B56D2AEDFD0E}">
      <dsp:nvSpPr>
        <dsp:cNvPr id="0" name=""/>
        <dsp:cNvSpPr/>
      </dsp:nvSpPr>
      <dsp:spPr>
        <a:xfrm>
          <a:off x="1551131" y="393671"/>
          <a:ext cx="605509" cy="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a:solidFill>
                <a:srgbClr val="1F2448">
                  <a:hueOff val="0"/>
                  <a:satOff val="0"/>
                  <a:lumOff val="0"/>
                  <a:alphaOff val="0"/>
                </a:srgbClr>
              </a:solidFill>
              <a:latin typeface="Aptos" panose="020B0004020202020204" pitchFamily="34" charset="0"/>
              <a:ea typeface="+mn-ea"/>
              <a:cs typeface="+mn-cs"/>
            </a:rPr>
            <a:t>4 MBq</a:t>
          </a:r>
        </a:p>
        <a:p>
          <a:pPr marL="0" lvl="0" indent="0" algn="l" defTabSz="622300">
            <a:lnSpc>
              <a:spcPct val="90000"/>
            </a:lnSpc>
            <a:spcBef>
              <a:spcPct val="0"/>
            </a:spcBef>
            <a:spcAft>
              <a:spcPct val="35000"/>
            </a:spcAft>
            <a:buNone/>
          </a:pPr>
          <a:endParaRPr lang="en-US" sz="1000" kern="1200" noProof="0">
            <a:solidFill>
              <a:srgbClr val="1F2448">
                <a:hueOff val="0"/>
                <a:satOff val="0"/>
                <a:lumOff val="0"/>
                <a:alphaOff val="0"/>
              </a:srgbClr>
            </a:solidFill>
            <a:latin typeface="Aptos" panose="020B0004020202020204" pitchFamily="34" charset="0"/>
            <a:ea typeface="+mn-ea"/>
            <a:cs typeface="+mn-cs"/>
          </a:endParaRPr>
        </a:p>
      </dsp:txBody>
      <dsp:txXfrm>
        <a:off x="1551131" y="393671"/>
        <a:ext cx="605509" cy="530764"/>
      </dsp:txXfrm>
    </dsp:sp>
    <dsp:sp modelId="{2B303D12-E6F0-4410-B6FF-70EB19AC72FF}">
      <dsp:nvSpPr>
        <dsp:cNvPr id="0" name=""/>
        <dsp:cNvSpPr/>
      </dsp:nvSpPr>
      <dsp:spPr>
        <a:xfrm>
          <a:off x="2042394" y="143899"/>
          <a:ext cx="114247" cy="1142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7A477-112B-4743-9846-3882B145D050}">
      <dsp:nvSpPr>
        <dsp:cNvPr id="0" name=""/>
        <dsp:cNvSpPr/>
      </dsp:nvSpPr>
      <dsp:spPr>
        <a:xfrm rot="5400000">
          <a:off x="2359676" y="9851"/>
          <a:ext cx="403069" cy="67069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8014D-9ECD-41C0-B30D-11B7233EC962}">
      <dsp:nvSpPr>
        <dsp:cNvPr id="0" name=""/>
        <dsp:cNvSpPr/>
      </dsp:nvSpPr>
      <dsp:spPr>
        <a:xfrm>
          <a:off x="2292394" y="210245"/>
          <a:ext cx="605509" cy="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a:solidFill>
                <a:srgbClr val="1F2448">
                  <a:hueOff val="0"/>
                  <a:satOff val="0"/>
                  <a:lumOff val="0"/>
                  <a:alphaOff val="0"/>
                </a:srgbClr>
              </a:solidFill>
              <a:latin typeface="Aptos" panose="020B0004020202020204" pitchFamily="34" charset="0"/>
              <a:ea typeface="+mn-ea"/>
              <a:cs typeface="+mn-cs"/>
            </a:rPr>
            <a:t>7 MBq</a:t>
          </a:r>
        </a:p>
        <a:p>
          <a:pPr marL="0" lvl="0" indent="0" algn="l" defTabSz="622300">
            <a:lnSpc>
              <a:spcPct val="90000"/>
            </a:lnSpc>
            <a:spcBef>
              <a:spcPct val="0"/>
            </a:spcBef>
            <a:spcAft>
              <a:spcPct val="35000"/>
            </a:spcAft>
            <a:buNone/>
          </a:pPr>
          <a:endParaRPr lang="en-US" sz="1000" kern="1200" noProof="0">
            <a:solidFill>
              <a:srgbClr val="1F2448">
                <a:hueOff val="0"/>
                <a:satOff val="0"/>
                <a:lumOff val="0"/>
                <a:alphaOff val="0"/>
              </a:srgbClr>
            </a:solidFill>
            <a:latin typeface="Aptos" panose="020B0004020202020204" pitchFamily="34" charset="0"/>
            <a:ea typeface="+mn-ea"/>
            <a:cs typeface="+mn-cs"/>
          </a:endParaRPr>
        </a:p>
      </dsp:txBody>
      <dsp:txXfrm>
        <a:off x="2292394" y="210245"/>
        <a:ext cx="605509" cy="530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C8C9A-5640-4F0D-93D3-72D6D53890A2}">
      <dsp:nvSpPr>
        <dsp:cNvPr id="0" name=""/>
        <dsp:cNvSpPr/>
      </dsp:nvSpPr>
      <dsp:spPr>
        <a:xfrm rot="5400000">
          <a:off x="135889" y="560129"/>
          <a:ext cx="403069" cy="67069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5CF0E-55D8-4A24-A142-4B232FE651C1}">
      <dsp:nvSpPr>
        <dsp:cNvPr id="0" name=""/>
        <dsp:cNvSpPr/>
      </dsp:nvSpPr>
      <dsp:spPr>
        <a:xfrm>
          <a:off x="68607" y="760523"/>
          <a:ext cx="605509" cy="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a:latin typeface="Aptos" panose="020B0004020202020204" pitchFamily="34" charset="0"/>
            </a:rPr>
            <a:t>1 MBq</a:t>
          </a:r>
        </a:p>
        <a:p>
          <a:pPr marL="0" lvl="0" indent="0" algn="l" defTabSz="622300">
            <a:lnSpc>
              <a:spcPct val="90000"/>
            </a:lnSpc>
            <a:spcBef>
              <a:spcPct val="0"/>
            </a:spcBef>
            <a:spcAft>
              <a:spcPct val="35000"/>
            </a:spcAft>
            <a:buNone/>
          </a:pPr>
          <a:endParaRPr lang="en-US" sz="1000" kern="1200" noProof="0">
            <a:latin typeface="Aptos" panose="020B0004020202020204" pitchFamily="34" charset="0"/>
          </a:endParaRPr>
        </a:p>
      </dsp:txBody>
      <dsp:txXfrm>
        <a:off x="68607" y="760523"/>
        <a:ext cx="605509" cy="530764"/>
      </dsp:txXfrm>
    </dsp:sp>
    <dsp:sp modelId="{6F809AE1-940C-4348-BA4D-A2B624D4EDE9}">
      <dsp:nvSpPr>
        <dsp:cNvPr id="0" name=""/>
        <dsp:cNvSpPr/>
      </dsp:nvSpPr>
      <dsp:spPr>
        <a:xfrm>
          <a:off x="559869" y="510751"/>
          <a:ext cx="114247" cy="1142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7E914-7F1A-46DB-AA1B-B2C8200120AA}">
      <dsp:nvSpPr>
        <dsp:cNvPr id="0" name=""/>
        <dsp:cNvSpPr/>
      </dsp:nvSpPr>
      <dsp:spPr>
        <a:xfrm rot="5400000">
          <a:off x="877151" y="376703"/>
          <a:ext cx="403069" cy="67069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97CF8-45B1-4AEF-8F63-ACC8DD92E188}">
      <dsp:nvSpPr>
        <dsp:cNvPr id="0" name=""/>
        <dsp:cNvSpPr/>
      </dsp:nvSpPr>
      <dsp:spPr>
        <a:xfrm>
          <a:off x="809869" y="577097"/>
          <a:ext cx="605509" cy="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800100">
            <a:lnSpc>
              <a:spcPct val="90000"/>
            </a:lnSpc>
            <a:spcBef>
              <a:spcPct val="0"/>
            </a:spcBef>
            <a:spcAft>
              <a:spcPct val="35000"/>
            </a:spcAft>
            <a:buNone/>
          </a:pPr>
          <a:r>
            <a:rPr lang="en-US" sz="1400" kern="1200" noProof="0">
              <a:solidFill>
                <a:srgbClr val="1F2448">
                  <a:hueOff val="0"/>
                  <a:satOff val="0"/>
                  <a:lumOff val="0"/>
                  <a:alphaOff val="0"/>
                </a:srgbClr>
              </a:solidFill>
              <a:latin typeface="Aptos" panose="020B0004020202020204" pitchFamily="34" charset="0"/>
              <a:ea typeface="+mn-ea"/>
              <a:cs typeface="+mn-cs"/>
            </a:rPr>
            <a:t>2 MBq</a:t>
          </a:r>
        </a:p>
        <a:p>
          <a:pPr marL="0" lvl="0" indent="0" algn="l" defTabSz="800100">
            <a:lnSpc>
              <a:spcPct val="90000"/>
            </a:lnSpc>
            <a:spcBef>
              <a:spcPct val="0"/>
            </a:spcBef>
            <a:spcAft>
              <a:spcPct val="35000"/>
            </a:spcAft>
            <a:buNone/>
          </a:pPr>
          <a:endParaRPr lang="en-US" sz="1000" kern="1200" noProof="0">
            <a:solidFill>
              <a:srgbClr val="1F2448">
                <a:hueOff val="0"/>
                <a:satOff val="0"/>
                <a:lumOff val="0"/>
                <a:alphaOff val="0"/>
              </a:srgbClr>
            </a:solidFill>
            <a:latin typeface="Aptos" panose="020B0004020202020204" pitchFamily="34" charset="0"/>
            <a:ea typeface="+mn-ea"/>
            <a:cs typeface="+mn-cs"/>
          </a:endParaRPr>
        </a:p>
      </dsp:txBody>
      <dsp:txXfrm>
        <a:off x="809869" y="577097"/>
        <a:ext cx="605509" cy="530764"/>
      </dsp:txXfrm>
    </dsp:sp>
    <dsp:sp modelId="{DD41667D-DFD5-4A99-86A0-39851B749ADF}">
      <dsp:nvSpPr>
        <dsp:cNvPr id="0" name=""/>
        <dsp:cNvSpPr/>
      </dsp:nvSpPr>
      <dsp:spPr>
        <a:xfrm>
          <a:off x="1301132" y="327325"/>
          <a:ext cx="114247" cy="1142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D2C7B8-B847-4793-B641-1777F9A5E3E2}">
      <dsp:nvSpPr>
        <dsp:cNvPr id="0" name=""/>
        <dsp:cNvSpPr/>
      </dsp:nvSpPr>
      <dsp:spPr>
        <a:xfrm rot="5400000">
          <a:off x="1618414" y="193277"/>
          <a:ext cx="403069" cy="67069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1FBA5-4D45-4E9F-A359-B56D2AEDFD0E}">
      <dsp:nvSpPr>
        <dsp:cNvPr id="0" name=""/>
        <dsp:cNvSpPr/>
      </dsp:nvSpPr>
      <dsp:spPr>
        <a:xfrm>
          <a:off x="1551131" y="393671"/>
          <a:ext cx="605509" cy="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a:solidFill>
                <a:srgbClr val="1F2448">
                  <a:hueOff val="0"/>
                  <a:satOff val="0"/>
                  <a:lumOff val="0"/>
                  <a:alphaOff val="0"/>
                </a:srgbClr>
              </a:solidFill>
              <a:latin typeface="Aptos" panose="020B0004020202020204" pitchFamily="34" charset="0"/>
              <a:ea typeface="+mn-ea"/>
              <a:cs typeface="+mn-cs"/>
            </a:rPr>
            <a:t>4 MBq</a:t>
          </a:r>
        </a:p>
        <a:p>
          <a:pPr marL="0" lvl="0" indent="0" algn="l" defTabSz="622300">
            <a:lnSpc>
              <a:spcPct val="90000"/>
            </a:lnSpc>
            <a:spcBef>
              <a:spcPct val="0"/>
            </a:spcBef>
            <a:spcAft>
              <a:spcPct val="35000"/>
            </a:spcAft>
            <a:buNone/>
          </a:pPr>
          <a:endParaRPr lang="en-US" sz="1000" kern="1200" noProof="0">
            <a:solidFill>
              <a:srgbClr val="1F2448">
                <a:hueOff val="0"/>
                <a:satOff val="0"/>
                <a:lumOff val="0"/>
                <a:alphaOff val="0"/>
              </a:srgbClr>
            </a:solidFill>
            <a:latin typeface="Aptos" panose="020B0004020202020204" pitchFamily="34" charset="0"/>
            <a:ea typeface="+mn-ea"/>
            <a:cs typeface="+mn-cs"/>
          </a:endParaRPr>
        </a:p>
      </dsp:txBody>
      <dsp:txXfrm>
        <a:off x="1551131" y="393671"/>
        <a:ext cx="605509" cy="530764"/>
      </dsp:txXfrm>
    </dsp:sp>
    <dsp:sp modelId="{2B303D12-E6F0-4410-B6FF-70EB19AC72FF}">
      <dsp:nvSpPr>
        <dsp:cNvPr id="0" name=""/>
        <dsp:cNvSpPr/>
      </dsp:nvSpPr>
      <dsp:spPr>
        <a:xfrm>
          <a:off x="2042394" y="143899"/>
          <a:ext cx="114247" cy="11424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7A477-112B-4743-9846-3882B145D050}">
      <dsp:nvSpPr>
        <dsp:cNvPr id="0" name=""/>
        <dsp:cNvSpPr/>
      </dsp:nvSpPr>
      <dsp:spPr>
        <a:xfrm rot="5400000">
          <a:off x="2359676" y="9851"/>
          <a:ext cx="403069" cy="67069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8014D-9ECD-41C0-B30D-11B7233EC962}">
      <dsp:nvSpPr>
        <dsp:cNvPr id="0" name=""/>
        <dsp:cNvSpPr/>
      </dsp:nvSpPr>
      <dsp:spPr>
        <a:xfrm>
          <a:off x="2292394" y="210245"/>
          <a:ext cx="605509" cy="530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noProof="0">
              <a:solidFill>
                <a:srgbClr val="1F2448">
                  <a:hueOff val="0"/>
                  <a:satOff val="0"/>
                  <a:lumOff val="0"/>
                  <a:alphaOff val="0"/>
                </a:srgbClr>
              </a:solidFill>
              <a:latin typeface="Aptos" panose="020B0004020202020204" pitchFamily="34" charset="0"/>
              <a:ea typeface="+mn-ea"/>
              <a:cs typeface="+mn-cs"/>
            </a:rPr>
            <a:t>7 MBq</a:t>
          </a:r>
        </a:p>
        <a:p>
          <a:pPr marL="0" lvl="0" indent="0" algn="l" defTabSz="622300">
            <a:lnSpc>
              <a:spcPct val="90000"/>
            </a:lnSpc>
            <a:spcBef>
              <a:spcPct val="0"/>
            </a:spcBef>
            <a:spcAft>
              <a:spcPct val="35000"/>
            </a:spcAft>
            <a:buNone/>
          </a:pPr>
          <a:endParaRPr lang="en-US" sz="1000" kern="1200" noProof="0">
            <a:solidFill>
              <a:srgbClr val="1F2448">
                <a:hueOff val="0"/>
                <a:satOff val="0"/>
                <a:lumOff val="0"/>
                <a:alphaOff val="0"/>
              </a:srgbClr>
            </a:solidFill>
            <a:latin typeface="Aptos" panose="020B0004020202020204" pitchFamily="34" charset="0"/>
            <a:ea typeface="+mn-ea"/>
            <a:cs typeface="+mn-cs"/>
          </a:endParaRPr>
        </a:p>
      </dsp:txBody>
      <dsp:txXfrm>
        <a:off x="2292394" y="210245"/>
        <a:ext cx="605509" cy="53076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2128" tIns="46063" rIns="92128" bIns="46063" rtlCol="0"/>
          <a:lstStyle>
            <a:lvl1pPr algn="l">
              <a:defRPr sz="1200"/>
            </a:lvl1pPr>
          </a:lstStyle>
          <a:p>
            <a:endParaRPr lang="nb-NO"/>
          </a:p>
        </p:txBody>
      </p:sp>
      <p:sp>
        <p:nvSpPr>
          <p:cNvPr id="3" name="Date Placeholder 2"/>
          <p:cNvSpPr>
            <a:spLocks noGrp="1"/>
          </p:cNvSpPr>
          <p:nvPr>
            <p:ph type="dt" idx="1"/>
          </p:nvPr>
        </p:nvSpPr>
        <p:spPr>
          <a:xfrm>
            <a:off x="3850443" y="0"/>
            <a:ext cx="2945659" cy="495348"/>
          </a:xfrm>
          <a:prstGeom prst="rect">
            <a:avLst/>
          </a:prstGeom>
        </p:spPr>
        <p:txBody>
          <a:bodyPr vert="horz" lIns="92128" tIns="46063" rIns="92128" bIns="46063" rtlCol="0"/>
          <a:lstStyle>
            <a:lvl1pPr algn="r">
              <a:defRPr sz="1200"/>
            </a:lvl1pPr>
          </a:lstStyle>
          <a:p>
            <a:fld id="{78FE51BD-174A-421C-9FC3-A00078B7BB48}" type="datetimeFigureOut">
              <a:rPr lang="nb-NO" smtClean="0"/>
              <a:t>02.07.2025</a:t>
            </a:fld>
            <a:endParaRPr lang="nb-NO"/>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2128" tIns="46063" rIns="92128" bIns="46063" rtlCol="0" anchor="ctr"/>
          <a:lstStyle/>
          <a:p>
            <a:endParaRPr lang="nb-NO"/>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2128" tIns="46063" rIns="92128" bIns="4606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377326"/>
            <a:ext cx="2945659" cy="495347"/>
          </a:xfrm>
          <a:prstGeom prst="rect">
            <a:avLst/>
          </a:prstGeom>
        </p:spPr>
        <p:txBody>
          <a:bodyPr vert="horz" lIns="92128" tIns="46063" rIns="92128" bIns="46063"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377326"/>
            <a:ext cx="2945659" cy="495347"/>
          </a:xfrm>
          <a:prstGeom prst="rect">
            <a:avLst/>
          </a:prstGeom>
        </p:spPr>
        <p:txBody>
          <a:bodyPr vert="horz" lIns="92128" tIns="46063" rIns="92128" bIns="46063" rtlCol="0" anchor="b"/>
          <a:lstStyle>
            <a:lvl1pPr algn="r">
              <a:defRPr sz="1200"/>
            </a:lvl1pPr>
          </a:lstStyle>
          <a:p>
            <a:fld id="{D2F66A50-511A-43AF-9995-A88DC0FE8916}" type="slidenum">
              <a:rPr lang="nb-NO" smtClean="0"/>
              <a:t>‹#›</a:t>
            </a:fld>
            <a:endParaRPr lang="nb-NO"/>
          </a:p>
        </p:txBody>
      </p:sp>
    </p:spTree>
    <p:extLst>
      <p:ext uri="{BB962C8B-B14F-4D97-AF65-F5344CB8AC3E}">
        <p14:creationId xmlns:p14="http://schemas.microsoft.com/office/powerpoint/2010/main" val="315866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4C5F8D1-CB69-41E6-BDD3-B75056B2634E}" type="slidenum">
              <a:rPr lang="nb-NO" smtClean="0"/>
              <a:t>1</a:t>
            </a:fld>
            <a:endParaRPr lang="nb-NO"/>
          </a:p>
        </p:txBody>
      </p:sp>
    </p:spTree>
    <p:extLst>
      <p:ext uri="{BB962C8B-B14F-4D97-AF65-F5344CB8AC3E}">
        <p14:creationId xmlns:p14="http://schemas.microsoft.com/office/powerpoint/2010/main" val="427954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14FE6-4A35-49EE-9FAC-E3CA9A9AE7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6A4E10-5BCE-4500-8FFB-0770320124F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225F960-F75F-AFE0-D569-11A5ADFA3C9F}"/>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90FF5151-F952-81ED-A74A-EC3245F247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33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63A6-EC05-F382-2033-DA9AC03002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F43A77-7BAC-C69F-286B-33AB37A6CCF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6594151-04EF-9D2E-3274-A4CF1C80A082}"/>
              </a:ext>
            </a:extLst>
          </p:cNvPr>
          <p:cNvSpPr>
            <a:spLocks noGrp="1"/>
          </p:cNvSpPr>
          <p:nvPr>
            <p:ph type="body" idx="1"/>
          </p:nvPr>
        </p:nvSpPr>
        <p:spPr/>
        <p:txBody>
          <a:bodyPr/>
          <a:lstStyle/>
          <a:p>
            <a:pPr marL="342900" indent="-342900">
              <a:lnSpc>
                <a:spcPct val="90000"/>
              </a:lnSpc>
              <a:spcBef>
                <a:spcPts val="1000"/>
              </a:spcBef>
              <a:buClr>
                <a:schemeClr val="tx1"/>
              </a:buClr>
              <a:buSzPct val="100000"/>
              <a:buFont typeface="Courier New" panose="02070309020205020404" pitchFamily="49" charset="0"/>
              <a:buChar char="o"/>
            </a:pPr>
            <a:r>
              <a:rPr lang="nb" sz="1200">
                <a:solidFill>
                  <a:srgbClr val="1F2548"/>
                </a:solidFill>
                <a:latin typeface="Aptos" panose="020B0004020202020204" pitchFamily="34" charset="0"/>
              </a:rPr>
              <a:t>Median </a:t>
            </a:r>
            <a:r>
              <a:rPr lang="nb" sz="1200" b="1">
                <a:solidFill>
                  <a:srgbClr val="1F2548"/>
                </a:solidFill>
                <a:latin typeface="Aptos" panose="020B0004020202020204" pitchFamily="34" charset="0"/>
              </a:rPr>
              <a:t>tid for peritoneal residivfri overlevelse</a:t>
            </a:r>
            <a:r>
              <a:rPr lang="nb" sz="1200">
                <a:solidFill>
                  <a:srgbClr val="1F2548"/>
                </a:solidFill>
                <a:latin typeface="Aptos" panose="020B0004020202020204" pitchFamily="34" charset="0"/>
              </a:rPr>
              <a:t> </a:t>
            </a:r>
            <a:r>
              <a:rPr lang="nb" sz="1200" b="1">
                <a:solidFill>
                  <a:srgbClr val="1F2548"/>
                </a:solidFill>
                <a:latin typeface="Aptos" panose="020B0004020202020204" pitchFamily="34" charset="0"/>
              </a:rPr>
              <a:t>var</a:t>
            </a:r>
            <a:r>
              <a:rPr lang="nb" sz="1200">
                <a:solidFill>
                  <a:srgbClr val="1F2548"/>
                </a:solidFill>
                <a:latin typeface="Aptos" panose="020B0004020202020204" pitchFamily="34" charset="0"/>
              </a:rPr>
              <a:t> </a:t>
            </a:r>
            <a:r>
              <a:rPr lang="nb" sz="1200" b="1">
                <a:solidFill>
                  <a:srgbClr val="1F2548"/>
                </a:solidFill>
                <a:latin typeface="Aptos" panose="020B0004020202020204" pitchFamily="34" charset="0"/>
              </a:rPr>
              <a:t>ikke nådd ved </a:t>
            </a:r>
            <a:r>
              <a:rPr lang="nb" sz="1200">
                <a:solidFill>
                  <a:srgbClr val="1F2548"/>
                </a:solidFill>
                <a:latin typeface="Aptos" panose="020B0004020202020204" pitchFamily="34" charset="0"/>
              </a:rPr>
              <a:t>18 måneder for pasientene som fikk Radspherin 7 MBq</a:t>
            </a:r>
          </a:p>
          <a:p>
            <a:pPr marL="342900" indent="-342900">
              <a:lnSpc>
                <a:spcPct val="90000"/>
              </a:lnSpc>
              <a:spcBef>
                <a:spcPts val="1000"/>
              </a:spcBef>
              <a:buClr>
                <a:schemeClr val="tx1"/>
              </a:buClr>
              <a:buSzPct val="100000"/>
              <a:buFont typeface="Courier New" panose="02070309020205020404" pitchFamily="49" charset="0"/>
              <a:buChar char="o"/>
            </a:pPr>
            <a:r>
              <a:rPr lang="nb" sz="1200">
                <a:solidFill>
                  <a:srgbClr val="1F2548"/>
                </a:solidFill>
                <a:latin typeface="Aptos" panose="020B0004020202020204" pitchFamily="34" charset="0"/>
              </a:rPr>
              <a:t>50 % av pasientene på standardbehandling forventes å ha peritonealt tilbakefall etter 18 måneder </a:t>
            </a:r>
          </a:p>
          <a:p>
            <a:endParaRPr lang="sv-SE"/>
          </a:p>
        </p:txBody>
      </p:sp>
      <p:sp>
        <p:nvSpPr>
          <p:cNvPr id="4" name="Platshållare för bildnummer 3">
            <a:extLst>
              <a:ext uri="{FF2B5EF4-FFF2-40B4-BE49-F238E27FC236}">
                <a16:creationId xmlns:a16="http://schemas.microsoft.com/office/drawing/2014/main" id="{A3085937-8401-AB75-A598-88F0CE6367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88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8FCF6-26D3-A4D8-E96E-62C104ABACF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A54F68-D1E0-C50C-4F49-FA96009406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15183F0-0A67-1D88-A1BD-5DF127694D99}"/>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C8AB606-9715-181F-9758-5F201AD0B5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29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1C7AB-A892-8E0D-B212-D4514B33BAB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934F73B-2AAC-067D-2C74-6CAB964E6E3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0600BA3-38D8-A050-3565-8B5A4DE0835B}"/>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96938BF4-469E-0B99-BE04-058BDB0048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171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ptos" panose="020B0004020202020204" pitchFamily="34" charset="0"/>
              </a:rPr>
              <a:t>~June 2025 – plan to present top-line results from 18 months follow-up for RAD18-002  colorectal cancer for 36 patients (final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Aptos" panose="020B0004020202020204" pitchFamily="34" charset="0"/>
              </a:rPr>
              <a:t>~October 2025 – plan to present top-line results from 24 months follow-up for RAD18-001 </a:t>
            </a:r>
            <a:r>
              <a:rPr lang="en-US" sz="1200" err="1">
                <a:solidFill>
                  <a:schemeClr val="tx1"/>
                </a:solidFill>
                <a:latin typeface="Aptos" panose="020B0004020202020204" pitchFamily="34" charset="0"/>
              </a:rPr>
              <a:t>ovarien</a:t>
            </a:r>
            <a:r>
              <a:rPr lang="en-US" sz="1200">
                <a:solidFill>
                  <a:schemeClr val="tx1"/>
                </a:solidFill>
                <a:latin typeface="Aptos" panose="020B0004020202020204" pitchFamily="34" charset="0"/>
              </a:rPr>
              <a:t> cancer (final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Aptos" panose="020B0004020202020204" pitchFamily="34" charset="0"/>
            </a:endParaRPr>
          </a:p>
          <a:p>
            <a:endParaRPr lang="nb-NO"/>
          </a:p>
        </p:txBody>
      </p:sp>
      <p:sp>
        <p:nvSpPr>
          <p:cNvPr id="4" name="Slide Number Placeholder 3"/>
          <p:cNvSpPr>
            <a:spLocks noGrp="1"/>
          </p:cNvSpPr>
          <p:nvPr>
            <p:ph type="sldNum" sz="quarter" idx="5"/>
          </p:nvPr>
        </p:nvSpPr>
        <p:spPr/>
        <p:txBody>
          <a:bodyPr/>
          <a:lstStyle/>
          <a:p>
            <a:fld id="{D2F66A50-511A-43AF-9995-A88DC0FE8916}" type="slidenum">
              <a:rPr lang="nb-NO" smtClean="0"/>
              <a:t>17</a:t>
            </a:fld>
            <a:endParaRPr lang="nb-NO"/>
          </a:p>
        </p:txBody>
      </p:sp>
    </p:spTree>
    <p:extLst>
      <p:ext uri="{BB962C8B-B14F-4D97-AF65-F5344CB8AC3E}">
        <p14:creationId xmlns:p14="http://schemas.microsoft.com/office/powerpoint/2010/main" val="2353475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Radiologands</a:t>
            </a:r>
            <a:r>
              <a:rPr lang="en-US"/>
              <a:t>, SEND THROUGH blood – elegant, simpler, better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47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86B9D-8581-26CF-1DC3-7F09DEB7718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412709D-E7EB-3CD6-EAA1-0C32993DC2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EC2EB5F-9DF8-EAD3-B1A9-E866B45E83F6}"/>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86512743-BAC1-B0DE-BAAB-02492ADB5480}"/>
              </a:ext>
            </a:extLst>
          </p:cNvPr>
          <p:cNvSpPr>
            <a:spLocks noGrp="1"/>
          </p:cNvSpPr>
          <p:nvPr>
            <p:ph type="sldNum" sz="quarter" idx="5"/>
          </p:nvPr>
        </p:nvSpPr>
        <p:spPr/>
        <p:txBody>
          <a:bodyPr/>
          <a:lstStyle/>
          <a:p>
            <a:fld id="{D2F66A50-511A-43AF-9995-A88DC0FE8916}" type="slidenum">
              <a:rPr lang="nb-NO" smtClean="0"/>
              <a:t>21</a:t>
            </a:fld>
            <a:endParaRPr lang="nb-NO"/>
          </a:p>
        </p:txBody>
      </p:sp>
    </p:spTree>
    <p:extLst>
      <p:ext uri="{BB962C8B-B14F-4D97-AF65-F5344CB8AC3E}">
        <p14:creationId xmlns:p14="http://schemas.microsoft.com/office/powerpoint/2010/main" val="3305704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F0CC-B379-158F-9D5C-074EAACB4FE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CCE7270-2C4C-AFD3-19FA-0BF8E7EDF87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0BC72DA-5502-69A3-72A4-8B3217F7C9A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07D56A4E-95D1-F991-6BFB-5127D55D2072}"/>
              </a:ext>
            </a:extLst>
          </p:cNvPr>
          <p:cNvSpPr>
            <a:spLocks noGrp="1"/>
          </p:cNvSpPr>
          <p:nvPr>
            <p:ph type="sldNum" sz="quarter" idx="5"/>
          </p:nvPr>
        </p:nvSpPr>
        <p:spPr/>
        <p:txBody>
          <a:bodyPr/>
          <a:lstStyle/>
          <a:p>
            <a:fld id="{D2F66A50-511A-43AF-9995-A88DC0FE8916}" type="slidenum">
              <a:rPr lang="nb-NO" smtClean="0"/>
              <a:t>22</a:t>
            </a:fld>
            <a:endParaRPr lang="nb-NO"/>
          </a:p>
        </p:txBody>
      </p:sp>
    </p:spTree>
    <p:extLst>
      <p:ext uri="{BB962C8B-B14F-4D97-AF65-F5344CB8AC3E}">
        <p14:creationId xmlns:p14="http://schemas.microsoft.com/office/powerpoint/2010/main" val="2816361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070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273A5-41D4-4A97-5B16-DA4E9152937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509FDB3-0458-CE5E-64D8-02A7A2B84E45}"/>
              </a:ext>
            </a:extLst>
          </p:cNvPr>
          <p:cNvSpPr>
            <a:spLocks noGrp="1" noRot="1" noChangeAspect="1"/>
          </p:cNvSpPr>
          <p:nvPr>
            <p:ph type="sldImg"/>
          </p:nvPr>
        </p:nvSpPr>
        <p:spPr>
          <a:xfrm>
            <a:off x="377825" y="1233488"/>
            <a:ext cx="5922963" cy="3332162"/>
          </a:xfrm>
        </p:spPr>
      </p:sp>
      <p:sp>
        <p:nvSpPr>
          <p:cNvPr id="3" name="Platshållare för anteckningar 2">
            <a:extLst>
              <a:ext uri="{FF2B5EF4-FFF2-40B4-BE49-F238E27FC236}">
                <a16:creationId xmlns:a16="http://schemas.microsoft.com/office/drawing/2014/main" id="{1A33AC04-FF94-0141-8AFC-5E0495A74201}"/>
              </a:ext>
            </a:extLst>
          </p:cNvPr>
          <p:cNvSpPr txBox="1">
            <a:spLocks noGrp="1"/>
          </p:cNvSpPr>
          <p:nvPr>
            <p:ph type="body" sz="quarter" idx="1"/>
          </p:nvPr>
        </p:nvSpPr>
        <p:spPr/>
        <p:txBody>
          <a:bodyPr/>
          <a:lstStyle/>
          <a:p>
            <a:endParaRPr lang="en-US"/>
          </a:p>
        </p:txBody>
      </p:sp>
      <p:sp>
        <p:nvSpPr>
          <p:cNvPr id="4" name="Platshållare för bildnummer 3">
            <a:extLst>
              <a:ext uri="{FF2B5EF4-FFF2-40B4-BE49-F238E27FC236}">
                <a16:creationId xmlns:a16="http://schemas.microsoft.com/office/drawing/2014/main" id="{6BA7B879-022B-6C2C-ACF4-6D7CF792229C}"/>
              </a:ext>
            </a:extLst>
          </p:cNvPr>
          <p:cNvSpPr txBox="1"/>
          <p:nvPr/>
        </p:nvSpPr>
        <p:spPr>
          <a:xfrm>
            <a:off x="3783009" y="9377311"/>
            <a:ext cx="2894075" cy="49535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7B1C24A-C1D3-4ED7-85B6-EA64D486BF39}"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6442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47B4B-BE17-2895-AD0E-00B8117237B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9DB11DD-AAE8-4294-1BC2-E1100E2B53B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5D21895-71D3-051C-D017-12862F67CD88}"/>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6D66D52-5EE3-8B62-B2E9-EFF8CDE879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822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9717-5D01-6C2D-F457-BC37B1ED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47330-8EF2-EA73-79B3-4DB298601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4C00F-F456-6F18-1A2C-137B12E1CC7C}"/>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49D93147-6BEA-31DB-57F3-36057AE239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5F8D1-CB69-41E6-BDD3-B75056B2634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12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nb-NO" b="0" i="0">
                <a:solidFill>
                  <a:srgbClr val="FFFFFF"/>
                </a:solidFill>
                <a:effectLst/>
                <a:latin typeface="Roboto" panose="02000000000000000000" pitchFamily="2" charset="0"/>
              </a:rPr>
              <a:t>WO2022058338A1</a:t>
            </a:r>
          </a:p>
          <a:p>
            <a:endParaRPr lang="sv-SE"/>
          </a:p>
        </p:txBody>
      </p:sp>
      <p:sp>
        <p:nvSpPr>
          <p:cNvPr id="4" name="Platshållare för bildnummer 3"/>
          <p:cNvSpPr>
            <a:spLocks noGrp="1"/>
          </p:cNvSpPr>
          <p:nvPr>
            <p:ph type="sldNum" sz="quarter" idx="5"/>
          </p:nvPr>
        </p:nvSpPr>
        <p:spPr/>
        <p:txBody>
          <a:bodyPr/>
          <a:lstStyle/>
          <a:p>
            <a:fld id="{D2F66A50-511A-43AF-9995-A88DC0FE8916}" type="slidenum">
              <a:rPr lang="nb-NO" smtClean="0"/>
              <a:t>26</a:t>
            </a:fld>
            <a:endParaRPr lang="nb-NO"/>
          </a:p>
        </p:txBody>
      </p:sp>
    </p:spTree>
    <p:extLst>
      <p:ext uri="{BB962C8B-B14F-4D97-AF65-F5344CB8AC3E}">
        <p14:creationId xmlns:p14="http://schemas.microsoft.com/office/powerpoint/2010/main" val="752689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2F66A50-511A-43AF-9995-A88DC0FE8916}" type="slidenum">
              <a:rPr lang="nb-NO" smtClean="0"/>
              <a:t>27</a:t>
            </a:fld>
            <a:endParaRPr lang="nb-NO"/>
          </a:p>
        </p:txBody>
      </p:sp>
    </p:spTree>
    <p:extLst>
      <p:ext uri="{BB962C8B-B14F-4D97-AF65-F5344CB8AC3E}">
        <p14:creationId xmlns:p14="http://schemas.microsoft.com/office/powerpoint/2010/main" val="4119599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F66A50-511A-43AF-9995-A88DC0FE8916}" type="slidenum">
              <a:rPr lang="nb-NO" smtClean="0"/>
              <a:t>29</a:t>
            </a:fld>
            <a:endParaRPr lang="nb-NO"/>
          </a:p>
        </p:txBody>
      </p:sp>
    </p:spTree>
    <p:extLst>
      <p:ext uri="{BB962C8B-B14F-4D97-AF65-F5344CB8AC3E}">
        <p14:creationId xmlns:p14="http://schemas.microsoft.com/office/powerpoint/2010/main" val="2252039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7738C-95B4-0AB0-D79C-6E91D84A1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C3E897-D48A-BF4E-7B1B-ED99590D99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D0CC67-6399-8F99-4BB2-93B2A56BBD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7231860-8C4B-CAD5-6E19-E1161792AC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9D1F9-0482-4E41-AE3A-6F6E590AA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488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9D1F9-0482-4E41-AE3A-6F6E590AA2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673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nb"/>
              <a:t>Forenkler og reduserer risikoen i utviklingsprogrammet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59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Abdominal </a:t>
            </a:r>
            <a:r>
              <a:rPr lang="nb-NO" err="1"/>
              <a:t>cavity</a:t>
            </a:r>
            <a:r>
              <a:rPr lang="nb-NO"/>
              <a:t>, </a:t>
            </a:r>
            <a:r>
              <a:rPr lang="nb-NO" err="1"/>
              <a:t>insight</a:t>
            </a:r>
            <a:endParaRPr lang="nb-NO"/>
          </a:p>
        </p:txBody>
      </p:sp>
      <p:sp>
        <p:nvSpPr>
          <p:cNvPr id="4" name="Slide Number Placeholder 3"/>
          <p:cNvSpPr>
            <a:spLocks noGrp="1"/>
          </p:cNvSpPr>
          <p:nvPr>
            <p:ph type="sldNum" sz="quarter" idx="5"/>
          </p:nvPr>
        </p:nvSpPr>
        <p:spPr/>
        <p:txBody>
          <a:bodyPr/>
          <a:lstStyle/>
          <a:p>
            <a:fld id="{D2F66A50-511A-43AF-9995-A88DC0FE8916}" type="slidenum">
              <a:rPr lang="nb-NO" smtClean="0"/>
              <a:t>3</a:t>
            </a:fld>
            <a:endParaRPr lang="nb-NO"/>
          </a:p>
        </p:txBody>
      </p:sp>
    </p:spTree>
    <p:extLst>
      <p:ext uri="{BB962C8B-B14F-4D97-AF65-F5344CB8AC3E}">
        <p14:creationId xmlns:p14="http://schemas.microsoft.com/office/powerpoint/2010/main" val="298046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2E87C-8992-15B9-8479-59F92D85831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7F2677C-EA71-9B35-288D-F27EF019539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BAA8365-84C0-5472-A504-51161EC1ADBF}"/>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D9D72F81-82B5-40BE-BE94-8B6AC3A66B8E}"/>
              </a:ext>
            </a:extLst>
          </p:cNvPr>
          <p:cNvSpPr>
            <a:spLocks noGrp="1"/>
          </p:cNvSpPr>
          <p:nvPr>
            <p:ph type="sldNum" sz="quarter" idx="5"/>
          </p:nvPr>
        </p:nvSpPr>
        <p:spPr/>
        <p:txBody>
          <a:bodyPr/>
          <a:lstStyle/>
          <a:p>
            <a:fld id="{D2F66A50-511A-43AF-9995-A88DC0FE8916}" type="slidenum">
              <a:rPr lang="nb-NO" smtClean="0"/>
              <a:t>4</a:t>
            </a:fld>
            <a:endParaRPr lang="nb-NO"/>
          </a:p>
        </p:txBody>
      </p:sp>
    </p:spTree>
    <p:extLst>
      <p:ext uri="{BB962C8B-B14F-4D97-AF65-F5344CB8AC3E}">
        <p14:creationId xmlns:p14="http://schemas.microsoft.com/office/powerpoint/2010/main" val="3039788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70E0-83DD-8E10-3847-C3DC468888D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555AB3-C32A-980B-1D25-6E0F8B5AE688}"/>
              </a:ext>
            </a:extLst>
          </p:cNvPr>
          <p:cNvSpPr>
            <a:spLocks noGrp="1" noRot="1" noChangeAspect="1"/>
          </p:cNvSpPr>
          <p:nvPr>
            <p:ph type="sldImg"/>
          </p:nvPr>
        </p:nvSpPr>
        <p:spPr>
          <a:xfrm>
            <a:off x="377825" y="1233488"/>
            <a:ext cx="5922963" cy="3332162"/>
          </a:xfrm>
        </p:spPr>
      </p:sp>
      <p:sp>
        <p:nvSpPr>
          <p:cNvPr id="3" name="Platshållare för anteckningar 2">
            <a:extLst>
              <a:ext uri="{FF2B5EF4-FFF2-40B4-BE49-F238E27FC236}">
                <a16:creationId xmlns:a16="http://schemas.microsoft.com/office/drawing/2014/main" id="{FC739543-DB71-922A-4CF5-20FABE627046}"/>
              </a:ext>
            </a:extLst>
          </p:cNvPr>
          <p:cNvSpPr txBox="1">
            <a:spLocks noGrp="1"/>
          </p:cNvSpPr>
          <p:nvPr>
            <p:ph type="body" sz="quarter" idx="1"/>
          </p:nvPr>
        </p:nvSpPr>
        <p:spPr/>
        <p:txBody>
          <a:bodyPr/>
          <a:lstStyle/>
          <a:p>
            <a:endParaRPr lang="en-US"/>
          </a:p>
        </p:txBody>
      </p:sp>
      <p:sp>
        <p:nvSpPr>
          <p:cNvPr id="4" name="Platshållare för bildnummer 3">
            <a:extLst>
              <a:ext uri="{FF2B5EF4-FFF2-40B4-BE49-F238E27FC236}">
                <a16:creationId xmlns:a16="http://schemas.microsoft.com/office/drawing/2014/main" id="{6FB005AE-69FB-A1C6-20A8-E38829B31B8F}"/>
              </a:ext>
            </a:extLst>
          </p:cNvPr>
          <p:cNvSpPr txBox="1"/>
          <p:nvPr/>
        </p:nvSpPr>
        <p:spPr>
          <a:xfrm>
            <a:off x="3783009" y="9377311"/>
            <a:ext cx="2894075" cy="49535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7B1C24A-C1D3-4ED7-85B6-EA64D486BF39}"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9321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F3C13-6411-E583-5587-26497665B7F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617B114-F8D9-C2D8-3A87-CEB66022ADC6}"/>
              </a:ext>
            </a:extLst>
          </p:cNvPr>
          <p:cNvSpPr>
            <a:spLocks noGrp="1" noRot="1" noChangeAspect="1"/>
          </p:cNvSpPr>
          <p:nvPr>
            <p:ph type="sldImg"/>
          </p:nvPr>
        </p:nvSpPr>
        <p:spPr>
          <a:xfrm>
            <a:off x="377825" y="1233488"/>
            <a:ext cx="5922963" cy="3332162"/>
          </a:xfrm>
        </p:spPr>
      </p:sp>
      <p:sp>
        <p:nvSpPr>
          <p:cNvPr id="3" name="Platshållare för anteckningar 2">
            <a:extLst>
              <a:ext uri="{FF2B5EF4-FFF2-40B4-BE49-F238E27FC236}">
                <a16:creationId xmlns:a16="http://schemas.microsoft.com/office/drawing/2014/main" id="{B9108F58-6706-65BE-CAF8-E1C2B767FDD7}"/>
              </a:ext>
            </a:extLst>
          </p:cNvPr>
          <p:cNvSpPr txBox="1">
            <a:spLocks noGrp="1"/>
          </p:cNvSpPr>
          <p:nvPr>
            <p:ph type="body" sz="quarter" idx="1"/>
          </p:nvPr>
        </p:nvSpPr>
        <p:spPr/>
        <p:txBody>
          <a:bodyPr/>
          <a:lstStyle/>
          <a:p>
            <a:endParaRPr lang="en-US"/>
          </a:p>
        </p:txBody>
      </p:sp>
      <p:sp>
        <p:nvSpPr>
          <p:cNvPr id="4" name="Platshållare för bildnummer 3">
            <a:extLst>
              <a:ext uri="{FF2B5EF4-FFF2-40B4-BE49-F238E27FC236}">
                <a16:creationId xmlns:a16="http://schemas.microsoft.com/office/drawing/2014/main" id="{209AD800-A1C7-0690-9108-41FE2D054154}"/>
              </a:ext>
            </a:extLst>
          </p:cNvPr>
          <p:cNvSpPr txBox="1"/>
          <p:nvPr/>
        </p:nvSpPr>
        <p:spPr>
          <a:xfrm>
            <a:off x="3783009" y="9377311"/>
            <a:ext cx="2894075" cy="495351"/>
          </a:xfrm>
          <a:prstGeom prst="rect">
            <a:avLst/>
          </a:prstGeom>
          <a:noFill/>
          <a:ln cap="flat">
            <a:noFill/>
          </a:ln>
        </p:spPr>
        <p:txBody>
          <a:bodyPr vert="horz" wrap="square" lIns="91440" tIns="45720" rIns="91440" bIns="45720" anchor="b" anchorCtr="0" compatLnSpc="1">
            <a:noAutofit/>
          </a:body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7B1C24A-C1D3-4ED7-85B6-EA64D486BF39}"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60717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C2EC6-F4FB-72DE-FA48-5DFA92C2945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314B553-FFF4-69E0-DCD3-0CF6D2A891F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91063E2-8318-C367-66A2-A2DC1E124CA6}"/>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8BECC082-D9B6-B381-C0C4-613C90ADD8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7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FA38B-F5C0-3899-DE8E-95782B3F742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4D1BB66-2DAF-9B93-37A5-CFFF31EF23A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9742AEC-6A97-E794-2B8B-B5854B6676AF}"/>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48F915B-431E-1568-257B-8E6CFCE78F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4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6382-9BF9-B861-B37B-C9F6EE2833F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FCAECCF-5F8E-78B7-FADC-A6A670BB17A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87CA6D-8417-0AF3-3CB0-D81EED7DFC58}"/>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459CDA3-2486-2731-EED6-5D3F5FA18C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F66A50-511A-43AF-9995-A88DC0FE891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76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11DF-17C2-18DC-9687-91FCED34BFBE}"/>
              </a:ext>
            </a:extLst>
          </p:cNvPr>
          <p:cNvSpPr txBox="1">
            <a:spLocks noGrp="1"/>
          </p:cNvSpPr>
          <p:nvPr>
            <p:ph type="ctrTitle"/>
          </p:nvPr>
        </p:nvSpPr>
        <p:spPr>
          <a:xfrm>
            <a:off x="1524003" y="903765"/>
            <a:ext cx="7545573" cy="1499195"/>
          </a:xfrm>
        </p:spPr>
        <p:txBody>
          <a:bodyPr>
            <a:normAutofit/>
          </a:bodyPr>
          <a:lstStyle>
            <a:lvl1pPr>
              <a:defRPr lang="en-US" sz="2600"/>
            </a:lvl1pPr>
          </a:lstStyle>
          <a:p>
            <a:pPr lvl="0"/>
            <a:r>
              <a:rPr lang="en-US"/>
              <a:t>Click to edit Master title style</a:t>
            </a:r>
            <a:endParaRPr lang="nb-NO"/>
          </a:p>
        </p:txBody>
      </p:sp>
      <p:sp>
        <p:nvSpPr>
          <p:cNvPr id="3" name="Undertittel 2">
            <a:extLst>
              <a:ext uri="{FF2B5EF4-FFF2-40B4-BE49-F238E27FC236}">
                <a16:creationId xmlns:a16="http://schemas.microsoft.com/office/drawing/2014/main" id="{0B1217A6-72E1-07C8-9924-F5F135B09687}"/>
              </a:ext>
            </a:extLst>
          </p:cNvPr>
          <p:cNvSpPr txBox="1">
            <a:spLocks noGrp="1"/>
          </p:cNvSpPr>
          <p:nvPr>
            <p:ph type="subTitle" idx="1"/>
          </p:nvPr>
        </p:nvSpPr>
        <p:spPr>
          <a:xfrm>
            <a:off x="1524003" y="2402960"/>
            <a:ext cx="9144000" cy="2854839"/>
          </a:xfrm>
        </p:spPr>
        <p:txBody>
          <a:bodyPr>
            <a:normAutofit/>
          </a:bodyPr>
          <a:lstStyle>
            <a:lvl1pPr marL="0" indent="0">
              <a:buNone/>
              <a:defRPr lang="en-US" sz="2000"/>
            </a:lvl1pPr>
          </a:lstStyle>
          <a:p>
            <a:pPr lvl="0"/>
            <a:r>
              <a:rPr lang="en-US"/>
              <a:t>Click to edit Master subtitle style</a:t>
            </a:r>
            <a:endParaRPr lang="nb-NO"/>
          </a:p>
        </p:txBody>
      </p:sp>
      <p:sp>
        <p:nvSpPr>
          <p:cNvPr id="4" name="Plassholder for dato 3">
            <a:extLst>
              <a:ext uri="{FF2B5EF4-FFF2-40B4-BE49-F238E27FC236}">
                <a16:creationId xmlns:a16="http://schemas.microsoft.com/office/drawing/2014/main" id="{5E9952E2-A09B-52AC-15AC-E45BA12C16D6}"/>
              </a:ext>
            </a:extLst>
          </p:cNvPr>
          <p:cNvSpPr txBox="1">
            <a:spLocks noGrp="1"/>
          </p:cNvSpPr>
          <p:nvPr>
            <p:ph type="dt" sz="half" idx="7"/>
          </p:nvPr>
        </p:nvSpPr>
        <p:spPr/>
        <p:txBody>
          <a:bodyPr/>
          <a:lstStyle>
            <a:lvl1pPr>
              <a:defRPr/>
            </a:lvl1pPr>
          </a:lstStyle>
          <a:p>
            <a:pPr lvl="0"/>
            <a:fld id="{A5527982-A0E8-464B-B813-7D6E969E5B54}" type="datetime1">
              <a:rPr lang="nb-NO"/>
              <a:pPr lvl="0"/>
              <a:t>02.07.2025</a:t>
            </a:fld>
            <a:endParaRPr lang="nb-NO"/>
          </a:p>
        </p:txBody>
      </p:sp>
      <p:sp>
        <p:nvSpPr>
          <p:cNvPr id="5" name="Plassholder for bunntekst 4">
            <a:extLst>
              <a:ext uri="{FF2B5EF4-FFF2-40B4-BE49-F238E27FC236}">
                <a16:creationId xmlns:a16="http://schemas.microsoft.com/office/drawing/2014/main" id="{36A7B2A5-B7F5-FC83-FD7E-82532E878614}"/>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41BADBB5-5392-0E0E-8EA1-1DB2FF1D89F8}"/>
              </a:ext>
            </a:extLst>
          </p:cNvPr>
          <p:cNvSpPr txBox="1">
            <a:spLocks noGrp="1"/>
          </p:cNvSpPr>
          <p:nvPr>
            <p:ph type="sldNum" sz="quarter" idx="8"/>
          </p:nvPr>
        </p:nvSpPr>
        <p:spPr/>
        <p:txBody>
          <a:bodyPr/>
          <a:lstStyle>
            <a:lvl1pPr>
              <a:defRPr/>
            </a:lvl1pPr>
          </a:lstStyle>
          <a:p>
            <a:pPr lvl="0"/>
            <a:fld id="{F80D4041-29E3-42C8-966E-8B572C1F4C58}" type="slidenum">
              <a:t>‹#›</a:t>
            </a:fld>
            <a:endParaRPr lang="nb-NO"/>
          </a:p>
        </p:txBody>
      </p:sp>
    </p:spTree>
    <p:extLst>
      <p:ext uri="{BB962C8B-B14F-4D97-AF65-F5344CB8AC3E}">
        <p14:creationId xmlns:p14="http://schemas.microsoft.com/office/powerpoint/2010/main" val="215941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5EAA3B-37E7-8471-B0E5-EDA4D2457231}"/>
              </a:ext>
            </a:extLst>
          </p:cNvPr>
          <p:cNvSpPr txBox="1">
            <a:spLocks noGrp="1"/>
          </p:cNvSpPr>
          <p:nvPr>
            <p:ph type="title"/>
          </p:nvPr>
        </p:nvSpPr>
        <p:spPr/>
        <p:txBody>
          <a:bodyPr/>
          <a:lstStyle>
            <a:lvl1pPr>
              <a:defRPr lang="en-US"/>
            </a:lvl1pPr>
          </a:lstStyle>
          <a:p>
            <a:pPr lvl="0"/>
            <a:r>
              <a:rPr lang="en-US"/>
              <a:t>Click to edit Master title style</a:t>
            </a:r>
            <a:endParaRPr lang="nb-NO"/>
          </a:p>
        </p:txBody>
      </p:sp>
      <p:sp>
        <p:nvSpPr>
          <p:cNvPr id="3" name="Plassholder for loddrett tekst 2">
            <a:extLst>
              <a:ext uri="{FF2B5EF4-FFF2-40B4-BE49-F238E27FC236}">
                <a16:creationId xmlns:a16="http://schemas.microsoft.com/office/drawing/2014/main" id="{998CBD9A-A064-AEAE-BC31-0F7D7DCAF89C}"/>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D73CE91A-7631-6BFE-472A-CE77AC0394C4}"/>
              </a:ext>
            </a:extLst>
          </p:cNvPr>
          <p:cNvSpPr txBox="1">
            <a:spLocks noGrp="1"/>
          </p:cNvSpPr>
          <p:nvPr>
            <p:ph type="dt" sz="half" idx="7"/>
          </p:nvPr>
        </p:nvSpPr>
        <p:spPr/>
        <p:txBody>
          <a:bodyPr/>
          <a:lstStyle>
            <a:lvl1pPr>
              <a:defRPr/>
            </a:lvl1pPr>
          </a:lstStyle>
          <a:p>
            <a:pPr lvl="0"/>
            <a:fld id="{55A938E1-11A9-4293-BB22-039E7E6E4F62}" type="datetime1">
              <a:rPr lang="nb-NO"/>
              <a:pPr lvl="0"/>
              <a:t>02.07.2025</a:t>
            </a:fld>
            <a:endParaRPr lang="nb-NO"/>
          </a:p>
        </p:txBody>
      </p:sp>
      <p:sp>
        <p:nvSpPr>
          <p:cNvPr id="5" name="Plassholder for bunntekst 4">
            <a:extLst>
              <a:ext uri="{FF2B5EF4-FFF2-40B4-BE49-F238E27FC236}">
                <a16:creationId xmlns:a16="http://schemas.microsoft.com/office/drawing/2014/main" id="{99811FAE-C4DE-6BF3-DA45-540A1AA0F035}"/>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7D547564-C9DE-78FF-0B28-D96B05F78FAA}"/>
              </a:ext>
            </a:extLst>
          </p:cNvPr>
          <p:cNvSpPr txBox="1">
            <a:spLocks noGrp="1"/>
          </p:cNvSpPr>
          <p:nvPr>
            <p:ph type="sldNum" sz="quarter" idx="8"/>
          </p:nvPr>
        </p:nvSpPr>
        <p:spPr/>
        <p:txBody>
          <a:bodyPr/>
          <a:lstStyle>
            <a:lvl1pPr>
              <a:defRPr/>
            </a:lvl1pPr>
          </a:lstStyle>
          <a:p>
            <a:pPr lvl="0"/>
            <a:fld id="{FDFFBD4A-7A0B-46D4-AADE-89BE1FEABCC5}" type="slidenum">
              <a:t>‹#›</a:t>
            </a:fld>
            <a:endParaRPr lang="nb-NO"/>
          </a:p>
        </p:txBody>
      </p:sp>
    </p:spTree>
    <p:extLst>
      <p:ext uri="{BB962C8B-B14F-4D97-AF65-F5344CB8AC3E}">
        <p14:creationId xmlns:p14="http://schemas.microsoft.com/office/powerpoint/2010/main" val="96125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73E6467-3F93-CB7A-0EC9-6F88CB986A90}"/>
              </a:ext>
            </a:extLst>
          </p:cNvPr>
          <p:cNvSpPr txBox="1">
            <a:spLocks noGrp="1"/>
          </p:cNvSpPr>
          <p:nvPr>
            <p:ph type="title" orient="vert"/>
          </p:nvPr>
        </p:nvSpPr>
        <p:spPr>
          <a:xfrm>
            <a:off x="8724903" y="365129"/>
            <a:ext cx="2628899" cy="5811834"/>
          </a:xfrm>
        </p:spPr>
        <p:txBody>
          <a:bodyPr vert="eaVert"/>
          <a:lstStyle>
            <a:lvl1pPr>
              <a:defRPr lang="en-US"/>
            </a:lvl1pPr>
          </a:lstStyle>
          <a:p>
            <a:pPr lvl="0"/>
            <a:r>
              <a:rPr lang="en-US"/>
              <a:t>Click to edit Master title style</a:t>
            </a:r>
            <a:endParaRPr lang="nb-NO"/>
          </a:p>
        </p:txBody>
      </p:sp>
      <p:sp>
        <p:nvSpPr>
          <p:cNvPr id="3" name="Plassholder for loddrett tekst 2">
            <a:extLst>
              <a:ext uri="{FF2B5EF4-FFF2-40B4-BE49-F238E27FC236}">
                <a16:creationId xmlns:a16="http://schemas.microsoft.com/office/drawing/2014/main" id="{57094AE0-0907-323C-EDBD-0B47B5F7A371}"/>
              </a:ext>
            </a:extLst>
          </p:cNvPr>
          <p:cNvSpPr txBox="1">
            <a:spLocks noGrp="1"/>
          </p:cNvSpPr>
          <p:nvPr>
            <p:ph type="body" orient="vert" idx="1"/>
          </p:nvPr>
        </p:nvSpPr>
        <p:spPr>
          <a:xfrm>
            <a:off x="838203" y="365129"/>
            <a:ext cx="7734296" cy="5811834"/>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4D6A5EC2-2519-3779-F8E7-EB922AC5FC6C}"/>
              </a:ext>
            </a:extLst>
          </p:cNvPr>
          <p:cNvSpPr txBox="1">
            <a:spLocks noGrp="1"/>
          </p:cNvSpPr>
          <p:nvPr>
            <p:ph type="dt" sz="half" idx="7"/>
          </p:nvPr>
        </p:nvSpPr>
        <p:spPr/>
        <p:txBody>
          <a:bodyPr/>
          <a:lstStyle>
            <a:lvl1pPr>
              <a:defRPr/>
            </a:lvl1pPr>
          </a:lstStyle>
          <a:p>
            <a:pPr lvl="0"/>
            <a:fld id="{D2B120BC-CAB1-4925-A50D-D9E6EEC27556}" type="datetime1">
              <a:rPr lang="nb-NO"/>
              <a:pPr lvl="0"/>
              <a:t>02.07.2025</a:t>
            </a:fld>
            <a:endParaRPr lang="nb-NO"/>
          </a:p>
        </p:txBody>
      </p:sp>
      <p:sp>
        <p:nvSpPr>
          <p:cNvPr id="5" name="Plassholder for bunntekst 4">
            <a:extLst>
              <a:ext uri="{FF2B5EF4-FFF2-40B4-BE49-F238E27FC236}">
                <a16:creationId xmlns:a16="http://schemas.microsoft.com/office/drawing/2014/main" id="{4ABBF351-C452-0B2F-F765-91EF641ADF79}"/>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0F83D30F-B10F-D7BE-4A78-B00185E07DFF}"/>
              </a:ext>
            </a:extLst>
          </p:cNvPr>
          <p:cNvSpPr txBox="1">
            <a:spLocks noGrp="1"/>
          </p:cNvSpPr>
          <p:nvPr>
            <p:ph type="sldNum" sz="quarter" idx="8"/>
          </p:nvPr>
        </p:nvSpPr>
        <p:spPr/>
        <p:txBody>
          <a:bodyPr/>
          <a:lstStyle>
            <a:lvl1pPr>
              <a:defRPr/>
            </a:lvl1pPr>
          </a:lstStyle>
          <a:p>
            <a:pPr lvl="0"/>
            <a:fld id="{74BC2F2A-0975-4A66-AF0F-C92335212D2A}" type="slidenum">
              <a:t>‹#›</a:t>
            </a:fld>
            <a:endParaRPr lang="nb-NO"/>
          </a:p>
        </p:txBody>
      </p:sp>
    </p:spTree>
    <p:extLst>
      <p:ext uri="{BB962C8B-B14F-4D97-AF65-F5344CB8AC3E}">
        <p14:creationId xmlns:p14="http://schemas.microsoft.com/office/powerpoint/2010/main" val="190287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1" y="903767"/>
            <a:ext cx="7545572" cy="1499191"/>
          </a:xfrm>
          <a:prstGeom prst="rect">
            <a:avLst/>
          </a:prstGeom>
        </p:spPr>
        <p:txBody>
          <a:bodyPr anchor="t">
            <a:normAutofit/>
          </a:bodyPr>
          <a:lstStyle>
            <a:lvl1pPr algn="l">
              <a:defRPr sz="2600"/>
            </a:lvl1pPr>
          </a:lstStyle>
          <a:p>
            <a:r>
              <a:rPr lang="en-US"/>
              <a:t>Click to edit Master title style</a:t>
            </a:r>
            <a:endParaRPr lang="nb-NO"/>
          </a:p>
        </p:txBody>
      </p:sp>
      <p:sp>
        <p:nvSpPr>
          <p:cNvPr id="3" name="Undertittel 2"/>
          <p:cNvSpPr>
            <a:spLocks noGrp="1"/>
          </p:cNvSpPr>
          <p:nvPr>
            <p:ph type="subTitle" idx="1"/>
          </p:nvPr>
        </p:nvSpPr>
        <p:spPr>
          <a:xfrm>
            <a:off x="1524000" y="2402958"/>
            <a:ext cx="9144000" cy="285484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Plassholder for dato 3"/>
          <p:cNvSpPr>
            <a:spLocks noGrp="1"/>
          </p:cNvSpPr>
          <p:nvPr>
            <p:ph type="dt" sz="half" idx="10"/>
          </p:nvPr>
        </p:nvSpPr>
        <p:spPr/>
        <p:txBody>
          <a:bodyPr/>
          <a:lstStyle/>
          <a:p>
            <a:fld id="{AFB51D0B-36A0-4D87-BB23-CF7516E279DE}" type="datetime1">
              <a:rPr lang="nb-NO" smtClean="0"/>
              <a:t>02.07.2025</a:t>
            </a:fld>
            <a:endParaRPr lang="nb-NO"/>
          </a:p>
        </p:txBody>
      </p:sp>
      <p:sp>
        <p:nvSpPr>
          <p:cNvPr id="5" name="Plassholder for bunntekst 4"/>
          <p:cNvSpPr>
            <a:spLocks noGrp="1"/>
          </p:cNvSpPr>
          <p:nvPr>
            <p:ph type="ftr" sz="quarter" idx="11"/>
          </p:nvPr>
        </p:nvSpPr>
        <p:spPr/>
        <p:txBody>
          <a:bodyPr/>
          <a:lstStyle/>
          <a:p>
            <a:r>
              <a:rPr lang="nb-NO"/>
              <a:t>CONFIDENTIAL</a:t>
            </a:r>
          </a:p>
        </p:txBody>
      </p:sp>
      <p:sp>
        <p:nvSpPr>
          <p:cNvPr id="6" name="Plassholder for lysbildenummer 5"/>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1968025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946298"/>
            <a:ext cx="8135679" cy="1488558"/>
          </a:xfrm>
          <a:prstGeom prst="rect">
            <a:avLst/>
          </a:prstGeom>
        </p:spPr>
        <p:txBody>
          <a:bodyPr/>
          <a:lstStyle/>
          <a:p>
            <a:r>
              <a:rPr lang="en-US"/>
              <a:t>Click to edit Master title style</a:t>
            </a:r>
            <a:endParaRPr lang="nb-NO"/>
          </a:p>
        </p:txBody>
      </p:sp>
      <p:sp>
        <p:nvSpPr>
          <p:cNvPr id="3" name="Plassholder for innhold 2"/>
          <p:cNvSpPr>
            <a:spLocks noGrp="1"/>
          </p:cNvSpPr>
          <p:nvPr>
            <p:ph idx="1"/>
          </p:nvPr>
        </p:nvSpPr>
        <p:spPr>
          <a:xfrm>
            <a:off x="838200" y="2434856"/>
            <a:ext cx="10515600" cy="3274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02EB48DC-0A99-4E19-B3E1-3114BEA45D2C}" type="datetime1">
              <a:rPr lang="nb-NO" smtClean="0"/>
              <a:t>02.07.2025</a:t>
            </a:fld>
            <a:endParaRPr lang="nb-NO"/>
          </a:p>
        </p:txBody>
      </p:sp>
      <p:sp>
        <p:nvSpPr>
          <p:cNvPr id="5" name="Plassholder for bunntekst 4"/>
          <p:cNvSpPr>
            <a:spLocks noGrp="1"/>
          </p:cNvSpPr>
          <p:nvPr>
            <p:ph type="ftr" sz="quarter" idx="11"/>
          </p:nvPr>
        </p:nvSpPr>
        <p:spPr/>
        <p:txBody>
          <a:bodyPr/>
          <a:lstStyle/>
          <a:p>
            <a:r>
              <a:rPr lang="nb-NO"/>
              <a:t>CONFIDENTIAL</a:t>
            </a:r>
          </a:p>
        </p:txBody>
      </p:sp>
      <p:sp>
        <p:nvSpPr>
          <p:cNvPr id="6" name="Plassholder for lysbildenummer 5"/>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3551896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903767"/>
            <a:ext cx="8237722" cy="1499191"/>
          </a:xfrm>
          <a:prstGeom prst="rect">
            <a:avLst/>
          </a:prstGeom>
        </p:spPr>
        <p:txBody>
          <a:bodyPr anchor="t">
            <a:normAutofit/>
          </a:bodyPr>
          <a:lstStyle>
            <a:lvl1pPr>
              <a:defRPr sz="2600"/>
            </a:lvl1pPr>
          </a:lstStyle>
          <a:p>
            <a:r>
              <a:rPr lang="en-US"/>
              <a:t>Click to edit Master title style</a:t>
            </a:r>
            <a:endParaRPr lang="nb-NO"/>
          </a:p>
        </p:txBody>
      </p:sp>
      <p:sp>
        <p:nvSpPr>
          <p:cNvPr id="3" name="Plassholder for tekst 2"/>
          <p:cNvSpPr>
            <a:spLocks noGrp="1"/>
          </p:cNvSpPr>
          <p:nvPr>
            <p:ph type="body" idx="1"/>
          </p:nvPr>
        </p:nvSpPr>
        <p:spPr>
          <a:xfrm>
            <a:off x="831850" y="2402958"/>
            <a:ext cx="10515600" cy="3306726"/>
          </a:xfrm>
        </p:spPr>
        <p:txBody>
          <a:bodyPr/>
          <a:lstStyle>
            <a:lvl1pPr marL="0" indent="0">
              <a:buNone/>
              <a:defRPr sz="2400">
                <a:solidFill>
                  <a:srgbClr val="1F25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p>
            <a:fld id="{7B10A6EA-3BC6-4070-84EF-D0EC1F82EF3A}" type="datetime1">
              <a:rPr lang="nb-NO" smtClean="0"/>
              <a:t>02.07.2025</a:t>
            </a:fld>
            <a:endParaRPr lang="nb-NO"/>
          </a:p>
        </p:txBody>
      </p:sp>
      <p:sp>
        <p:nvSpPr>
          <p:cNvPr id="5" name="Plassholder for bunntekst 4"/>
          <p:cNvSpPr>
            <a:spLocks noGrp="1"/>
          </p:cNvSpPr>
          <p:nvPr>
            <p:ph type="ftr" sz="quarter" idx="11"/>
          </p:nvPr>
        </p:nvSpPr>
        <p:spPr/>
        <p:txBody>
          <a:bodyPr/>
          <a:lstStyle/>
          <a:p>
            <a:r>
              <a:rPr lang="nb-NO"/>
              <a:t>CONFIDENTIAL</a:t>
            </a:r>
          </a:p>
        </p:txBody>
      </p:sp>
      <p:sp>
        <p:nvSpPr>
          <p:cNvPr id="6" name="Plassholder for lysbildenummer 5"/>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86002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946298"/>
            <a:ext cx="8135679" cy="1499190"/>
          </a:xfrm>
          <a:prstGeom prst="rect">
            <a:avLst/>
          </a:prstGeom>
        </p:spPr>
        <p:txBody>
          <a:bodyPr/>
          <a:lstStyle/>
          <a:p>
            <a:r>
              <a:rPr lang="en-US"/>
              <a:t>Click to edit Master title style</a:t>
            </a:r>
            <a:endParaRPr lang="nb-NO"/>
          </a:p>
        </p:txBody>
      </p:sp>
      <p:sp>
        <p:nvSpPr>
          <p:cNvPr id="3" name="Plassholder for innhold 2"/>
          <p:cNvSpPr>
            <a:spLocks noGrp="1"/>
          </p:cNvSpPr>
          <p:nvPr>
            <p:ph sz="half" idx="1"/>
          </p:nvPr>
        </p:nvSpPr>
        <p:spPr>
          <a:xfrm>
            <a:off x="838200" y="2445488"/>
            <a:ext cx="5181600" cy="321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6172200" y="2445487"/>
            <a:ext cx="5181600" cy="321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C9F4749B-FD20-421E-82B1-E9CE7CA61D74}" type="datetime1">
              <a:rPr lang="nb-NO" smtClean="0"/>
              <a:t>02.07.2025</a:t>
            </a:fld>
            <a:endParaRPr lang="nb-NO"/>
          </a:p>
        </p:txBody>
      </p:sp>
      <p:sp>
        <p:nvSpPr>
          <p:cNvPr id="6" name="Plassholder for bunntekst 5"/>
          <p:cNvSpPr>
            <a:spLocks noGrp="1"/>
          </p:cNvSpPr>
          <p:nvPr>
            <p:ph type="ftr" sz="quarter" idx="11"/>
          </p:nvPr>
        </p:nvSpPr>
        <p:spPr/>
        <p:txBody>
          <a:bodyPr/>
          <a:lstStyle/>
          <a:p>
            <a:r>
              <a:rPr lang="nb-NO"/>
              <a:t>CONFIDENTIAL</a:t>
            </a:r>
          </a:p>
        </p:txBody>
      </p:sp>
      <p:sp>
        <p:nvSpPr>
          <p:cNvPr id="7" name="Plassholder for lysbildenummer 6"/>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762960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8201" y="946298"/>
            <a:ext cx="8008087" cy="744390"/>
          </a:xfrm>
          <a:prstGeom prst="rect">
            <a:avLst/>
          </a:prstGeom>
        </p:spPr>
        <p:txBody>
          <a:bodyPr/>
          <a:lstStyle/>
          <a:p>
            <a:r>
              <a:rPr lang="en-US"/>
              <a:t>Click to edit Master title style</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839788" y="2700670"/>
            <a:ext cx="5157787" cy="2955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6172200" y="2700669"/>
            <a:ext cx="5183188" cy="2955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14BC232D-D2D4-47FB-A1D7-D6D5DA49B4F9}" type="datetime1">
              <a:rPr lang="nb-NO" smtClean="0"/>
              <a:t>02.07.2025</a:t>
            </a:fld>
            <a:endParaRPr lang="nb-NO"/>
          </a:p>
        </p:txBody>
      </p:sp>
      <p:sp>
        <p:nvSpPr>
          <p:cNvPr id="8" name="Plassholder for bunntekst 7"/>
          <p:cNvSpPr>
            <a:spLocks noGrp="1"/>
          </p:cNvSpPr>
          <p:nvPr>
            <p:ph type="ftr" sz="quarter" idx="11"/>
          </p:nvPr>
        </p:nvSpPr>
        <p:spPr/>
        <p:txBody>
          <a:bodyPr/>
          <a:lstStyle/>
          <a:p>
            <a:r>
              <a:rPr lang="nb-NO"/>
              <a:t>CONFIDENTIAL</a:t>
            </a:r>
          </a:p>
        </p:txBody>
      </p:sp>
      <p:sp>
        <p:nvSpPr>
          <p:cNvPr id="9" name="Plassholder for lysbildenummer 8"/>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485453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49173"/>
            <a:ext cx="8135679" cy="744390"/>
          </a:xfrm>
          <a:prstGeom prst="rect">
            <a:avLst/>
          </a:prstGeom>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914145B1-44A7-4F7D-8EEC-7D62F24A8A25}" type="datetime1">
              <a:rPr lang="nb-NO" smtClean="0"/>
              <a:t>02.07.2025</a:t>
            </a:fld>
            <a:endParaRPr lang="nb-NO"/>
          </a:p>
        </p:txBody>
      </p:sp>
      <p:sp>
        <p:nvSpPr>
          <p:cNvPr id="4" name="Plassholder for bunntekst 3"/>
          <p:cNvSpPr>
            <a:spLocks noGrp="1"/>
          </p:cNvSpPr>
          <p:nvPr>
            <p:ph type="ftr" sz="quarter" idx="11"/>
          </p:nvPr>
        </p:nvSpPr>
        <p:spPr/>
        <p:txBody>
          <a:bodyPr/>
          <a:lstStyle/>
          <a:p>
            <a:r>
              <a:rPr lang="nb-NO"/>
              <a:t>CONFIDENTIAL</a:t>
            </a:r>
          </a:p>
        </p:txBody>
      </p:sp>
      <p:sp>
        <p:nvSpPr>
          <p:cNvPr id="5" name="Plassholder for lysbildenummer 4"/>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1284099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381DF47-AE16-4026-BAD8-50F5234287DA}" type="datetime1">
              <a:rPr lang="nb-NO" smtClean="0"/>
              <a:t>02.07.2025</a:t>
            </a:fld>
            <a:endParaRPr lang="nb-NO"/>
          </a:p>
        </p:txBody>
      </p:sp>
      <p:sp>
        <p:nvSpPr>
          <p:cNvPr id="3" name="Plassholder for bunntekst 2"/>
          <p:cNvSpPr>
            <a:spLocks noGrp="1"/>
          </p:cNvSpPr>
          <p:nvPr>
            <p:ph type="ftr" sz="quarter" idx="11"/>
          </p:nvPr>
        </p:nvSpPr>
        <p:spPr/>
        <p:txBody>
          <a:bodyPr/>
          <a:lstStyle/>
          <a:p>
            <a:r>
              <a:rPr lang="nb-NO"/>
              <a:t>CONFIDENTIAL</a:t>
            </a:r>
          </a:p>
        </p:txBody>
      </p:sp>
      <p:sp>
        <p:nvSpPr>
          <p:cNvPr id="4" name="Plassholder for lysbildenummer 3"/>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4258703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946298"/>
            <a:ext cx="3933825" cy="1499190"/>
          </a:xfrm>
          <a:prstGeom prst="rect">
            <a:avLst/>
          </a:prstGeom>
        </p:spPr>
        <p:txBody>
          <a:bodyPr anchor="t">
            <a:normAutofit/>
          </a:bodyPr>
          <a:lstStyle>
            <a:lvl1pPr>
              <a:defRPr sz="2600"/>
            </a:lvl1pPr>
          </a:lstStyle>
          <a:p>
            <a:r>
              <a:rPr lang="en-US"/>
              <a:t>Click to edit Master title style</a:t>
            </a:r>
            <a:endParaRPr lang="nb-NO"/>
          </a:p>
        </p:txBody>
      </p:sp>
      <p:sp>
        <p:nvSpPr>
          <p:cNvPr id="3" name="Plassholder for innhold 2"/>
          <p:cNvSpPr>
            <a:spLocks noGrp="1"/>
          </p:cNvSpPr>
          <p:nvPr>
            <p:ph idx="1"/>
          </p:nvPr>
        </p:nvSpPr>
        <p:spPr>
          <a:xfrm>
            <a:off x="5183188" y="2445488"/>
            <a:ext cx="6172200" cy="3415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839788" y="2445488"/>
            <a:ext cx="3932237" cy="3423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ssholder for dato 4"/>
          <p:cNvSpPr>
            <a:spLocks noGrp="1"/>
          </p:cNvSpPr>
          <p:nvPr>
            <p:ph type="dt" sz="half" idx="10"/>
          </p:nvPr>
        </p:nvSpPr>
        <p:spPr/>
        <p:txBody>
          <a:bodyPr/>
          <a:lstStyle/>
          <a:p>
            <a:fld id="{60F6DDE8-E7E8-48C2-982B-89D1864277FD}" type="datetime1">
              <a:rPr lang="nb-NO" smtClean="0"/>
              <a:t>02.07.2025</a:t>
            </a:fld>
            <a:endParaRPr lang="nb-NO"/>
          </a:p>
        </p:txBody>
      </p:sp>
      <p:sp>
        <p:nvSpPr>
          <p:cNvPr id="6" name="Plassholder for bunntekst 5"/>
          <p:cNvSpPr>
            <a:spLocks noGrp="1"/>
          </p:cNvSpPr>
          <p:nvPr>
            <p:ph type="ftr" sz="quarter" idx="11"/>
          </p:nvPr>
        </p:nvSpPr>
        <p:spPr/>
        <p:txBody>
          <a:bodyPr/>
          <a:lstStyle/>
          <a:p>
            <a:r>
              <a:rPr lang="nb-NO"/>
              <a:t>CONFIDENTIAL</a:t>
            </a:r>
          </a:p>
        </p:txBody>
      </p:sp>
      <p:sp>
        <p:nvSpPr>
          <p:cNvPr id="7" name="Plassholder for lysbildenummer 6"/>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369557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2A245A-6F74-5319-41A6-7C5ED25F42A8}"/>
              </a:ext>
            </a:extLst>
          </p:cNvPr>
          <p:cNvSpPr txBox="1">
            <a:spLocks noGrp="1"/>
          </p:cNvSpPr>
          <p:nvPr>
            <p:ph type="title"/>
          </p:nvPr>
        </p:nvSpPr>
        <p:spPr>
          <a:xfrm>
            <a:off x="838203" y="946294"/>
            <a:ext cx="8135681" cy="1488560"/>
          </a:xfr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7AD08E23-CF75-ADFF-CF7A-BF1102C38D41}"/>
              </a:ext>
            </a:extLst>
          </p:cNvPr>
          <p:cNvSpPr txBox="1">
            <a:spLocks noGrp="1"/>
          </p:cNvSpPr>
          <p:nvPr>
            <p:ph idx="1"/>
          </p:nvPr>
        </p:nvSpPr>
        <p:spPr>
          <a:xfrm>
            <a:off x="838203" y="2434855"/>
            <a:ext cx="10515600" cy="327483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DB34B1D9-2536-0A74-189C-B69EF5AA10BA}"/>
              </a:ext>
            </a:extLst>
          </p:cNvPr>
          <p:cNvSpPr txBox="1">
            <a:spLocks noGrp="1"/>
          </p:cNvSpPr>
          <p:nvPr>
            <p:ph type="dt" sz="half" idx="7"/>
          </p:nvPr>
        </p:nvSpPr>
        <p:spPr/>
        <p:txBody>
          <a:bodyPr/>
          <a:lstStyle>
            <a:lvl1pPr>
              <a:defRPr/>
            </a:lvl1pPr>
          </a:lstStyle>
          <a:p>
            <a:pPr lvl="0"/>
            <a:fld id="{BFC6B7E6-EEE3-4DEC-A624-BEA279477CD4}" type="datetime1">
              <a:rPr lang="nb-NO"/>
              <a:pPr lvl="0"/>
              <a:t>02.07.2025</a:t>
            </a:fld>
            <a:endParaRPr lang="nb-NO"/>
          </a:p>
        </p:txBody>
      </p:sp>
      <p:sp>
        <p:nvSpPr>
          <p:cNvPr id="5" name="Plassholder for bunntekst 4">
            <a:extLst>
              <a:ext uri="{FF2B5EF4-FFF2-40B4-BE49-F238E27FC236}">
                <a16:creationId xmlns:a16="http://schemas.microsoft.com/office/drawing/2014/main" id="{225ED501-AE22-2F68-022B-9D1FD9EEE9C6}"/>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F76EF36D-3BB4-EADB-948A-8FFD833AA2C9}"/>
              </a:ext>
            </a:extLst>
          </p:cNvPr>
          <p:cNvSpPr txBox="1">
            <a:spLocks noGrp="1"/>
          </p:cNvSpPr>
          <p:nvPr>
            <p:ph type="sldNum" sz="quarter" idx="8"/>
          </p:nvPr>
        </p:nvSpPr>
        <p:spPr/>
        <p:txBody>
          <a:bodyPr/>
          <a:lstStyle>
            <a:lvl1pPr>
              <a:defRPr/>
            </a:lvl1pPr>
          </a:lstStyle>
          <a:p>
            <a:pPr lvl="0"/>
            <a:fld id="{3479F038-F982-4CBE-AFEF-6470FB71BD44}" type="slidenum">
              <a:t>‹#›</a:t>
            </a:fld>
            <a:endParaRPr lang="nb-NO"/>
          </a:p>
        </p:txBody>
      </p:sp>
    </p:spTree>
    <p:extLst>
      <p:ext uri="{BB962C8B-B14F-4D97-AF65-F5344CB8AC3E}">
        <p14:creationId xmlns:p14="http://schemas.microsoft.com/office/powerpoint/2010/main" val="69265929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1" y="946299"/>
            <a:ext cx="5169194" cy="1111102"/>
          </a:xfrm>
          <a:prstGeom prst="rect">
            <a:avLst/>
          </a:prstGeom>
        </p:spPr>
        <p:txBody>
          <a:bodyPr anchor="t">
            <a:normAutofit/>
          </a:bodyPr>
          <a:lstStyle>
            <a:lvl1pPr>
              <a:defRPr sz="2600"/>
            </a:lvl1pPr>
          </a:lstStyle>
          <a:p>
            <a:r>
              <a:rPr lang="en-US"/>
              <a:t>Click to edit Master title style</a:t>
            </a:r>
            <a:endParaRPr lang="nb-NO"/>
          </a:p>
        </p:txBody>
      </p:sp>
      <p:sp>
        <p:nvSpPr>
          <p:cNvPr id="3" name="Plassholder for bilde 2"/>
          <p:cNvSpPr>
            <a:spLocks noGrp="1"/>
          </p:cNvSpPr>
          <p:nvPr>
            <p:ph type="pic" idx="1"/>
          </p:nvPr>
        </p:nvSpPr>
        <p:spPr>
          <a:xfrm>
            <a:off x="6187280" y="2057400"/>
            <a:ext cx="6004719" cy="3545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839788" y="2057400"/>
            <a:ext cx="5167607" cy="35459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ssholder for dato 4"/>
          <p:cNvSpPr>
            <a:spLocks noGrp="1"/>
          </p:cNvSpPr>
          <p:nvPr>
            <p:ph type="dt" sz="half" idx="10"/>
          </p:nvPr>
        </p:nvSpPr>
        <p:spPr/>
        <p:txBody>
          <a:bodyPr/>
          <a:lstStyle/>
          <a:p>
            <a:fld id="{A0203665-5672-4912-929E-9DE828EBC178}" type="datetime1">
              <a:rPr lang="nb-NO" smtClean="0"/>
              <a:t>02.07.2025</a:t>
            </a:fld>
            <a:endParaRPr lang="nb-NO"/>
          </a:p>
        </p:txBody>
      </p:sp>
      <p:sp>
        <p:nvSpPr>
          <p:cNvPr id="6" name="Plassholder for bunntekst 5"/>
          <p:cNvSpPr>
            <a:spLocks noGrp="1"/>
          </p:cNvSpPr>
          <p:nvPr>
            <p:ph type="ftr" sz="quarter" idx="11"/>
          </p:nvPr>
        </p:nvSpPr>
        <p:spPr/>
        <p:txBody>
          <a:bodyPr/>
          <a:lstStyle/>
          <a:p>
            <a:r>
              <a:rPr lang="nb-NO"/>
              <a:t>CONFIDENTIAL</a:t>
            </a:r>
          </a:p>
        </p:txBody>
      </p:sp>
      <p:sp>
        <p:nvSpPr>
          <p:cNvPr id="7" name="Plassholder for lysbildenummer 6"/>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174940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49173"/>
            <a:ext cx="8135679" cy="744390"/>
          </a:xfrm>
          <a:prstGeom prst="rect">
            <a:avLst/>
          </a:prstGeom>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FDD0D3A7-C5CA-4F5B-B6A8-4D0BB3119EC8}" type="datetime1">
              <a:rPr lang="nb-NO" smtClean="0"/>
              <a:t>02.07.2025</a:t>
            </a:fld>
            <a:endParaRPr lang="nb-NO"/>
          </a:p>
        </p:txBody>
      </p:sp>
      <p:sp>
        <p:nvSpPr>
          <p:cNvPr id="5" name="Plassholder for bunntekst 4"/>
          <p:cNvSpPr>
            <a:spLocks noGrp="1"/>
          </p:cNvSpPr>
          <p:nvPr>
            <p:ph type="ftr" sz="quarter" idx="11"/>
          </p:nvPr>
        </p:nvSpPr>
        <p:spPr/>
        <p:txBody>
          <a:bodyPr/>
          <a:lstStyle/>
          <a:p>
            <a:r>
              <a:rPr lang="nb-NO"/>
              <a:t>CONFIDENTIAL</a:t>
            </a:r>
          </a:p>
        </p:txBody>
      </p:sp>
      <p:sp>
        <p:nvSpPr>
          <p:cNvPr id="6" name="Plassholder for lysbildenummer 5"/>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1419918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725F89C6-DB54-4F69-9DDC-507EC2AC28D6}" type="datetime1">
              <a:rPr lang="nb-NO" smtClean="0"/>
              <a:t>02.07.2025</a:t>
            </a:fld>
            <a:endParaRPr lang="nb-NO"/>
          </a:p>
        </p:txBody>
      </p:sp>
      <p:sp>
        <p:nvSpPr>
          <p:cNvPr id="5" name="Plassholder for bunntekst 4"/>
          <p:cNvSpPr>
            <a:spLocks noGrp="1"/>
          </p:cNvSpPr>
          <p:nvPr>
            <p:ph type="ftr" sz="quarter" idx="11"/>
          </p:nvPr>
        </p:nvSpPr>
        <p:spPr/>
        <p:txBody>
          <a:bodyPr/>
          <a:lstStyle/>
          <a:p>
            <a:r>
              <a:rPr lang="nb-NO"/>
              <a:t>CONFIDENTIAL</a:t>
            </a:r>
          </a:p>
        </p:txBody>
      </p:sp>
      <p:sp>
        <p:nvSpPr>
          <p:cNvPr id="6" name="Plassholder for lysbildenummer 5"/>
          <p:cNvSpPr>
            <a:spLocks noGrp="1"/>
          </p:cNvSpPr>
          <p:nvPr>
            <p:ph type="sldNum" sz="quarter" idx="12"/>
          </p:nvPr>
        </p:nvSpPr>
        <p:spPr/>
        <p:txBody>
          <a:bodyPr/>
          <a:lstStyle/>
          <a:p>
            <a:fld id="{E5CDAEB9-6A97-5A4E-B073-F2345B854F82}" type="slidenum">
              <a:rPr lang="nb-NO" smtClean="0"/>
              <a:t>‹#›</a:t>
            </a:fld>
            <a:endParaRPr lang="nb-NO"/>
          </a:p>
        </p:txBody>
      </p:sp>
    </p:spTree>
    <p:extLst>
      <p:ext uri="{BB962C8B-B14F-4D97-AF65-F5344CB8AC3E}">
        <p14:creationId xmlns:p14="http://schemas.microsoft.com/office/powerpoint/2010/main" val="3313232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C2059-7BA1-41BC-87E5-BC8555AFBEBB}"/>
              </a:ext>
            </a:extLst>
          </p:cNvPr>
          <p:cNvSpPr>
            <a:spLocks noGrp="1"/>
          </p:cNvSpPr>
          <p:nvPr>
            <p:ph/>
          </p:nvPr>
        </p:nvSpPr>
        <p:spPr>
          <a:xfrm>
            <a:off x="838200" y="946150"/>
            <a:ext cx="10515600" cy="4764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a:extLst>
              <a:ext uri="{FF2B5EF4-FFF2-40B4-BE49-F238E27FC236}">
                <a16:creationId xmlns:a16="http://schemas.microsoft.com/office/drawing/2014/main" id="{CD3B648B-88B0-4F97-A0E6-CEAA3EF2E983}"/>
              </a:ext>
            </a:extLst>
          </p:cNvPr>
          <p:cNvSpPr>
            <a:spLocks noGrp="1"/>
          </p:cNvSpPr>
          <p:nvPr>
            <p:ph type="dt" sz="half" idx="10"/>
          </p:nvPr>
        </p:nvSpPr>
        <p:spPr/>
        <p:txBody>
          <a:bodyPr/>
          <a:lstStyle/>
          <a:p>
            <a:fld id="{5292E77A-6304-4E2D-858E-D11385A15FAE}" type="datetime1">
              <a:rPr lang="nb-NO" smtClean="0"/>
              <a:t>02.07.2025</a:t>
            </a:fld>
            <a:endParaRPr lang="nb-NO"/>
          </a:p>
        </p:txBody>
      </p:sp>
      <p:sp>
        <p:nvSpPr>
          <p:cNvPr id="4" name="Footer Placeholder 3">
            <a:extLst>
              <a:ext uri="{FF2B5EF4-FFF2-40B4-BE49-F238E27FC236}">
                <a16:creationId xmlns:a16="http://schemas.microsoft.com/office/drawing/2014/main" id="{F3DB5B2A-1B01-42DC-A8E1-37ABF9A88786}"/>
              </a:ext>
            </a:extLst>
          </p:cNvPr>
          <p:cNvSpPr>
            <a:spLocks noGrp="1"/>
          </p:cNvSpPr>
          <p:nvPr>
            <p:ph type="ftr" sz="quarter" idx="11"/>
          </p:nvPr>
        </p:nvSpPr>
        <p:spPr/>
        <p:txBody>
          <a:bodyPr/>
          <a:lstStyle/>
          <a:p>
            <a:r>
              <a:rPr lang="nb-NO"/>
              <a:t>CONFIDENTIAL</a:t>
            </a:r>
          </a:p>
        </p:txBody>
      </p:sp>
      <p:sp>
        <p:nvSpPr>
          <p:cNvPr id="5" name="Slide Number Placeholder 4">
            <a:extLst>
              <a:ext uri="{FF2B5EF4-FFF2-40B4-BE49-F238E27FC236}">
                <a16:creationId xmlns:a16="http://schemas.microsoft.com/office/drawing/2014/main" id="{1FAD5065-2525-4346-AAA9-200EF8070932}"/>
              </a:ext>
            </a:extLst>
          </p:cNvPr>
          <p:cNvSpPr>
            <a:spLocks noGrp="1"/>
          </p:cNvSpPr>
          <p:nvPr>
            <p:ph type="sldNum" sz="quarter" idx="12"/>
          </p:nvPr>
        </p:nvSpPr>
        <p:spPr/>
        <p:txBody>
          <a:bodyPr/>
          <a:lstStyle/>
          <a:p>
            <a:fld id="{E5CDAEB9-6A97-5A4E-B073-F2345B854F82}" type="slidenum">
              <a:rPr lang="nb-NO" smtClean="0"/>
              <a:pPr/>
              <a:t>‹#›</a:t>
            </a:fld>
            <a:endParaRPr lang="nb-NO"/>
          </a:p>
        </p:txBody>
      </p:sp>
    </p:spTree>
    <p:extLst>
      <p:ext uri="{BB962C8B-B14F-4D97-AF65-F5344CB8AC3E}">
        <p14:creationId xmlns:p14="http://schemas.microsoft.com/office/powerpoint/2010/main" val="2387384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11DF-17C2-18DC-9687-91FCED34BFBE}"/>
              </a:ext>
            </a:extLst>
          </p:cNvPr>
          <p:cNvSpPr txBox="1">
            <a:spLocks noGrp="1"/>
          </p:cNvSpPr>
          <p:nvPr>
            <p:ph type="ctrTitle"/>
          </p:nvPr>
        </p:nvSpPr>
        <p:spPr>
          <a:xfrm>
            <a:off x="1524003" y="903765"/>
            <a:ext cx="7545573" cy="1499195"/>
          </a:xfrm>
        </p:spPr>
        <p:txBody>
          <a:bodyPr>
            <a:normAutofit/>
          </a:bodyPr>
          <a:lstStyle>
            <a:lvl1pPr>
              <a:defRPr lang="en-US" sz="2600"/>
            </a:lvl1pPr>
          </a:lstStyle>
          <a:p>
            <a:pPr lvl="0"/>
            <a:r>
              <a:rPr lang="nb"/>
              <a:t>Klikk for å redigere maltittelstilen</a:t>
            </a:r>
            <a:endParaRPr lang="nb-NO"/>
          </a:p>
        </p:txBody>
      </p:sp>
      <p:sp>
        <p:nvSpPr>
          <p:cNvPr id="3" name="Undertittel 2">
            <a:extLst>
              <a:ext uri="{FF2B5EF4-FFF2-40B4-BE49-F238E27FC236}">
                <a16:creationId xmlns:a16="http://schemas.microsoft.com/office/drawing/2014/main" id="{0B1217A6-72E1-07C8-9924-F5F135B09687}"/>
              </a:ext>
            </a:extLst>
          </p:cNvPr>
          <p:cNvSpPr txBox="1">
            <a:spLocks noGrp="1"/>
          </p:cNvSpPr>
          <p:nvPr>
            <p:ph type="subTitle" idx="1"/>
          </p:nvPr>
        </p:nvSpPr>
        <p:spPr>
          <a:xfrm>
            <a:off x="1524003" y="2402960"/>
            <a:ext cx="9144000" cy="2854839"/>
          </a:xfrm>
        </p:spPr>
        <p:txBody>
          <a:bodyPr>
            <a:normAutofit/>
          </a:bodyPr>
          <a:lstStyle>
            <a:lvl1pPr marL="0" indent="0">
              <a:buNone/>
              <a:defRPr lang="en-US" sz="2000"/>
            </a:lvl1pPr>
          </a:lstStyle>
          <a:p>
            <a:pPr lvl="0"/>
            <a:r>
              <a:rPr lang="nb"/>
              <a:t>Klikk for å redigere maltekststil</a:t>
            </a:r>
            <a:endParaRPr lang="nb-NO"/>
          </a:p>
        </p:txBody>
      </p:sp>
      <p:sp>
        <p:nvSpPr>
          <p:cNvPr id="4" name="Plassholder for dato 3">
            <a:extLst>
              <a:ext uri="{FF2B5EF4-FFF2-40B4-BE49-F238E27FC236}">
                <a16:creationId xmlns:a16="http://schemas.microsoft.com/office/drawing/2014/main" id="{5E9952E2-A09B-52AC-15AC-E45BA12C16D6}"/>
              </a:ext>
            </a:extLst>
          </p:cNvPr>
          <p:cNvSpPr txBox="1">
            <a:spLocks noGrp="1"/>
          </p:cNvSpPr>
          <p:nvPr>
            <p:ph type="dt" sz="half" idx="7"/>
          </p:nvPr>
        </p:nvSpPr>
        <p:spPr/>
        <p:txBody>
          <a:bodyPr/>
          <a:lstStyle>
            <a:lvl1pPr>
              <a:defRPr/>
            </a:lvl1pPr>
          </a:lstStyle>
          <a:p>
            <a:pPr lvl="0"/>
            <a:fld id="{A5527982-A0E8-464B-B813-7D6E969E5B54}" type="datetime1">
              <a:rPr lang="nb-NO"/>
              <a:pPr lvl="0"/>
              <a:t>02.07.2025</a:t>
            </a:fld>
            <a:endParaRPr lang="nb-NO"/>
          </a:p>
        </p:txBody>
      </p:sp>
      <p:sp>
        <p:nvSpPr>
          <p:cNvPr id="5" name="Plassholder for bunntekst 4">
            <a:extLst>
              <a:ext uri="{FF2B5EF4-FFF2-40B4-BE49-F238E27FC236}">
                <a16:creationId xmlns:a16="http://schemas.microsoft.com/office/drawing/2014/main" id="{36A7B2A5-B7F5-FC83-FD7E-82532E878614}"/>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41BADBB5-5392-0E0E-8EA1-1DB2FF1D89F8}"/>
              </a:ext>
            </a:extLst>
          </p:cNvPr>
          <p:cNvSpPr txBox="1">
            <a:spLocks noGrp="1"/>
          </p:cNvSpPr>
          <p:nvPr>
            <p:ph type="sldNum" sz="quarter" idx="8"/>
          </p:nvPr>
        </p:nvSpPr>
        <p:spPr/>
        <p:txBody>
          <a:bodyPr/>
          <a:lstStyle>
            <a:lvl1pPr>
              <a:defRPr/>
            </a:lvl1pPr>
          </a:lstStyle>
          <a:p>
            <a:pPr lvl="0"/>
            <a:fld id="{F80D4041-29E3-42C8-966E-8B572C1F4C58}" type="slidenum">
              <a:t>‹#›</a:t>
            </a:fld>
            <a:endParaRPr lang="nb-NO"/>
          </a:p>
        </p:txBody>
      </p:sp>
    </p:spTree>
    <p:extLst>
      <p:ext uri="{BB962C8B-B14F-4D97-AF65-F5344CB8AC3E}">
        <p14:creationId xmlns:p14="http://schemas.microsoft.com/office/powerpoint/2010/main" val="3025042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2A245A-6F74-5319-41A6-7C5ED25F42A8}"/>
              </a:ext>
            </a:extLst>
          </p:cNvPr>
          <p:cNvSpPr txBox="1">
            <a:spLocks noGrp="1"/>
          </p:cNvSpPr>
          <p:nvPr>
            <p:ph type="title"/>
          </p:nvPr>
        </p:nvSpPr>
        <p:spPr>
          <a:xfrm>
            <a:off x="838203" y="946294"/>
            <a:ext cx="8135681" cy="1488560"/>
          </a:xfrm>
        </p:spPr>
        <p:txBody>
          <a:bodyPr/>
          <a:lstStyle>
            <a:lvl1pPr>
              <a:defRPr lang="en-US"/>
            </a:lvl1pPr>
          </a:lstStyle>
          <a:p>
            <a:pPr lvl="0"/>
            <a:r>
              <a:rPr lang="nb"/>
              <a:t>Klikk for å redigere maltittelstilen</a:t>
            </a:r>
            <a:endParaRPr lang="nb-NO"/>
          </a:p>
        </p:txBody>
      </p:sp>
      <p:sp>
        <p:nvSpPr>
          <p:cNvPr id="3" name="Plassholder for innhold 2">
            <a:extLst>
              <a:ext uri="{FF2B5EF4-FFF2-40B4-BE49-F238E27FC236}">
                <a16:creationId xmlns:a16="http://schemas.microsoft.com/office/drawing/2014/main" id="{7AD08E23-CF75-ADFF-CF7A-BF1102C38D41}"/>
              </a:ext>
            </a:extLst>
          </p:cNvPr>
          <p:cNvSpPr txBox="1">
            <a:spLocks noGrp="1"/>
          </p:cNvSpPr>
          <p:nvPr>
            <p:ph idx="1"/>
          </p:nvPr>
        </p:nvSpPr>
        <p:spPr>
          <a:xfrm>
            <a:off x="838203" y="2434855"/>
            <a:ext cx="10515600" cy="3274832"/>
          </a:xfrm>
        </p:spPr>
        <p:txBody>
          <a:bodyPr/>
          <a:lstStyle>
            <a:lvl1pPr>
              <a:defRPr lang="en-US"/>
            </a:lvl1pPr>
            <a:lvl2pPr>
              <a:defRPr lang="en-US"/>
            </a:lvl2pPr>
            <a:lvl3pPr>
              <a:defRPr lang="en-US"/>
            </a:lvl3pPr>
            <a:lvl4pPr>
              <a:defRPr lang="en-US"/>
            </a:lvl4pPr>
            <a:lvl5pPr>
              <a:defRPr lang="en-US"/>
            </a:lvl5pPr>
          </a:lstStyle>
          <a:p>
            <a:pPr lvl="0"/>
            <a:r>
              <a:rPr lang="nb"/>
              <a:t>Klikk for å redigere maltekststiler</a:t>
            </a:r>
          </a:p>
          <a:p>
            <a:pPr lvl="1"/>
            <a:r>
              <a:rPr lang="nb"/>
              <a:t>Andre nivå</a:t>
            </a:r>
          </a:p>
          <a:p>
            <a:pPr lvl="2"/>
            <a:r>
              <a:rPr lang="nb"/>
              <a:t>Tredje nivå</a:t>
            </a:r>
          </a:p>
          <a:p>
            <a:pPr lvl="3"/>
            <a:r>
              <a:rPr lang="nb"/>
              <a:t>Fjerde nivå</a:t>
            </a:r>
          </a:p>
          <a:p>
            <a:pPr lvl="4"/>
            <a:r>
              <a:rPr lang="nb"/>
              <a:t>Femte nivå</a:t>
            </a:r>
            <a:endParaRPr lang="nb-NO"/>
          </a:p>
        </p:txBody>
      </p:sp>
      <p:sp>
        <p:nvSpPr>
          <p:cNvPr id="4" name="Plassholder for dato 3">
            <a:extLst>
              <a:ext uri="{FF2B5EF4-FFF2-40B4-BE49-F238E27FC236}">
                <a16:creationId xmlns:a16="http://schemas.microsoft.com/office/drawing/2014/main" id="{DB34B1D9-2536-0A74-189C-B69EF5AA10BA}"/>
              </a:ext>
            </a:extLst>
          </p:cNvPr>
          <p:cNvSpPr txBox="1">
            <a:spLocks noGrp="1"/>
          </p:cNvSpPr>
          <p:nvPr>
            <p:ph type="dt" sz="half" idx="7"/>
          </p:nvPr>
        </p:nvSpPr>
        <p:spPr/>
        <p:txBody>
          <a:bodyPr/>
          <a:lstStyle>
            <a:lvl1pPr>
              <a:defRPr/>
            </a:lvl1pPr>
          </a:lstStyle>
          <a:p>
            <a:pPr lvl="0"/>
            <a:fld id="{BFC6B7E6-EEE3-4DEC-A624-BEA279477CD4}" type="datetime1">
              <a:rPr lang="nb-NO"/>
              <a:pPr lvl="0"/>
              <a:t>02.07.2025</a:t>
            </a:fld>
            <a:endParaRPr lang="nb-NO"/>
          </a:p>
        </p:txBody>
      </p:sp>
      <p:sp>
        <p:nvSpPr>
          <p:cNvPr id="5" name="Plassholder for bunntekst 4">
            <a:extLst>
              <a:ext uri="{FF2B5EF4-FFF2-40B4-BE49-F238E27FC236}">
                <a16:creationId xmlns:a16="http://schemas.microsoft.com/office/drawing/2014/main" id="{225ED501-AE22-2F68-022B-9D1FD9EEE9C6}"/>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F76EF36D-3BB4-EADB-948A-8FFD833AA2C9}"/>
              </a:ext>
            </a:extLst>
          </p:cNvPr>
          <p:cNvSpPr txBox="1">
            <a:spLocks noGrp="1"/>
          </p:cNvSpPr>
          <p:nvPr>
            <p:ph type="sldNum" sz="quarter" idx="8"/>
          </p:nvPr>
        </p:nvSpPr>
        <p:spPr/>
        <p:txBody>
          <a:bodyPr/>
          <a:lstStyle>
            <a:lvl1pPr>
              <a:defRPr/>
            </a:lvl1pPr>
          </a:lstStyle>
          <a:p>
            <a:pPr lvl="0"/>
            <a:fld id="{3479F038-F982-4CBE-AFEF-6470FB71BD44}" type="slidenum">
              <a:t>‹#›</a:t>
            </a:fld>
            <a:endParaRPr lang="nb-NO"/>
          </a:p>
        </p:txBody>
      </p:sp>
    </p:spTree>
    <p:extLst>
      <p:ext uri="{BB962C8B-B14F-4D97-AF65-F5344CB8AC3E}">
        <p14:creationId xmlns:p14="http://schemas.microsoft.com/office/powerpoint/2010/main" val="182848212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315F4D-C04F-0882-4A5B-29273588B9F6}"/>
              </a:ext>
            </a:extLst>
          </p:cNvPr>
          <p:cNvSpPr txBox="1">
            <a:spLocks noGrp="1"/>
          </p:cNvSpPr>
          <p:nvPr>
            <p:ph type="title"/>
          </p:nvPr>
        </p:nvSpPr>
        <p:spPr>
          <a:xfrm>
            <a:off x="831847" y="903765"/>
            <a:ext cx="8237719" cy="1499195"/>
          </a:xfrm>
        </p:spPr>
        <p:txBody>
          <a:bodyPr>
            <a:normAutofit/>
          </a:bodyPr>
          <a:lstStyle>
            <a:lvl1pPr>
              <a:defRPr lang="en-US" sz="2600"/>
            </a:lvl1pPr>
          </a:lstStyle>
          <a:p>
            <a:pPr lvl="0"/>
            <a:r>
              <a:rPr lang="nb"/>
              <a:t>Klikk for å redigere maltittelstilen</a:t>
            </a:r>
            <a:endParaRPr lang="nb-NO"/>
          </a:p>
        </p:txBody>
      </p:sp>
      <p:sp>
        <p:nvSpPr>
          <p:cNvPr id="3" name="Plassholder for tekst 2">
            <a:extLst>
              <a:ext uri="{FF2B5EF4-FFF2-40B4-BE49-F238E27FC236}">
                <a16:creationId xmlns:a16="http://schemas.microsoft.com/office/drawing/2014/main" id="{B1EE1083-6FC4-2936-03DD-B0827208085E}"/>
              </a:ext>
            </a:extLst>
          </p:cNvPr>
          <p:cNvSpPr txBox="1">
            <a:spLocks noGrp="1"/>
          </p:cNvSpPr>
          <p:nvPr>
            <p:ph type="body" idx="1"/>
          </p:nvPr>
        </p:nvSpPr>
        <p:spPr>
          <a:xfrm>
            <a:off x="831847" y="2402960"/>
            <a:ext cx="10515600" cy="3306726"/>
          </a:xfrm>
        </p:spPr>
        <p:txBody>
          <a:bodyPr>
            <a:normAutofit/>
          </a:bodyPr>
          <a:lstStyle>
            <a:lvl1pPr marL="0" indent="0">
              <a:buNone/>
              <a:defRPr lang="en-US" sz="2000"/>
            </a:lvl1pPr>
          </a:lstStyle>
          <a:p>
            <a:pPr lvl="0"/>
            <a:r>
              <a:rPr lang="nb"/>
              <a:t>Klikk for å redigere maltekststiler</a:t>
            </a:r>
          </a:p>
        </p:txBody>
      </p:sp>
      <p:sp>
        <p:nvSpPr>
          <p:cNvPr id="4" name="Plassholder for dato 3">
            <a:extLst>
              <a:ext uri="{FF2B5EF4-FFF2-40B4-BE49-F238E27FC236}">
                <a16:creationId xmlns:a16="http://schemas.microsoft.com/office/drawing/2014/main" id="{1F85E29A-E5B3-E88D-48D2-533E48256A9C}"/>
              </a:ext>
            </a:extLst>
          </p:cNvPr>
          <p:cNvSpPr txBox="1">
            <a:spLocks noGrp="1"/>
          </p:cNvSpPr>
          <p:nvPr>
            <p:ph type="dt" sz="half" idx="7"/>
          </p:nvPr>
        </p:nvSpPr>
        <p:spPr/>
        <p:txBody>
          <a:bodyPr/>
          <a:lstStyle>
            <a:lvl1pPr>
              <a:defRPr/>
            </a:lvl1pPr>
          </a:lstStyle>
          <a:p>
            <a:pPr lvl="0"/>
            <a:fld id="{5B520E3C-B70C-4B7A-A746-9144231385BE}" type="datetime1">
              <a:rPr lang="nb-NO"/>
              <a:pPr lvl="0"/>
              <a:t>02.07.2025</a:t>
            </a:fld>
            <a:endParaRPr lang="nb-NO"/>
          </a:p>
        </p:txBody>
      </p:sp>
      <p:sp>
        <p:nvSpPr>
          <p:cNvPr id="5" name="Plassholder for bunntekst 4">
            <a:extLst>
              <a:ext uri="{FF2B5EF4-FFF2-40B4-BE49-F238E27FC236}">
                <a16:creationId xmlns:a16="http://schemas.microsoft.com/office/drawing/2014/main" id="{B5106C33-66C0-B1CD-203C-0A2DAFB0EA90}"/>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CFF28369-CE06-1078-DB36-DDE00302DF20}"/>
              </a:ext>
            </a:extLst>
          </p:cNvPr>
          <p:cNvSpPr txBox="1">
            <a:spLocks noGrp="1"/>
          </p:cNvSpPr>
          <p:nvPr>
            <p:ph type="sldNum" sz="quarter" idx="8"/>
          </p:nvPr>
        </p:nvSpPr>
        <p:spPr/>
        <p:txBody>
          <a:bodyPr/>
          <a:lstStyle>
            <a:lvl1pPr>
              <a:defRPr/>
            </a:lvl1pPr>
          </a:lstStyle>
          <a:p>
            <a:pPr lvl="0"/>
            <a:fld id="{993EADEA-7DA7-4A12-B009-1E8FD15EF5F7}" type="slidenum">
              <a:t>‹#›</a:t>
            </a:fld>
            <a:endParaRPr lang="nb-NO"/>
          </a:p>
        </p:txBody>
      </p:sp>
    </p:spTree>
    <p:extLst>
      <p:ext uri="{BB962C8B-B14F-4D97-AF65-F5344CB8AC3E}">
        <p14:creationId xmlns:p14="http://schemas.microsoft.com/office/powerpoint/2010/main" val="617591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EF07E1-6DE2-196E-529A-A4FF556B0E76}"/>
              </a:ext>
            </a:extLst>
          </p:cNvPr>
          <p:cNvSpPr txBox="1">
            <a:spLocks noGrp="1"/>
          </p:cNvSpPr>
          <p:nvPr>
            <p:ph type="title"/>
          </p:nvPr>
        </p:nvSpPr>
        <p:spPr>
          <a:xfrm>
            <a:off x="838203" y="946294"/>
            <a:ext cx="8135681" cy="1499186"/>
          </a:xfrm>
        </p:spPr>
        <p:txBody>
          <a:bodyPr/>
          <a:lstStyle>
            <a:lvl1pPr>
              <a:defRPr lang="en-US"/>
            </a:lvl1pPr>
          </a:lstStyle>
          <a:p>
            <a:pPr lvl="0"/>
            <a:r>
              <a:rPr lang="nb"/>
              <a:t>Klikk for å redigere maltittelstilen</a:t>
            </a:r>
            <a:endParaRPr lang="nb-NO"/>
          </a:p>
        </p:txBody>
      </p:sp>
      <p:sp>
        <p:nvSpPr>
          <p:cNvPr id="3" name="Plassholder for innhold 2">
            <a:extLst>
              <a:ext uri="{FF2B5EF4-FFF2-40B4-BE49-F238E27FC236}">
                <a16:creationId xmlns:a16="http://schemas.microsoft.com/office/drawing/2014/main" id="{5410BA27-41C0-FB14-6FB2-76F868C0D497}"/>
              </a:ext>
            </a:extLst>
          </p:cNvPr>
          <p:cNvSpPr txBox="1">
            <a:spLocks noGrp="1"/>
          </p:cNvSpPr>
          <p:nvPr>
            <p:ph idx="1"/>
          </p:nvPr>
        </p:nvSpPr>
        <p:spPr>
          <a:xfrm>
            <a:off x="838203" y="2445489"/>
            <a:ext cx="5181603" cy="3211034"/>
          </a:xfrm>
        </p:spPr>
        <p:txBody>
          <a:bodyPr/>
          <a:lstStyle>
            <a:lvl1pPr>
              <a:defRPr lang="en-US"/>
            </a:lvl1pPr>
            <a:lvl2pPr>
              <a:defRPr lang="en-US"/>
            </a:lvl2pPr>
            <a:lvl3pPr>
              <a:defRPr lang="en-US"/>
            </a:lvl3pPr>
            <a:lvl4pPr>
              <a:defRPr lang="en-US"/>
            </a:lvl4pPr>
            <a:lvl5pPr>
              <a:defRPr lang="en-US"/>
            </a:lvl5pPr>
          </a:lstStyle>
          <a:p>
            <a:pPr lvl="0"/>
            <a:r>
              <a:rPr lang="nb"/>
              <a:t>Klikk for å redigere maltekststiler</a:t>
            </a:r>
          </a:p>
          <a:p>
            <a:pPr lvl="1"/>
            <a:r>
              <a:rPr lang="nb"/>
              <a:t>Andre nivå</a:t>
            </a:r>
          </a:p>
          <a:p>
            <a:pPr lvl="2"/>
            <a:r>
              <a:rPr lang="nb"/>
              <a:t>Tredje nivå</a:t>
            </a:r>
          </a:p>
          <a:p>
            <a:pPr lvl="3"/>
            <a:r>
              <a:rPr lang="nb"/>
              <a:t>Fjerde nivå</a:t>
            </a:r>
          </a:p>
          <a:p>
            <a:pPr lvl="4"/>
            <a:r>
              <a:rPr lang="nb"/>
              <a:t>Femte nivå</a:t>
            </a:r>
            <a:endParaRPr lang="nb-NO"/>
          </a:p>
        </p:txBody>
      </p:sp>
      <p:sp>
        <p:nvSpPr>
          <p:cNvPr id="4" name="Plassholder for innhold 3">
            <a:extLst>
              <a:ext uri="{FF2B5EF4-FFF2-40B4-BE49-F238E27FC236}">
                <a16:creationId xmlns:a16="http://schemas.microsoft.com/office/drawing/2014/main" id="{FC12CD9B-CD51-D778-86AB-F53F99922B8F}"/>
              </a:ext>
            </a:extLst>
          </p:cNvPr>
          <p:cNvSpPr txBox="1">
            <a:spLocks noGrp="1"/>
          </p:cNvSpPr>
          <p:nvPr>
            <p:ph idx="2"/>
          </p:nvPr>
        </p:nvSpPr>
        <p:spPr>
          <a:xfrm>
            <a:off x="6172200" y="2445489"/>
            <a:ext cx="5181603" cy="3211034"/>
          </a:xfrm>
        </p:spPr>
        <p:txBody>
          <a:bodyPr/>
          <a:lstStyle>
            <a:lvl1pPr>
              <a:defRPr lang="en-US"/>
            </a:lvl1pPr>
            <a:lvl2pPr>
              <a:defRPr lang="en-US"/>
            </a:lvl2pPr>
            <a:lvl3pPr>
              <a:defRPr lang="en-US"/>
            </a:lvl3pPr>
            <a:lvl4pPr>
              <a:defRPr lang="en-US"/>
            </a:lvl4pPr>
            <a:lvl5pPr>
              <a:defRPr lang="en-US"/>
            </a:lvl5pPr>
          </a:lstStyle>
          <a:p>
            <a:pPr lvl="0"/>
            <a:r>
              <a:rPr lang="nb"/>
              <a:t>Klikk for å redigere maltekststiler</a:t>
            </a:r>
          </a:p>
          <a:p>
            <a:pPr lvl="1"/>
            <a:r>
              <a:rPr lang="nb"/>
              <a:t>Andre nivå</a:t>
            </a:r>
          </a:p>
          <a:p>
            <a:pPr lvl="2"/>
            <a:r>
              <a:rPr lang="nb"/>
              <a:t>Tredje nivå</a:t>
            </a:r>
          </a:p>
          <a:p>
            <a:pPr lvl="3"/>
            <a:r>
              <a:rPr lang="nb"/>
              <a:t>Fjerde nivå</a:t>
            </a:r>
          </a:p>
          <a:p>
            <a:pPr lvl="4"/>
            <a:r>
              <a:rPr lang="nb"/>
              <a:t>Femte nivå</a:t>
            </a:r>
            <a:endParaRPr lang="nb-NO"/>
          </a:p>
        </p:txBody>
      </p:sp>
      <p:sp>
        <p:nvSpPr>
          <p:cNvPr id="5" name="Plassholder for dato 4">
            <a:extLst>
              <a:ext uri="{FF2B5EF4-FFF2-40B4-BE49-F238E27FC236}">
                <a16:creationId xmlns:a16="http://schemas.microsoft.com/office/drawing/2014/main" id="{9429E16B-4FEC-AF55-675F-19F1608DB8E4}"/>
              </a:ext>
            </a:extLst>
          </p:cNvPr>
          <p:cNvSpPr txBox="1">
            <a:spLocks noGrp="1"/>
          </p:cNvSpPr>
          <p:nvPr>
            <p:ph type="dt" sz="half" idx="7"/>
          </p:nvPr>
        </p:nvSpPr>
        <p:spPr/>
        <p:txBody>
          <a:bodyPr/>
          <a:lstStyle>
            <a:lvl1pPr>
              <a:defRPr/>
            </a:lvl1pPr>
          </a:lstStyle>
          <a:p>
            <a:pPr lvl="0"/>
            <a:fld id="{DA5B7A73-CD74-4588-8DEE-5F1E2F5DFE33}" type="datetime1">
              <a:rPr lang="nb-NO"/>
              <a:pPr lvl="0"/>
              <a:t>02.07.2025</a:t>
            </a:fld>
            <a:endParaRPr lang="nb-NO"/>
          </a:p>
        </p:txBody>
      </p:sp>
      <p:sp>
        <p:nvSpPr>
          <p:cNvPr id="6" name="Plassholder for bunntekst 5">
            <a:extLst>
              <a:ext uri="{FF2B5EF4-FFF2-40B4-BE49-F238E27FC236}">
                <a16:creationId xmlns:a16="http://schemas.microsoft.com/office/drawing/2014/main" id="{358AF157-E445-0604-AC6C-AACCFE07AD09}"/>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531F1724-67D5-A628-73CA-7CD561E9CE79}"/>
              </a:ext>
            </a:extLst>
          </p:cNvPr>
          <p:cNvSpPr txBox="1">
            <a:spLocks noGrp="1"/>
          </p:cNvSpPr>
          <p:nvPr>
            <p:ph type="sldNum" sz="quarter" idx="8"/>
          </p:nvPr>
        </p:nvSpPr>
        <p:spPr/>
        <p:txBody>
          <a:bodyPr/>
          <a:lstStyle>
            <a:lvl1pPr>
              <a:defRPr/>
            </a:lvl1pPr>
          </a:lstStyle>
          <a:p>
            <a:pPr lvl="0"/>
            <a:fld id="{425E8AB6-F2E6-4489-824D-3173155F2AF3}" type="slidenum">
              <a:t>‹#›</a:t>
            </a:fld>
            <a:endParaRPr lang="nb-NO"/>
          </a:p>
        </p:txBody>
      </p:sp>
    </p:spTree>
    <p:extLst>
      <p:ext uri="{BB962C8B-B14F-4D97-AF65-F5344CB8AC3E}">
        <p14:creationId xmlns:p14="http://schemas.microsoft.com/office/powerpoint/2010/main" val="25829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9BFB04-0EC9-31E2-BF32-4EB92E29BCEC}"/>
              </a:ext>
            </a:extLst>
          </p:cNvPr>
          <p:cNvSpPr txBox="1">
            <a:spLocks noGrp="1"/>
          </p:cNvSpPr>
          <p:nvPr>
            <p:ph type="title"/>
          </p:nvPr>
        </p:nvSpPr>
        <p:spPr>
          <a:xfrm>
            <a:off x="838203" y="946294"/>
            <a:ext cx="8008086" cy="744385"/>
          </a:xfrm>
        </p:spPr>
        <p:txBody>
          <a:bodyPr/>
          <a:lstStyle>
            <a:lvl1pPr>
              <a:defRPr lang="en-US"/>
            </a:lvl1pPr>
          </a:lstStyle>
          <a:p>
            <a:pPr lvl="0"/>
            <a:r>
              <a:rPr lang="nb"/>
              <a:t>Klikk for å redigere maltittelstilen</a:t>
            </a:r>
            <a:endParaRPr lang="nb-NO"/>
          </a:p>
        </p:txBody>
      </p:sp>
      <p:sp>
        <p:nvSpPr>
          <p:cNvPr id="3" name="Plassholder for tekst 2">
            <a:extLst>
              <a:ext uri="{FF2B5EF4-FFF2-40B4-BE49-F238E27FC236}">
                <a16:creationId xmlns:a16="http://schemas.microsoft.com/office/drawing/2014/main" id="{119906D0-D47D-38E3-FBAE-D09BA18A23B2}"/>
              </a:ext>
            </a:extLst>
          </p:cNvPr>
          <p:cNvSpPr txBox="1">
            <a:spLocks noGrp="1"/>
          </p:cNvSpPr>
          <p:nvPr>
            <p:ph type="body" idx="1"/>
          </p:nvPr>
        </p:nvSpPr>
        <p:spPr>
          <a:xfrm>
            <a:off x="839784" y="1681160"/>
            <a:ext cx="5157782" cy="823910"/>
          </a:xfrm>
        </p:spPr>
        <p:txBody>
          <a:bodyPr anchor="b"/>
          <a:lstStyle>
            <a:lvl1pPr marL="0" indent="0">
              <a:buNone/>
              <a:defRPr lang="en-US" sz="2400" b="1"/>
            </a:lvl1pPr>
          </a:lstStyle>
          <a:p>
            <a:pPr lvl="0"/>
            <a:r>
              <a:rPr lang="nb"/>
              <a:t>Klikk for å redigere maltekststiler</a:t>
            </a:r>
          </a:p>
        </p:txBody>
      </p:sp>
      <p:sp>
        <p:nvSpPr>
          <p:cNvPr id="4" name="Plassholder for innhold 3">
            <a:extLst>
              <a:ext uri="{FF2B5EF4-FFF2-40B4-BE49-F238E27FC236}">
                <a16:creationId xmlns:a16="http://schemas.microsoft.com/office/drawing/2014/main" id="{6AAA4FC8-DC34-0F74-E57E-281399052D4D}"/>
              </a:ext>
            </a:extLst>
          </p:cNvPr>
          <p:cNvSpPr txBox="1">
            <a:spLocks noGrp="1"/>
          </p:cNvSpPr>
          <p:nvPr>
            <p:ph idx="2"/>
          </p:nvPr>
        </p:nvSpPr>
        <p:spPr>
          <a:xfrm>
            <a:off x="839784" y="2700671"/>
            <a:ext cx="5157782" cy="2955852"/>
          </a:xfrm>
        </p:spPr>
        <p:txBody>
          <a:bodyPr/>
          <a:lstStyle>
            <a:lvl1pPr>
              <a:defRPr lang="en-US"/>
            </a:lvl1pPr>
            <a:lvl2pPr>
              <a:defRPr lang="en-US"/>
            </a:lvl2pPr>
            <a:lvl3pPr>
              <a:defRPr lang="en-US"/>
            </a:lvl3pPr>
            <a:lvl4pPr>
              <a:defRPr lang="en-US"/>
            </a:lvl4pPr>
            <a:lvl5pPr>
              <a:defRPr lang="en-US"/>
            </a:lvl5pPr>
          </a:lstStyle>
          <a:p>
            <a:pPr lvl="0"/>
            <a:r>
              <a:rPr lang="nb"/>
              <a:t>Klikk for å redigere maltekststiler</a:t>
            </a:r>
          </a:p>
          <a:p>
            <a:pPr lvl="1"/>
            <a:r>
              <a:rPr lang="nb"/>
              <a:t>Andre nivå</a:t>
            </a:r>
          </a:p>
          <a:p>
            <a:pPr lvl="2"/>
            <a:r>
              <a:rPr lang="nb"/>
              <a:t>Tredje nivå</a:t>
            </a:r>
          </a:p>
          <a:p>
            <a:pPr lvl="3"/>
            <a:r>
              <a:rPr lang="nb"/>
              <a:t>Fjerde nivå</a:t>
            </a:r>
          </a:p>
          <a:p>
            <a:pPr lvl="4"/>
            <a:r>
              <a:rPr lang="nb"/>
              <a:t>Femte nivå</a:t>
            </a:r>
            <a:endParaRPr lang="nb-NO"/>
          </a:p>
        </p:txBody>
      </p:sp>
      <p:sp>
        <p:nvSpPr>
          <p:cNvPr id="5" name="Plassholder for tekst 4">
            <a:extLst>
              <a:ext uri="{FF2B5EF4-FFF2-40B4-BE49-F238E27FC236}">
                <a16:creationId xmlns:a16="http://schemas.microsoft.com/office/drawing/2014/main" id="{82147094-F9DD-1851-FE85-3442E16BCF31}"/>
              </a:ext>
            </a:extLst>
          </p:cNvPr>
          <p:cNvSpPr txBox="1">
            <a:spLocks noGrp="1"/>
          </p:cNvSpPr>
          <p:nvPr>
            <p:ph type="body" idx="3"/>
          </p:nvPr>
        </p:nvSpPr>
        <p:spPr>
          <a:xfrm>
            <a:off x="6172200" y="1681160"/>
            <a:ext cx="5183184" cy="823910"/>
          </a:xfrm>
        </p:spPr>
        <p:txBody>
          <a:bodyPr anchor="b"/>
          <a:lstStyle>
            <a:lvl1pPr marL="0" indent="0">
              <a:buNone/>
              <a:defRPr lang="en-US" sz="2400" b="1"/>
            </a:lvl1pPr>
          </a:lstStyle>
          <a:p>
            <a:pPr lvl="0"/>
            <a:r>
              <a:rPr lang="nb"/>
              <a:t>Klikk for å redigere maltekststiler</a:t>
            </a:r>
          </a:p>
        </p:txBody>
      </p:sp>
      <p:sp>
        <p:nvSpPr>
          <p:cNvPr id="6" name="Plassholder for innhold 5">
            <a:extLst>
              <a:ext uri="{FF2B5EF4-FFF2-40B4-BE49-F238E27FC236}">
                <a16:creationId xmlns:a16="http://schemas.microsoft.com/office/drawing/2014/main" id="{67439A9F-B1FC-75DA-B33F-C58E7FDD5F1B}"/>
              </a:ext>
            </a:extLst>
          </p:cNvPr>
          <p:cNvSpPr txBox="1">
            <a:spLocks noGrp="1"/>
          </p:cNvSpPr>
          <p:nvPr>
            <p:ph idx="4"/>
          </p:nvPr>
        </p:nvSpPr>
        <p:spPr>
          <a:xfrm>
            <a:off x="6172200" y="2700671"/>
            <a:ext cx="5183184" cy="2955852"/>
          </a:xfrm>
        </p:spPr>
        <p:txBody>
          <a:bodyPr/>
          <a:lstStyle>
            <a:lvl1pPr>
              <a:defRPr lang="en-US"/>
            </a:lvl1pPr>
            <a:lvl2pPr>
              <a:defRPr lang="en-US"/>
            </a:lvl2pPr>
            <a:lvl3pPr>
              <a:defRPr lang="en-US"/>
            </a:lvl3pPr>
            <a:lvl4pPr>
              <a:defRPr lang="en-US"/>
            </a:lvl4pPr>
            <a:lvl5pPr>
              <a:defRPr lang="en-US"/>
            </a:lvl5pPr>
          </a:lstStyle>
          <a:p>
            <a:pPr lvl="0"/>
            <a:r>
              <a:rPr lang="nb"/>
              <a:t>Klikk for å redigere maltekststiler</a:t>
            </a:r>
          </a:p>
          <a:p>
            <a:pPr lvl="1"/>
            <a:r>
              <a:rPr lang="nb"/>
              <a:t>Andre nivå</a:t>
            </a:r>
          </a:p>
          <a:p>
            <a:pPr lvl="2"/>
            <a:r>
              <a:rPr lang="nb"/>
              <a:t>Tredje nivå</a:t>
            </a:r>
          </a:p>
          <a:p>
            <a:pPr lvl="3"/>
            <a:r>
              <a:rPr lang="nb"/>
              <a:t>Fjerde nivå</a:t>
            </a:r>
          </a:p>
          <a:p>
            <a:pPr lvl="4"/>
            <a:r>
              <a:rPr lang="nb"/>
              <a:t>Femte nivå</a:t>
            </a:r>
            <a:endParaRPr lang="nb-NO"/>
          </a:p>
        </p:txBody>
      </p:sp>
      <p:sp>
        <p:nvSpPr>
          <p:cNvPr id="7" name="Plassholder for dato 6">
            <a:extLst>
              <a:ext uri="{FF2B5EF4-FFF2-40B4-BE49-F238E27FC236}">
                <a16:creationId xmlns:a16="http://schemas.microsoft.com/office/drawing/2014/main" id="{E505C51B-50A6-7A89-66D6-0428EA05EA17}"/>
              </a:ext>
            </a:extLst>
          </p:cNvPr>
          <p:cNvSpPr txBox="1">
            <a:spLocks noGrp="1"/>
          </p:cNvSpPr>
          <p:nvPr>
            <p:ph type="dt" sz="half" idx="7"/>
          </p:nvPr>
        </p:nvSpPr>
        <p:spPr/>
        <p:txBody>
          <a:bodyPr/>
          <a:lstStyle>
            <a:lvl1pPr>
              <a:defRPr/>
            </a:lvl1pPr>
          </a:lstStyle>
          <a:p>
            <a:pPr lvl="0"/>
            <a:fld id="{C3DFEA72-80B1-48DF-A43E-DBD1EA01082C}" type="datetime1">
              <a:rPr lang="nb-NO"/>
              <a:pPr lvl="0"/>
              <a:t>02.07.2025</a:t>
            </a:fld>
            <a:endParaRPr lang="nb-NO"/>
          </a:p>
        </p:txBody>
      </p:sp>
      <p:sp>
        <p:nvSpPr>
          <p:cNvPr id="8" name="Plassholder for bunntekst 7">
            <a:extLst>
              <a:ext uri="{FF2B5EF4-FFF2-40B4-BE49-F238E27FC236}">
                <a16:creationId xmlns:a16="http://schemas.microsoft.com/office/drawing/2014/main" id="{B6A4C162-5063-EEE6-B21F-15F492B87058}"/>
              </a:ext>
            </a:extLst>
          </p:cNvPr>
          <p:cNvSpPr txBox="1">
            <a:spLocks noGrp="1"/>
          </p:cNvSpPr>
          <p:nvPr>
            <p:ph type="ftr" sz="quarter" idx="9"/>
          </p:nvPr>
        </p:nvSpPr>
        <p:spPr/>
        <p:txBody>
          <a:bodyPr/>
          <a:lstStyle>
            <a:lvl1pPr>
              <a:defRPr/>
            </a:lvl1pPr>
          </a:lstStyle>
          <a:p>
            <a:pPr lvl="0"/>
            <a:endParaRPr lang="nb-NO"/>
          </a:p>
        </p:txBody>
      </p:sp>
      <p:sp>
        <p:nvSpPr>
          <p:cNvPr id="9" name="Plassholder for lysbildenummer 8">
            <a:extLst>
              <a:ext uri="{FF2B5EF4-FFF2-40B4-BE49-F238E27FC236}">
                <a16:creationId xmlns:a16="http://schemas.microsoft.com/office/drawing/2014/main" id="{B0A43741-BF94-9A2E-513D-68909EE64566}"/>
              </a:ext>
            </a:extLst>
          </p:cNvPr>
          <p:cNvSpPr txBox="1">
            <a:spLocks noGrp="1"/>
          </p:cNvSpPr>
          <p:nvPr>
            <p:ph type="sldNum" sz="quarter" idx="8"/>
          </p:nvPr>
        </p:nvSpPr>
        <p:spPr/>
        <p:txBody>
          <a:bodyPr/>
          <a:lstStyle>
            <a:lvl1pPr>
              <a:defRPr/>
            </a:lvl1pPr>
          </a:lstStyle>
          <a:p>
            <a:pPr lvl="0"/>
            <a:fld id="{FBEAFCC0-A7BA-4401-BF8B-FA7972F32B0B}" type="slidenum">
              <a:t>‹#›</a:t>
            </a:fld>
            <a:endParaRPr lang="nb-NO"/>
          </a:p>
        </p:txBody>
      </p:sp>
    </p:spTree>
    <p:extLst>
      <p:ext uri="{BB962C8B-B14F-4D97-AF65-F5344CB8AC3E}">
        <p14:creationId xmlns:p14="http://schemas.microsoft.com/office/powerpoint/2010/main" val="322287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70F13F-F9C2-58C4-CD6B-2D46F3A3273F}"/>
              </a:ext>
            </a:extLst>
          </p:cNvPr>
          <p:cNvSpPr txBox="1">
            <a:spLocks noGrp="1"/>
          </p:cNvSpPr>
          <p:nvPr>
            <p:ph type="title"/>
          </p:nvPr>
        </p:nvSpPr>
        <p:spPr/>
        <p:txBody>
          <a:bodyPr/>
          <a:lstStyle>
            <a:lvl1pPr>
              <a:defRPr lang="en-US"/>
            </a:lvl1pPr>
          </a:lstStyle>
          <a:p>
            <a:pPr lvl="0"/>
            <a:r>
              <a:rPr lang="nb"/>
              <a:t>Klikk for å redigere maltittelstilen</a:t>
            </a:r>
            <a:endParaRPr lang="nb-NO"/>
          </a:p>
        </p:txBody>
      </p:sp>
      <p:sp>
        <p:nvSpPr>
          <p:cNvPr id="3" name="Plassholder for dato 2">
            <a:extLst>
              <a:ext uri="{FF2B5EF4-FFF2-40B4-BE49-F238E27FC236}">
                <a16:creationId xmlns:a16="http://schemas.microsoft.com/office/drawing/2014/main" id="{9B11ED09-DC06-2A38-7948-3B2CDF27F1A5}"/>
              </a:ext>
            </a:extLst>
          </p:cNvPr>
          <p:cNvSpPr txBox="1">
            <a:spLocks noGrp="1"/>
          </p:cNvSpPr>
          <p:nvPr>
            <p:ph type="dt" sz="half" idx="7"/>
          </p:nvPr>
        </p:nvSpPr>
        <p:spPr/>
        <p:txBody>
          <a:bodyPr/>
          <a:lstStyle>
            <a:lvl1pPr>
              <a:defRPr/>
            </a:lvl1pPr>
          </a:lstStyle>
          <a:p>
            <a:pPr lvl="0"/>
            <a:fld id="{C23E573A-B455-4129-8203-91A780BA2BB0}" type="datetime1">
              <a:rPr lang="nb-NO"/>
              <a:pPr lvl="0"/>
              <a:t>02.07.2025</a:t>
            </a:fld>
            <a:endParaRPr lang="nb-NO"/>
          </a:p>
        </p:txBody>
      </p:sp>
      <p:sp>
        <p:nvSpPr>
          <p:cNvPr id="4" name="Plassholder for bunntekst 3">
            <a:extLst>
              <a:ext uri="{FF2B5EF4-FFF2-40B4-BE49-F238E27FC236}">
                <a16:creationId xmlns:a16="http://schemas.microsoft.com/office/drawing/2014/main" id="{70DBBA61-D239-9955-F991-8F6466743A4A}"/>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4">
            <a:extLst>
              <a:ext uri="{FF2B5EF4-FFF2-40B4-BE49-F238E27FC236}">
                <a16:creationId xmlns:a16="http://schemas.microsoft.com/office/drawing/2014/main" id="{3E4A9446-1ED5-AC18-83B5-10EFBAC64993}"/>
              </a:ext>
            </a:extLst>
          </p:cNvPr>
          <p:cNvSpPr txBox="1">
            <a:spLocks noGrp="1"/>
          </p:cNvSpPr>
          <p:nvPr>
            <p:ph type="sldNum" sz="quarter" idx="8"/>
          </p:nvPr>
        </p:nvSpPr>
        <p:spPr/>
        <p:txBody>
          <a:bodyPr/>
          <a:lstStyle>
            <a:lvl1pPr>
              <a:defRPr/>
            </a:lvl1pPr>
          </a:lstStyle>
          <a:p>
            <a:pPr lvl="0"/>
            <a:fld id="{E41E28EC-9B4C-460F-9964-9B031118BF9D}" type="slidenum">
              <a:t>‹#›</a:t>
            </a:fld>
            <a:endParaRPr lang="nb-NO"/>
          </a:p>
        </p:txBody>
      </p:sp>
    </p:spTree>
    <p:extLst>
      <p:ext uri="{BB962C8B-B14F-4D97-AF65-F5344CB8AC3E}">
        <p14:creationId xmlns:p14="http://schemas.microsoft.com/office/powerpoint/2010/main" val="305577836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315F4D-C04F-0882-4A5B-29273588B9F6}"/>
              </a:ext>
            </a:extLst>
          </p:cNvPr>
          <p:cNvSpPr txBox="1">
            <a:spLocks noGrp="1"/>
          </p:cNvSpPr>
          <p:nvPr>
            <p:ph type="title"/>
          </p:nvPr>
        </p:nvSpPr>
        <p:spPr>
          <a:xfrm>
            <a:off x="831847" y="903765"/>
            <a:ext cx="8237719" cy="1499195"/>
          </a:xfrm>
        </p:spPr>
        <p:txBody>
          <a:bodyPr>
            <a:normAutofit/>
          </a:bodyPr>
          <a:lstStyle>
            <a:lvl1pPr>
              <a:defRPr lang="en-US" sz="2600"/>
            </a:lvl1pPr>
          </a:lstStyle>
          <a:p>
            <a:pPr lvl="0"/>
            <a:r>
              <a:rPr lang="en-US"/>
              <a:t>Click to edit Master title style</a:t>
            </a:r>
            <a:endParaRPr lang="nb-NO"/>
          </a:p>
        </p:txBody>
      </p:sp>
      <p:sp>
        <p:nvSpPr>
          <p:cNvPr id="3" name="Plassholder for tekst 2">
            <a:extLst>
              <a:ext uri="{FF2B5EF4-FFF2-40B4-BE49-F238E27FC236}">
                <a16:creationId xmlns:a16="http://schemas.microsoft.com/office/drawing/2014/main" id="{B1EE1083-6FC4-2936-03DD-B0827208085E}"/>
              </a:ext>
            </a:extLst>
          </p:cNvPr>
          <p:cNvSpPr txBox="1">
            <a:spLocks noGrp="1"/>
          </p:cNvSpPr>
          <p:nvPr>
            <p:ph type="body" idx="1"/>
          </p:nvPr>
        </p:nvSpPr>
        <p:spPr>
          <a:xfrm>
            <a:off x="831847" y="2402960"/>
            <a:ext cx="10515600" cy="3306726"/>
          </a:xfrm>
        </p:spPr>
        <p:txBody>
          <a:bodyPr>
            <a:normAutofit/>
          </a:bodyPr>
          <a:lstStyle>
            <a:lvl1pPr marL="0" indent="0">
              <a:buNone/>
              <a:defRPr lang="en-US" sz="2000"/>
            </a:lvl1pPr>
          </a:lstStyle>
          <a:p>
            <a:pPr lvl="0"/>
            <a:r>
              <a:rPr lang="en-US"/>
              <a:t>Click to edit Master text styles</a:t>
            </a:r>
          </a:p>
        </p:txBody>
      </p:sp>
      <p:sp>
        <p:nvSpPr>
          <p:cNvPr id="4" name="Plassholder for dato 3">
            <a:extLst>
              <a:ext uri="{FF2B5EF4-FFF2-40B4-BE49-F238E27FC236}">
                <a16:creationId xmlns:a16="http://schemas.microsoft.com/office/drawing/2014/main" id="{1F85E29A-E5B3-E88D-48D2-533E48256A9C}"/>
              </a:ext>
            </a:extLst>
          </p:cNvPr>
          <p:cNvSpPr txBox="1">
            <a:spLocks noGrp="1"/>
          </p:cNvSpPr>
          <p:nvPr>
            <p:ph type="dt" sz="half" idx="7"/>
          </p:nvPr>
        </p:nvSpPr>
        <p:spPr/>
        <p:txBody>
          <a:bodyPr/>
          <a:lstStyle>
            <a:lvl1pPr>
              <a:defRPr/>
            </a:lvl1pPr>
          </a:lstStyle>
          <a:p>
            <a:pPr lvl="0"/>
            <a:fld id="{5B520E3C-B70C-4B7A-A746-9144231385BE}" type="datetime1">
              <a:rPr lang="nb-NO"/>
              <a:pPr lvl="0"/>
              <a:t>02.07.2025</a:t>
            </a:fld>
            <a:endParaRPr lang="nb-NO"/>
          </a:p>
        </p:txBody>
      </p:sp>
      <p:sp>
        <p:nvSpPr>
          <p:cNvPr id="5" name="Plassholder for bunntekst 4">
            <a:extLst>
              <a:ext uri="{FF2B5EF4-FFF2-40B4-BE49-F238E27FC236}">
                <a16:creationId xmlns:a16="http://schemas.microsoft.com/office/drawing/2014/main" id="{B5106C33-66C0-B1CD-203C-0A2DAFB0EA90}"/>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CFF28369-CE06-1078-DB36-DDE00302DF20}"/>
              </a:ext>
            </a:extLst>
          </p:cNvPr>
          <p:cNvSpPr txBox="1">
            <a:spLocks noGrp="1"/>
          </p:cNvSpPr>
          <p:nvPr>
            <p:ph type="sldNum" sz="quarter" idx="8"/>
          </p:nvPr>
        </p:nvSpPr>
        <p:spPr/>
        <p:txBody>
          <a:bodyPr/>
          <a:lstStyle>
            <a:lvl1pPr>
              <a:defRPr/>
            </a:lvl1pPr>
          </a:lstStyle>
          <a:p>
            <a:pPr lvl="0"/>
            <a:fld id="{993EADEA-7DA7-4A12-B009-1E8FD15EF5F7}" type="slidenum">
              <a:t>‹#›</a:t>
            </a:fld>
            <a:endParaRPr lang="nb-NO"/>
          </a:p>
        </p:txBody>
      </p:sp>
    </p:spTree>
    <p:extLst>
      <p:ext uri="{BB962C8B-B14F-4D97-AF65-F5344CB8AC3E}">
        <p14:creationId xmlns:p14="http://schemas.microsoft.com/office/powerpoint/2010/main" val="19379198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82BC27-BB41-7E8C-E408-738475C0B88D}"/>
              </a:ext>
            </a:extLst>
          </p:cNvPr>
          <p:cNvSpPr txBox="1">
            <a:spLocks noGrp="1"/>
          </p:cNvSpPr>
          <p:nvPr>
            <p:ph type="dt" sz="half" idx="7"/>
          </p:nvPr>
        </p:nvSpPr>
        <p:spPr/>
        <p:txBody>
          <a:bodyPr/>
          <a:lstStyle>
            <a:lvl1pPr>
              <a:defRPr/>
            </a:lvl1pPr>
          </a:lstStyle>
          <a:p>
            <a:pPr lvl="0"/>
            <a:fld id="{8A4DEDFB-D4C5-4BD8-9D06-835590C557B7}" type="datetime1">
              <a:rPr lang="nb-NO"/>
              <a:pPr lvl="0"/>
              <a:t>02.07.2025</a:t>
            </a:fld>
            <a:endParaRPr lang="nb-NO"/>
          </a:p>
        </p:txBody>
      </p:sp>
      <p:sp>
        <p:nvSpPr>
          <p:cNvPr id="3" name="Plassholder for bunntekst 2">
            <a:extLst>
              <a:ext uri="{FF2B5EF4-FFF2-40B4-BE49-F238E27FC236}">
                <a16:creationId xmlns:a16="http://schemas.microsoft.com/office/drawing/2014/main" id="{D01E35B9-2ADD-87EA-6F7E-245E44AD286A}"/>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3">
            <a:extLst>
              <a:ext uri="{FF2B5EF4-FFF2-40B4-BE49-F238E27FC236}">
                <a16:creationId xmlns:a16="http://schemas.microsoft.com/office/drawing/2014/main" id="{9CC330E8-BF32-B500-98A4-C48550A21E3B}"/>
              </a:ext>
            </a:extLst>
          </p:cNvPr>
          <p:cNvSpPr txBox="1">
            <a:spLocks noGrp="1"/>
          </p:cNvSpPr>
          <p:nvPr>
            <p:ph type="sldNum" sz="quarter" idx="8"/>
          </p:nvPr>
        </p:nvSpPr>
        <p:spPr/>
        <p:txBody>
          <a:bodyPr/>
          <a:lstStyle>
            <a:lvl1pPr>
              <a:defRPr/>
            </a:lvl1pPr>
          </a:lstStyle>
          <a:p>
            <a:pPr lvl="0"/>
            <a:fld id="{C10737CA-2310-44D7-A84E-17065F752195}" type="slidenum">
              <a:t>‹#›</a:t>
            </a:fld>
            <a:endParaRPr lang="nb-NO"/>
          </a:p>
        </p:txBody>
      </p:sp>
    </p:spTree>
    <p:extLst>
      <p:ext uri="{BB962C8B-B14F-4D97-AF65-F5344CB8AC3E}">
        <p14:creationId xmlns:p14="http://schemas.microsoft.com/office/powerpoint/2010/main" val="231614279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95021-0EE4-5D74-EB79-BD826EA9821E}"/>
              </a:ext>
            </a:extLst>
          </p:cNvPr>
          <p:cNvSpPr txBox="1">
            <a:spLocks noGrp="1"/>
          </p:cNvSpPr>
          <p:nvPr>
            <p:ph type="title"/>
          </p:nvPr>
        </p:nvSpPr>
        <p:spPr>
          <a:xfrm>
            <a:off x="838203" y="946294"/>
            <a:ext cx="3933821" cy="1499186"/>
          </a:xfrm>
        </p:spPr>
        <p:txBody>
          <a:bodyPr/>
          <a:lstStyle>
            <a:lvl1pPr>
              <a:defRPr lang="en-US"/>
            </a:lvl1pPr>
          </a:lstStyle>
          <a:p>
            <a:pPr lvl="0"/>
            <a:r>
              <a:rPr lang="nb"/>
              <a:t>Klikk for å redigere maltittelstilen</a:t>
            </a:r>
            <a:endParaRPr lang="nb-NO"/>
          </a:p>
        </p:txBody>
      </p:sp>
      <p:sp>
        <p:nvSpPr>
          <p:cNvPr id="3" name="Plassholder for innhold 2">
            <a:extLst>
              <a:ext uri="{FF2B5EF4-FFF2-40B4-BE49-F238E27FC236}">
                <a16:creationId xmlns:a16="http://schemas.microsoft.com/office/drawing/2014/main" id="{71CCDE4E-6DC1-C7FE-EF32-22A09D139600}"/>
              </a:ext>
            </a:extLst>
          </p:cNvPr>
          <p:cNvSpPr txBox="1">
            <a:spLocks noGrp="1"/>
          </p:cNvSpPr>
          <p:nvPr>
            <p:ph idx="1"/>
          </p:nvPr>
        </p:nvSpPr>
        <p:spPr>
          <a:xfrm>
            <a:off x="5183184" y="2445489"/>
            <a:ext cx="6172200" cy="3415558"/>
          </a:xfrm>
        </p:spPr>
        <p:txBody>
          <a:bodyPr>
            <a:normAutofit/>
          </a:bodyPr>
          <a:lstStyle>
            <a:lvl1pPr>
              <a:defRPr lang="en-US" sz="2000"/>
            </a:lvl1pPr>
            <a:lvl2pPr>
              <a:defRPr lang="en-US" sz="1800"/>
            </a:lvl2pPr>
            <a:lvl3pPr>
              <a:defRPr lang="en-US" sz="1600"/>
            </a:lvl3pPr>
            <a:lvl4pPr>
              <a:defRPr lang="en-US" sz="1400"/>
            </a:lvl4pPr>
            <a:lvl5pPr>
              <a:defRPr lang="en-US" sz="1400"/>
            </a:lvl5pPr>
          </a:lstStyle>
          <a:p>
            <a:pPr lvl="0"/>
            <a:r>
              <a:rPr lang="nb"/>
              <a:t>Klikk for å redigere maltekststiler</a:t>
            </a:r>
          </a:p>
          <a:p>
            <a:pPr lvl="1"/>
            <a:r>
              <a:rPr lang="nb"/>
              <a:t>Andre nivå</a:t>
            </a:r>
          </a:p>
          <a:p>
            <a:pPr lvl="2"/>
            <a:r>
              <a:rPr lang="nb"/>
              <a:t>Tredje nivå</a:t>
            </a:r>
          </a:p>
          <a:p>
            <a:pPr lvl="3"/>
            <a:r>
              <a:rPr lang="nb"/>
              <a:t>Fjerde nivå</a:t>
            </a:r>
          </a:p>
          <a:p>
            <a:pPr lvl="4"/>
            <a:r>
              <a:rPr lang="nb"/>
              <a:t>Femte nivå</a:t>
            </a:r>
            <a:endParaRPr lang="nb-NO"/>
          </a:p>
        </p:txBody>
      </p:sp>
      <p:sp>
        <p:nvSpPr>
          <p:cNvPr id="4" name="Plassholder for tekst 3">
            <a:extLst>
              <a:ext uri="{FF2B5EF4-FFF2-40B4-BE49-F238E27FC236}">
                <a16:creationId xmlns:a16="http://schemas.microsoft.com/office/drawing/2014/main" id="{93E25E17-18D3-4D05-9DE6-4B0A91ECA475}"/>
              </a:ext>
            </a:extLst>
          </p:cNvPr>
          <p:cNvSpPr txBox="1">
            <a:spLocks noGrp="1"/>
          </p:cNvSpPr>
          <p:nvPr>
            <p:ph type="body" idx="2"/>
          </p:nvPr>
        </p:nvSpPr>
        <p:spPr>
          <a:xfrm>
            <a:off x="839784" y="2445489"/>
            <a:ext cx="3932240" cy="3423504"/>
          </a:xfrm>
        </p:spPr>
        <p:txBody>
          <a:bodyPr/>
          <a:lstStyle>
            <a:lvl1pPr marL="0" indent="0">
              <a:buNone/>
              <a:defRPr lang="en-US" sz="1600"/>
            </a:lvl1pPr>
          </a:lstStyle>
          <a:p>
            <a:pPr lvl="0"/>
            <a:r>
              <a:rPr lang="nb"/>
              <a:t>Klikk for å redigere maltekststiler</a:t>
            </a:r>
          </a:p>
        </p:txBody>
      </p:sp>
      <p:sp>
        <p:nvSpPr>
          <p:cNvPr id="5" name="Plassholder for dato 4">
            <a:extLst>
              <a:ext uri="{FF2B5EF4-FFF2-40B4-BE49-F238E27FC236}">
                <a16:creationId xmlns:a16="http://schemas.microsoft.com/office/drawing/2014/main" id="{2BEA9232-30B0-2A86-BFC4-587142E25CC0}"/>
              </a:ext>
            </a:extLst>
          </p:cNvPr>
          <p:cNvSpPr txBox="1">
            <a:spLocks noGrp="1"/>
          </p:cNvSpPr>
          <p:nvPr>
            <p:ph type="dt" sz="half" idx="7"/>
          </p:nvPr>
        </p:nvSpPr>
        <p:spPr/>
        <p:txBody>
          <a:bodyPr/>
          <a:lstStyle>
            <a:lvl1pPr>
              <a:defRPr/>
            </a:lvl1pPr>
          </a:lstStyle>
          <a:p>
            <a:pPr lvl="0"/>
            <a:fld id="{B250CFF8-2E7D-4393-9087-38949855162A}" type="datetime1">
              <a:rPr lang="nb-NO"/>
              <a:pPr lvl="0"/>
              <a:t>02.07.2025</a:t>
            </a:fld>
            <a:endParaRPr lang="nb-NO"/>
          </a:p>
        </p:txBody>
      </p:sp>
      <p:sp>
        <p:nvSpPr>
          <p:cNvPr id="6" name="Plassholder for bunntekst 5">
            <a:extLst>
              <a:ext uri="{FF2B5EF4-FFF2-40B4-BE49-F238E27FC236}">
                <a16:creationId xmlns:a16="http://schemas.microsoft.com/office/drawing/2014/main" id="{AA128DFA-735E-9BBA-0BE1-AECAB3274AE6}"/>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14F92E70-B343-F9C9-CE3E-2A390FAEC24D}"/>
              </a:ext>
            </a:extLst>
          </p:cNvPr>
          <p:cNvSpPr txBox="1">
            <a:spLocks noGrp="1"/>
          </p:cNvSpPr>
          <p:nvPr>
            <p:ph type="sldNum" sz="quarter" idx="8"/>
          </p:nvPr>
        </p:nvSpPr>
        <p:spPr/>
        <p:txBody>
          <a:bodyPr/>
          <a:lstStyle>
            <a:lvl1pPr>
              <a:defRPr/>
            </a:lvl1pPr>
          </a:lstStyle>
          <a:p>
            <a:pPr lvl="0"/>
            <a:fld id="{0D1A4881-A3E1-4D1D-9B99-D4C445DD7231}" type="slidenum">
              <a:t>‹#›</a:t>
            </a:fld>
            <a:endParaRPr lang="nb-NO"/>
          </a:p>
        </p:txBody>
      </p:sp>
    </p:spTree>
    <p:extLst>
      <p:ext uri="{BB962C8B-B14F-4D97-AF65-F5344CB8AC3E}">
        <p14:creationId xmlns:p14="http://schemas.microsoft.com/office/powerpoint/2010/main" val="1948928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ADA37B-D50D-AD5D-818A-374FC31E09FE}"/>
              </a:ext>
            </a:extLst>
          </p:cNvPr>
          <p:cNvSpPr txBox="1">
            <a:spLocks noGrp="1"/>
          </p:cNvSpPr>
          <p:nvPr>
            <p:ph type="title"/>
          </p:nvPr>
        </p:nvSpPr>
        <p:spPr>
          <a:xfrm>
            <a:off x="838203" y="946303"/>
            <a:ext cx="5169194" cy="1111105"/>
          </a:xfrm>
        </p:spPr>
        <p:txBody>
          <a:bodyPr/>
          <a:lstStyle>
            <a:lvl1pPr>
              <a:defRPr lang="en-US"/>
            </a:lvl1pPr>
          </a:lstStyle>
          <a:p>
            <a:pPr lvl="0"/>
            <a:r>
              <a:rPr lang="nb"/>
              <a:t>Klikk for å redigere maltittelstilen</a:t>
            </a:r>
            <a:endParaRPr lang="nb-NO"/>
          </a:p>
        </p:txBody>
      </p:sp>
      <p:sp>
        <p:nvSpPr>
          <p:cNvPr id="3" name="Plassholder for bilde 2">
            <a:extLst>
              <a:ext uri="{FF2B5EF4-FFF2-40B4-BE49-F238E27FC236}">
                <a16:creationId xmlns:a16="http://schemas.microsoft.com/office/drawing/2014/main" id="{34885E70-7BC5-F91E-E81F-8F954BB2DDC4}"/>
              </a:ext>
            </a:extLst>
          </p:cNvPr>
          <p:cNvSpPr txBox="1">
            <a:spLocks noGrp="1"/>
          </p:cNvSpPr>
          <p:nvPr>
            <p:ph type="pic" idx="1"/>
          </p:nvPr>
        </p:nvSpPr>
        <p:spPr>
          <a:xfrm>
            <a:off x="6187278" y="2057400"/>
            <a:ext cx="6004718" cy="3545960"/>
          </a:xfrm>
        </p:spPr>
        <p:txBody>
          <a:bodyPr/>
          <a:lstStyle>
            <a:lvl1pPr marL="0" indent="0">
              <a:buNone/>
              <a:defRPr lang="en-US" sz="3200"/>
            </a:lvl1pPr>
          </a:lstStyle>
          <a:p>
            <a:pPr lvl="0"/>
            <a:r>
              <a:rPr lang="nb"/>
              <a:t>Klikk på ikonet for å legge til bilde</a:t>
            </a:r>
            <a:endParaRPr lang="nb-NO"/>
          </a:p>
        </p:txBody>
      </p:sp>
      <p:sp>
        <p:nvSpPr>
          <p:cNvPr id="4" name="Plassholder for tekst 3">
            <a:extLst>
              <a:ext uri="{FF2B5EF4-FFF2-40B4-BE49-F238E27FC236}">
                <a16:creationId xmlns:a16="http://schemas.microsoft.com/office/drawing/2014/main" id="{5BAACCEA-8FE2-6B24-3DF3-2EC7290EB853}"/>
              </a:ext>
            </a:extLst>
          </p:cNvPr>
          <p:cNvSpPr txBox="1">
            <a:spLocks noGrp="1"/>
          </p:cNvSpPr>
          <p:nvPr>
            <p:ph type="body" idx="2"/>
          </p:nvPr>
        </p:nvSpPr>
        <p:spPr>
          <a:xfrm>
            <a:off x="839784" y="2057400"/>
            <a:ext cx="5167603" cy="3545960"/>
          </a:xfrm>
        </p:spPr>
        <p:txBody>
          <a:bodyPr/>
          <a:lstStyle>
            <a:lvl1pPr marL="0" indent="0">
              <a:buNone/>
              <a:defRPr lang="en-US" sz="1600"/>
            </a:lvl1pPr>
          </a:lstStyle>
          <a:p>
            <a:pPr lvl="0"/>
            <a:r>
              <a:rPr lang="nb"/>
              <a:t>Klikk for å redigere maltekststiler</a:t>
            </a:r>
          </a:p>
        </p:txBody>
      </p:sp>
      <p:sp>
        <p:nvSpPr>
          <p:cNvPr id="5" name="Plassholder for dato 4">
            <a:extLst>
              <a:ext uri="{FF2B5EF4-FFF2-40B4-BE49-F238E27FC236}">
                <a16:creationId xmlns:a16="http://schemas.microsoft.com/office/drawing/2014/main" id="{424568A3-D184-76E7-8DA0-D54D932E6E11}"/>
              </a:ext>
            </a:extLst>
          </p:cNvPr>
          <p:cNvSpPr txBox="1">
            <a:spLocks noGrp="1"/>
          </p:cNvSpPr>
          <p:nvPr>
            <p:ph type="dt" sz="half" idx="7"/>
          </p:nvPr>
        </p:nvSpPr>
        <p:spPr/>
        <p:txBody>
          <a:bodyPr/>
          <a:lstStyle>
            <a:lvl1pPr>
              <a:defRPr/>
            </a:lvl1pPr>
          </a:lstStyle>
          <a:p>
            <a:pPr lvl="0"/>
            <a:fld id="{2E395362-63FC-4720-861A-AF6053339FCD}" type="datetime1">
              <a:rPr lang="nb-NO"/>
              <a:pPr lvl="0"/>
              <a:t>02.07.2025</a:t>
            </a:fld>
            <a:endParaRPr lang="nb-NO"/>
          </a:p>
        </p:txBody>
      </p:sp>
      <p:sp>
        <p:nvSpPr>
          <p:cNvPr id="6" name="Plassholder for bunntekst 5">
            <a:extLst>
              <a:ext uri="{FF2B5EF4-FFF2-40B4-BE49-F238E27FC236}">
                <a16:creationId xmlns:a16="http://schemas.microsoft.com/office/drawing/2014/main" id="{874BF2E8-F871-B545-450F-3B67E662DC6D}"/>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4B1809F8-2D3D-17D3-E7F6-32EF22C4941C}"/>
              </a:ext>
            </a:extLst>
          </p:cNvPr>
          <p:cNvSpPr txBox="1">
            <a:spLocks noGrp="1"/>
          </p:cNvSpPr>
          <p:nvPr>
            <p:ph type="sldNum" sz="quarter" idx="8"/>
          </p:nvPr>
        </p:nvSpPr>
        <p:spPr/>
        <p:txBody>
          <a:bodyPr/>
          <a:lstStyle>
            <a:lvl1pPr>
              <a:defRPr/>
            </a:lvl1pPr>
          </a:lstStyle>
          <a:p>
            <a:pPr lvl="0"/>
            <a:fld id="{5051C55F-3D67-4A93-9D07-2624FDA55A0F}" type="slidenum">
              <a:t>‹#›</a:t>
            </a:fld>
            <a:endParaRPr lang="nb-NO"/>
          </a:p>
        </p:txBody>
      </p:sp>
    </p:spTree>
    <p:extLst>
      <p:ext uri="{BB962C8B-B14F-4D97-AF65-F5344CB8AC3E}">
        <p14:creationId xmlns:p14="http://schemas.microsoft.com/office/powerpoint/2010/main" val="2390114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5EAA3B-37E7-8471-B0E5-EDA4D2457231}"/>
              </a:ext>
            </a:extLst>
          </p:cNvPr>
          <p:cNvSpPr txBox="1">
            <a:spLocks noGrp="1"/>
          </p:cNvSpPr>
          <p:nvPr>
            <p:ph type="title"/>
          </p:nvPr>
        </p:nvSpPr>
        <p:spPr/>
        <p:txBody>
          <a:bodyPr/>
          <a:lstStyle>
            <a:lvl1pPr>
              <a:defRPr lang="en-US"/>
            </a:lvl1pPr>
          </a:lstStyle>
          <a:p>
            <a:pPr lvl="0"/>
            <a:r>
              <a:rPr lang="nb"/>
              <a:t>Klikk for å redigere maltittelstilen</a:t>
            </a:r>
            <a:endParaRPr lang="nb-NO"/>
          </a:p>
        </p:txBody>
      </p:sp>
      <p:sp>
        <p:nvSpPr>
          <p:cNvPr id="3" name="Plassholder for loddrett tekst 2">
            <a:extLst>
              <a:ext uri="{FF2B5EF4-FFF2-40B4-BE49-F238E27FC236}">
                <a16:creationId xmlns:a16="http://schemas.microsoft.com/office/drawing/2014/main" id="{998CBD9A-A064-AEAE-BC31-0F7D7DCAF89C}"/>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nb"/>
              <a:t>Klikk for å redigere maltekststiler</a:t>
            </a:r>
          </a:p>
          <a:p>
            <a:pPr lvl="1"/>
            <a:r>
              <a:rPr lang="nb"/>
              <a:t>Andre nivå</a:t>
            </a:r>
          </a:p>
          <a:p>
            <a:pPr lvl="2"/>
            <a:r>
              <a:rPr lang="nb"/>
              <a:t>Tredje nivå</a:t>
            </a:r>
          </a:p>
          <a:p>
            <a:pPr lvl="3"/>
            <a:r>
              <a:rPr lang="nb"/>
              <a:t>Fjerde nivå</a:t>
            </a:r>
          </a:p>
          <a:p>
            <a:pPr lvl="4"/>
            <a:r>
              <a:rPr lang="nb"/>
              <a:t>Femte nivå</a:t>
            </a:r>
            <a:endParaRPr lang="nb-NO"/>
          </a:p>
        </p:txBody>
      </p:sp>
      <p:sp>
        <p:nvSpPr>
          <p:cNvPr id="4" name="Plassholder for dato 3">
            <a:extLst>
              <a:ext uri="{FF2B5EF4-FFF2-40B4-BE49-F238E27FC236}">
                <a16:creationId xmlns:a16="http://schemas.microsoft.com/office/drawing/2014/main" id="{D73CE91A-7631-6BFE-472A-CE77AC0394C4}"/>
              </a:ext>
            </a:extLst>
          </p:cNvPr>
          <p:cNvSpPr txBox="1">
            <a:spLocks noGrp="1"/>
          </p:cNvSpPr>
          <p:nvPr>
            <p:ph type="dt" sz="half" idx="7"/>
          </p:nvPr>
        </p:nvSpPr>
        <p:spPr/>
        <p:txBody>
          <a:bodyPr/>
          <a:lstStyle>
            <a:lvl1pPr>
              <a:defRPr/>
            </a:lvl1pPr>
          </a:lstStyle>
          <a:p>
            <a:pPr lvl="0"/>
            <a:fld id="{55A938E1-11A9-4293-BB22-039E7E6E4F62}" type="datetime1">
              <a:rPr lang="nb-NO"/>
              <a:pPr lvl="0"/>
              <a:t>02.07.2025</a:t>
            </a:fld>
            <a:endParaRPr lang="nb-NO"/>
          </a:p>
        </p:txBody>
      </p:sp>
      <p:sp>
        <p:nvSpPr>
          <p:cNvPr id="5" name="Plassholder for bunntekst 4">
            <a:extLst>
              <a:ext uri="{FF2B5EF4-FFF2-40B4-BE49-F238E27FC236}">
                <a16:creationId xmlns:a16="http://schemas.microsoft.com/office/drawing/2014/main" id="{99811FAE-C4DE-6BF3-DA45-540A1AA0F035}"/>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7D547564-C9DE-78FF-0B28-D96B05F78FAA}"/>
              </a:ext>
            </a:extLst>
          </p:cNvPr>
          <p:cNvSpPr txBox="1">
            <a:spLocks noGrp="1"/>
          </p:cNvSpPr>
          <p:nvPr>
            <p:ph type="sldNum" sz="quarter" idx="8"/>
          </p:nvPr>
        </p:nvSpPr>
        <p:spPr/>
        <p:txBody>
          <a:bodyPr/>
          <a:lstStyle>
            <a:lvl1pPr>
              <a:defRPr/>
            </a:lvl1pPr>
          </a:lstStyle>
          <a:p>
            <a:pPr lvl="0"/>
            <a:fld id="{FDFFBD4A-7A0B-46D4-AADE-89BE1FEABCC5}" type="slidenum">
              <a:t>‹#›</a:t>
            </a:fld>
            <a:endParaRPr lang="nb-NO"/>
          </a:p>
        </p:txBody>
      </p:sp>
    </p:spTree>
    <p:extLst>
      <p:ext uri="{BB962C8B-B14F-4D97-AF65-F5344CB8AC3E}">
        <p14:creationId xmlns:p14="http://schemas.microsoft.com/office/powerpoint/2010/main" val="905734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73E6467-3F93-CB7A-0EC9-6F88CB986A90}"/>
              </a:ext>
            </a:extLst>
          </p:cNvPr>
          <p:cNvSpPr txBox="1">
            <a:spLocks noGrp="1"/>
          </p:cNvSpPr>
          <p:nvPr>
            <p:ph type="title" orient="vert"/>
          </p:nvPr>
        </p:nvSpPr>
        <p:spPr>
          <a:xfrm>
            <a:off x="8724903" y="365129"/>
            <a:ext cx="2628899" cy="5811834"/>
          </a:xfrm>
        </p:spPr>
        <p:txBody>
          <a:bodyPr vert="eaVert"/>
          <a:lstStyle>
            <a:lvl1pPr>
              <a:defRPr lang="en-US"/>
            </a:lvl1pPr>
          </a:lstStyle>
          <a:p>
            <a:pPr lvl="0"/>
            <a:r>
              <a:rPr lang="nb"/>
              <a:t>Klikk for å redigere maltittelstilen</a:t>
            </a:r>
            <a:endParaRPr lang="nb-NO"/>
          </a:p>
        </p:txBody>
      </p:sp>
      <p:sp>
        <p:nvSpPr>
          <p:cNvPr id="3" name="Plassholder for loddrett tekst 2">
            <a:extLst>
              <a:ext uri="{FF2B5EF4-FFF2-40B4-BE49-F238E27FC236}">
                <a16:creationId xmlns:a16="http://schemas.microsoft.com/office/drawing/2014/main" id="{57094AE0-0907-323C-EDBD-0B47B5F7A371}"/>
              </a:ext>
            </a:extLst>
          </p:cNvPr>
          <p:cNvSpPr txBox="1">
            <a:spLocks noGrp="1"/>
          </p:cNvSpPr>
          <p:nvPr>
            <p:ph type="body" orient="vert" idx="1"/>
          </p:nvPr>
        </p:nvSpPr>
        <p:spPr>
          <a:xfrm>
            <a:off x="838203" y="365129"/>
            <a:ext cx="7734296" cy="5811834"/>
          </a:xfrm>
        </p:spPr>
        <p:txBody>
          <a:bodyPr vert="eaVert"/>
          <a:lstStyle>
            <a:lvl1pPr>
              <a:defRPr lang="en-US"/>
            </a:lvl1pPr>
            <a:lvl2pPr>
              <a:defRPr lang="en-US"/>
            </a:lvl2pPr>
            <a:lvl3pPr>
              <a:defRPr lang="en-US"/>
            </a:lvl3pPr>
            <a:lvl4pPr>
              <a:defRPr lang="en-US"/>
            </a:lvl4pPr>
            <a:lvl5pPr>
              <a:defRPr lang="en-US"/>
            </a:lvl5pPr>
          </a:lstStyle>
          <a:p>
            <a:pPr lvl="0"/>
            <a:r>
              <a:rPr lang="nb"/>
              <a:t>Klikk for å redigere maltekststiler</a:t>
            </a:r>
          </a:p>
          <a:p>
            <a:pPr lvl="1"/>
            <a:r>
              <a:rPr lang="nb"/>
              <a:t>Andre nivå</a:t>
            </a:r>
          </a:p>
          <a:p>
            <a:pPr lvl="2"/>
            <a:r>
              <a:rPr lang="nb"/>
              <a:t>Tredje nivå</a:t>
            </a:r>
          </a:p>
          <a:p>
            <a:pPr lvl="3"/>
            <a:r>
              <a:rPr lang="nb"/>
              <a:t>Fjerde nivå</a:t>
            </a:r>
          </a:p>
          <a:p>
            <a:pPr lvl="4"/>
            <a:r>
              <a:rPr lang="nb"/>
              <a:t>Femte nivå</a:t>
            </a:r>
            <a:endParaRPr lang="nb-NO"/>
          </a:p>
        </p:txBody>
      </p:sp>
      <p:sp>
        <p:nvSpPr>
          <p:cNvPr id="4" name="Plassholder for dato 3">
            <a:extLst>
              <a:ext uri="{FF2B5EF4-FFF2-40B4-BE49-F238E27FC236}">
                <a16:creationId xmlns:a16="http://schemas.microsoft.com/office/drawing/2014/main" id="{4D6A5EC2-2519-3779-F8E7-EB922AC5FC6C}"/>
              </a:ext>
            </a:extLst>
          </p:cNvPr>
          <p:cNvSpPr txBox="1">
            <a:spLocks noGrp="1"/>
          </p:cNvSpPr>
          <p:nvPr>
            <p:ph type="dt" sz="half" idx="7"/>
          </p:nvPr>
        </p:nvSpPr>
        <p:spPr/>
        <p:txBody>
          <a:bodyPr/>
          <a:lstStyle>
            <a:lvl1pPr>
              <a:defRPr/>
            </a:lvl1pPr>
          </a:lstStyle>
          <a:p>
            <a:pPr lvl="0"/>
            <a:fld id="{D2B120BC-CAB1-4925-A50D-D9E6EEC27556}" type="datetime1">
              <a:rPr lang="nb-NO"/>
              <a:pPr lvl="0"/>
              <a:t>02.07.2025</a:t>
            </a:fld>
            <a:endParaRPr lang="nb-NO"/>
          </a:p>
        </p:txBody>
      </p:sp>
      <p:sp>
        <p:nvSpPr>
          <p:cNvPr id="5" name="Plassholder for bunntekst 4">
            <a:extLst>
              <a:ext uri="{FF2B5EF4-FFF2-40B4-BE49-F238E27FC236}">
                <a16:creationId xmlns:a16="http://schemas.microsoft.com/office/drawing/2014/main" id="{4ABBF351-C452-0B2F-F765-91EF641ADF79}"/>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0F83D30F-B10F-D7BE-4A78-B00185E07DFF}"/>
              </a:ext>
            </a:extLst>
          </p:cNvPr>
          <p:cNvSpPr txBox="1">
            <a:spLocks noGrp="1"/>
          </p:cNvSpPr>
          <p:nvPr>
            <p:ph type="sldNum" sz="quarter" idx="8"/>
          </p:nvPr>
        </p:nvSpPr>
        <p:spPr/>
        <p:txBody>
          <a:bodyPr/>
          <a:lstStyle>
            <a:lvl1pPr>
              <a:defRPr/>
            </a:lvl1pPr>
          </a:lstStyle>
          <a:p>
            <a:pPr lvl="0"/>
            <a:fld id="{74BC2F2A-0975-4A66-AF0F-C92335212D2A}" type="slidenum">
              <a:t>‹#›</a:t>
            </a:fld>
            <a:endParaRPr lang="nb-NO"/>
          </a:p>
        </p:txBody>
      </p:sp>
    </p:spTree>
    <p:extLst>
      <p:ext uri="{BB962C8B-B14F-4D97-AF65-F5344CB8AC3E}">
        <p14:creationId xmlns:p14="http://schemas.microsoft.com/office/powerpoint/2010/main" val="2485248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11DF-17C2-18DC-9687-91FCED34BFBE}"/>
              </a:ext>
            </a:extLst>
          </p:cNvPr>
          <p:cNvSpPr txBox="1">
            <a:spLocks noGrp="1"/>
          </p:cNvSpPr>
          <p:nvPr>
            <p:ph type="ctrTitle"/>
          </p:nvPr>
        </p:nvSpPr>
        <p:spPr>
          <a:xfrm>
            <a:off x="1524003" y="903765"/>
            <a:ext cx="7545573" cy="1499195"/>
          </a:xfrm>
        </p:spPr>
        <p:txBody>
          <a:bodyPr>
            <a:normAutofit/>
          </a:bodyPr>
          <a:lstStyle>
            <a:lvl1pPr>
              <a:defRPr lang="en-US" sz="2600"/>
            </a:lvl1pPr>
          </a:lstStyle>
          <a:p>
            <a:pPr lvl="0"/>
            <a:r>
              <a:rPr lang="en-US"/>
              <a:t>Click to edit Master title style</a:t>
            </a:r>
            <a:endParaRPr lang="nb-NO"/>
          </a:p>
        </p:txBody>
      </p:sp>
      <p:sp>
        <p:nvSpPr>
          <p:cNvPr id="3" name="Undertittel 2">
            <a:extLst>
              <a:ext uri="{FF2B5EF4-FFF2-40B4-BE49-F238E27FC236}">
                <a16:creationId xmlns:a16="http://schemas.microsoft.com/office/drawing/2014/main" id="{0B1217A6-72E1-07C8-9924-F5F135B09687}"/>
              </a:ext>
            </a:extLst>
          </p:cNvPr>
          <p:cNvSpPr txBox="1">
            <a:spLocks noGrp="1"/>
          </p:cNvSpPr>
          <p:nvPr>
            <p:ph type="subTitle" idx="1"/>
          </p:nvPr>
        </p:nvSpPr>
        <p:spPr>
          <a:xfrm>
            <a:off x="1524003" y="2402960"/>
            <a:ext cx="9144000" cy="2854839"/>
          </a:xfrm>
        </p:spPr>
        <p:txBody>
          <a:bodyPr>
            <a:normAutofit/>
          </a:bodyPr>
          <a:lstStyle>
            <a:lvl1pPr marL="0" indent="0">
              <a:buNone/>
              <a:defRPr lang="en-US" sz="2000"/>
            </a:lvl1pPr>
          </a:lstStyle>
          <a:p>
            <a:pPr lvl="0"/>
            <a:r>
              <a:rPr lang="en-US"/>
              <a:t>Click to edit Master subtitle style</a:t>
            </a:r>
            <a:endParaRPr lang="nb-NO"/>
          </a:p>
        </p:txBody>
      </p:sp>
      <p:sp>
        <p:nvSpPr>
          <p:cNvPr id="4" name="Plassholder for dato 3">
            <a:extLst>
              <a:ext uri="{FF2B5EF4-FFF2-40B4-BE49-F238E27FC236}">
                <a16:creationId xmlns:a16="http://schemas.microsoft.com/office/drawing/2014/main" id="{5E9952E2-A09B-52AC-15AC-E45BA12C16D6}"/>
              </a:ext>
            </a:extLst>
          </p:cNvPr>
          <p:cNvSpPr txBox="1">
            <a:spLocks noGrp="1"/>
          </p:cNvSpPr>
          <p:nvPr>
            <p:ph type="dt" sz="half" idx="7"/>
          </p:nvPr>
        </p:nvSpPr>
        <p:spPr/>
        <p:txBody>
          <a:bodyPr/>
          <a:lstStyle>
            <a:lvl1pPr>
              <a:defRPr/>
            </a:lvl1pPr>
          </a:lstStyle>
          <a:p>
            <a:pPr lvl="0"/>
            <a:fld id="{A5527982-A0E8-464B-B813-7D6E969E5B54}" type="datetime1">
              <a:rPr lang="nb-NO"/>
              <a:pPr lvl="0"/>
              <a:t>02.07.2025</a:t>
            </a:fld>
            <a:endParaRPr lang="nb-NO"/>
          </a:p>
        </p:txBody>
      </p:sp>
      <p:sp>
        <p:nvSpPr>
          <p:cNvPr id="5" name="Plassholder for bunntekst 4">
            <a:extLst>
              <a:ext uri="{FF2B5EF4-FFF2-40B4-BE49-F238E27FC236}">
                <a16:creationId xmlns:a16="http://schemas.microsoft.com/office/drawing/2014/main" id="{36A7B2A5-B7F5-FC83-FD7E-82532E878614}"/>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41BADBB5-5392-0E0E-8EA1-1DB2FF1D89F8}"/>
              </a:ext>
            </a:extLst>
          </p:cNvPr>
          <p:cNvSpPr txBox="1">
            <a:spLocks noGrp="1"/>
          </p:cNvSpPr>
          <p:nvPr>
            <p:ph type="sldNum" sz="quarter" idx="8"/>
          </p:nvPr>
        </p:nvSpPr>
        <p:spPr/>
        <p:txBody>
          <a:bodyPr/>
          <a:lstStyle>
            <a:lvl1pPr>
              <a:defRPr/>
            </a:lvl1pPr>
          </a:lstStyle>
          <a:p>
            <a:pPr lvl="0"/>
            <a:fld id="{F80D4041-29E3-42C8-966E-8B572C1F4C58}" type="slidenum">
              <a:t>‹#›</a:t>
            </a:fld>
            <a:endParaRPr lang="nb-NO"/>
          </a:p>
        </p:txBody>
      </p:sp>
    </p:spTree>
    <p:extLst>
      <p:ext uri="{BB962C8B-B14F-4D97-AF65-F5344CB8AC3E}">
        <p14:creationId xmlns:p14="http://schemas.microsoft.com/office/powerpoint/2010/main" val="4112499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2A245A-6F74-5319-41A6-7C5ED25F42A8}"/>
              </a:ext>
            </a:extLst>
          </p:cNvPr>
          <p:cNvSpPr txBox="1">
            <a:spLocks noGrp="1"/>
          </p:cNvSpPr>
          <p:nvPr>
            <p:ph type="title"/>
          </p:nvPr>
        </p:nvSpPr>
        <p:spPr>
          <a:xfrm>
            <a:off x="838203" y="946294"/>
            <a:ext cx="8135681" cy="1488560"/>
          </a:xfr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7AD08E23-CF75-ADFF-CF7A-BF1102C38D41}"/>
              </a:ext>
            </a:extLst>
          </p:cNvPr>
          <p:cNvSpPr txBox="1">
            <a:spLocks noGrp="1"/>
          </p:cNvSpPr>
          <p:nvPr>
            <p:ph idx="1"/>
          </p:nvPr>
        </p:nvSpPr>
        <p:spPr>
          <a:xfrm>
            <a:off x="838203" y="2434855"/>
            <a:ext cx="10515600" cy="327483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DB34B1D9-2536-0A74-189C-B69EF5AA10BA}"/>
              </a:ext>
            </a:extLst>
          </p:cNvPr>
          <p:cNvSpPr txBox="1">
            <a:spLocks noGrp="1"/>
          </p:cNvSpPr>
          <p:nvPr>
            <p:ph type="dt" sz="half" idx="7"/>
          </p:nvPr>
        </p:nvSpPr>
        <p:spPr/>
        <p:txBody>
          <a:bodyPr/>
          <a:lstStyle>
            <a:lvl1pPr>
              <a:defRPr/>
            </a:lvl1pPr>
          </a:lstStyle>
          <a:p>
            <a:pPr lvl="0"/>
            <a:fld id="{BFC6B7E6-EEE3-4DEC-A624-BEA279477CD4}" type="datetime1">
              <a:rPr lang="nb-NO"/>
              <a:pPr lvl="0"/>
              <a:t>02.07.2025</a:t>
            </a:fld>
            <a:endParaRPr lang="nb-NO"/>
          </a:p>
        </p:txBody>
      </p:sp>
      <p:sp>
        <p:nvSpPr>
          <p:cNvPr id="5" name="Plassholder for bunntekst 4">
            <a:extLst>
              <a:ext uri="{FF2B5EF4-FFF2-40B4-BE49-F238E27FC236}">
                <a16:creationId xmlns:a16="http://schemas.microsoft.com/office/drawing/2014/main" id="{225ED501-AE22-2F68-022B-9D1FD9EEE9C6}"/>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F76EF36D-3BB4-EADB-948A-8FFD833AA2C9}"/>
              </a:ext>
            </a:extLst>
          </p:cNvPr>
          <p:cNvSpPr txBox="1">
            <a:spLocks noGrp="1"/>
          </p:cNvSpPr>
          <p:nvPr>
            <p:ph type="sldNum" sz="quarter" idx="8"/>
          </p:nvPr>
        </p:nvSpPr>
        <p:spPr/>
        <p:txBody>
          <a:bodyPr/>
          <a:lstStyle>
            <a:lvl1pPr>
              <a:defRPr/>
            </a:lvl1pPr>
          </a:lstStyle>
          <a:p>
            <a:pPr lvl="0"/>
            <a:fld id="{3479F038-F982-4CBE-AFEF-6470FB71BD44}" type="slidenum">
              <a:t>‹#›</a:t>
            </a:fld>
            <a:endParaRPr lang="nb-NO"/>
          </a:p>
        </p:txBody>
      </p:sp>
    </p:spTree>
    <p:extLst>
      <p:ext uri="{BB962C8B-B14F-4D97-AF65-F5344CB8AC3E}">
        <p14:creationId xmlns:p14="http://schemas.microsoft.com/office/powerpoint/2010/main" val="355653165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315F4D-C04F-0882-4A5B-29273588B9F6}"/>
              </a:ext>
            </a:extLst>
          </p:cNvPr>
          <p:cNvSpPr txBox="1">
            <a:spLocks noGrp="1"/>
          </p:cNvSpPr>
          <p:nvPr>
            <p:ph type="title"/>
          </p:nvPr>
        </p:nvSpPr>
        <p:spPr>
          <a:xfrm>
            <a:off x="831847" y="903765"/>
            <a:ext cx="8237719" cy="1499195"/>
          </a:xfrm>
        </p:spPr>
        <p:txBody>
          <a:bodyPr>
            <a:normAutofit/>
          </a:bodyPr>
          <a:lstStyle>
            <a:lvl1pPr>
              <a:defRPr lang="en-US" sz="2600"/>
            </a:lvl1pPr>
          </a:lstStyle>
          <a:p>
            <a:pPr lvl="0"/>
            <a:r>
              <a:rPr lang="en-US"/>
              <a:t>Click to edit Master title style</a:t>
            </a:r>
            <a:endParaRPr lang="nb-NO"/>
          </a:p>
        </p:txBody>
      </p:sp>
      <p:sp>
        <p:nvSpPr>
          <p:cNvPr id="3" name="Plassholder for tekst 2">
            <a:extLst>
              <a:ext uri="{FF2B5EF4-FFF2-40B4-BE49-F238E27FC236}">
                <a16:creationId xmlns:a16="http://schemas.microsoft.com/office/drawing/2014/main" id="{B1EE1083-6FC4-2936-03DD-B0827208085E}"/>
              </a:ext>
            </a:extLst>
          </p:cNvPr>
          <p:cNvSpPr txBox="1">
            <a:spLocks noGrp="1"/>
          </p:cNvSpPr>
          <p:nvPr>
            <p:ph type="body" idx="1"/>
          </p:nvPr>
        </p:nvSpPr>
        <p:spPr>
          <a:xfrm>
            <a:off x="831847" y="2402960"/>
            <a:ext cx="10515600" cy="3306726"/>
          </a:xfrm>
        </p:spPr>
        <p:txBody>
          <a:bodyPr>
            <a:normAutofit/>
          </a:bodyPr>
          <a:lstStyle>
            <a:lvl1pPr marL="0" indent="0">
              <a:buNone/>
              <a:defRPr lang="en-US" sz="2000"/>
            </a:lvl1pPr>
          </a:lstStyle>
          <a:p>
            <a:pPr lvl="0"/>
            <a:r>
              <a:rPr lang="en-US"/>
              <a:t>Click to edit Master text styles</a:t>
            </a:r>
          </a:p>
        </p:txBody>
      </p:sp>
      <p:sp>
        <p:nvSpPr>
          <p:cNvPr id="4" name="Plassholder for dato 3">
            <a:extLst>
              <a:ext uri="{FF2B5EF4-FFF2-40B4-BE49-F238E27FC236}">
                <a16:creationId xmlns:a16="http://schemas.microsoft.com/office/drawing/2014/main" id="{1F85E29A-E5B3-E88D-48D2-533E48256A9C}"/>
              </a:ext>
            </a:extLst>
          </p:cNvPr>
          <p:cNvSpPr txBox="1">
            <a:spLocks noGrp="1"/>
          </p:cNvSpPr>
          <p:nvPr>
            <p:ph type="dt" sz="half" idx="7"/>
          </p:nvPr>
        </p:nvSpPr>
        <p:spPr/>
        <p:txBody>
          <a:bodyPr/>
          <a:lstStyle>
            <a:lvl1pPr>
              <a:defRPr/>
            </a:lvl1pPr>
          </a:lstStyle>
          <a:p>
            <a:pPr lvl="0"/>
            <a:fld id="{5B520E3C-B70C-4B7A-A746-9144231385BE}" type="datetime1">
              <a:rPr lang="nb-NO"/>
              <a:pPr lvl="0"/>
              <a:t>02.07.2025</a:t>
            </a:fld>
            <a:endParaRPr lang="nb-NO"/>
          </a:p>
        </p:txBody>
      </p:sp>
      <p:sp>
        <p:nvSpPr>
          <p:cNvPr id="5" name="Plassholder for bunntekst 4">
            <a:extLst>
              <a:ext uri="{FF2B5EF4-FFF2-40B4-BE49-F238E27FC236}">
                <a16:creationId xmlns:a16="http://schemas.microsoft.com/office/drawing/2014/main" id="{B5106C33-66C0-B1CD-203C-0A2DAFB0EA90}"/>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CFF28369-CE06-1078-DB36-DDE00302DF20}"/>
              </a:ext>
            </a:extLst>
          </p:cNvPr>
          <p:cNvSpPr txBox="1">
            <a:spLocks noGrp="1"/>
          </p:cNvSpPr>
          <p:nvPr>
            <p:ph type="sldNum" sz="quarter" idx="8"/>
          </p:nvPr>
        </p:nvSpPr>
        <p:spPr/>
        <p:txBody>
          <a:bodyPr/>
          <a:lstStyle>
            <a:lvl1pPr>
              <a:defRPr/>
            </a:lvl1pPr>
          </a:lstStyle>
          <a:p>
            <a:pPr lvl="0"/>
            <a:fld id="{993EADEA-7DA7-4A12-B009-1E8FD15EF5F7}" type="slidenum">
              <a:t>‹#›</a:t>
            </a:fld>
            <a:endParaRPr lang="nb-NO"/>
          </a:p>
        </p:txBody>
      </p:sp>
    </p:spTree>
    <p:extLst>
      <p:ext uri="{BB962C8B-B14F-4D97-AF65-F5344CB8AC3E}">
        <p14:creationId xmlns:p14="http://schemas.microsoft.com/office/powerpoint/2010/main" val="17802756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EF07E1-6DE2-196E-529A-A4FF556B0E76}"/>
              </a:ext>
            </a:extLst>
          </p:cNvPr>
          <p:cNvSpPr txBox="1">
            <a:spLocks noGrp="1"/>
          </p:cNvSpPr>
          <p:nvPr>
            <p:ph type="title"/>
          </p:nvPr>
        </p:nvSpPr>
        <p:spPr>
          <a:xfrm>
            <a:off x="838203" y="946294"/>
            <a:ext cx="8135681" cy="1499186"/>
          </a:xfr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5410BA27-41C0-FB14-6FB2-76F868C0D497}"/>
              </a:ext>
            </a:extLst>
          </p:cNvPr>
          <p:cNvSpPr txBox="1">
            <a:spLocks noGrp="1"/>
          </p:cNvSpPr>
          <p:nvPr>
            <p:ph idx="1"/>
          </p:nvPr>
        </p:nvSpPr>
        <p:spPr>
          <a:xfrm>
            <a:off x="838203" y="2445489"/>
            <a:ext cx="5181603" cy="3211034"/>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a:extLst>
              <a:ext uri="{FF2B5EF4-FFF2-40B4-BE49-F238E27FC236}">
                <a16:creationId xmlns:a16="http://schemas.microsoft.com/office/drawing/2014/main" id="{FC12CD9B-CD51-D778-86AB-F53F99922B8F}"/>
              </a:ext>
            </a:extLst>
          </p:cNvPr>
          <p:cNvSpPr txBox="1">
            <a:spLocks noGrp="1"/>
          </p:cNvSpPr>
          <p:nvPr>
            <p:ph idx="2"/>
          </p:nvPr>
        </p:nvSpPr>
        <p:spPr>
          <a:xfrm>
            <a:off x="6172200" y="2445489"/>
            <a:ext cx="5181603" cy="3211034"/>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a:extLst>
              <a:ext uri="{FF2B5EF4-FFF2-40B4-BE49-F238E27FC236}">
                <a16:creationId xmlns:a16="http://schemas.microsoft.com/office/drawing/2014/main" id="{9429E16B-4FEC-AF55-675F-19F1608DB8E4}"/>
              </a:ext>
            </a:extLst>
          </p:cNvPr>
          <p:cNvSpPr txBox="1">
            <a:spLocks noGrp="1"/>
          </p:cNvSpPr>
          <p:nvPr>
            <p:ph type="dt" sz="half" idx="7"/>
          </p:nvPr>
        </p:nvSpPr>
        <p:spPr/>
        <p:txBody>
          <a:bodyPr/>
          <a:lstStyle>
            <a:lvl1pPr>
              <a:defRPr/>
            </a:lvl1pPr>
          </a:lstStyle>
          <a:p>
            <a:pPr lvl="0"/>
            <a:fld id="{DA5B7A73-CD74-4588-8DEE-5F1E2F5DFE33}" type="datetime1">
              <a:rPr lang="nb-NO"/>
              <a:pPr lvl="0"/>
              <a:t>02.07.2025</a:t>
            </a:fld>
            <a:endParaRPr lang="nb-NO"/>
          </a:p>
        </p:txBody>
      </p:sp>
      <p:sp>
        <p:nvSpPr>
          <p:cNvPr id="6" name="Plassholder for bunntekst 5">
            <a:extLst>
              <a:ext uri="{FF2B5EF4-FFF2-40B4-BE49-F238E27FC236}">
                <a16:creationId xmlns:a16="http://schemas.microsoft.com/office/drawing/2014/main" id="{358AF157-E445-0604-AC6C-AACCFE07AD09}"/>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531F1724-67D5-A628-73CA-7CD561E9CE79}"/>
              </a:ext>
            </a:extLst>
          </p:cNvPr>
          <p:cNvSpPr txBox="1">
            <a:spLocks noGrp="1"/>
          </p:cNvSpPr>
          <p:nvPr>
            <p:ph type="sldNum" sz="quarter" idx="8"/>
          </p:nvPr>
        </p:nvSpPr>
        <p:spPr/>
        <p:txBody>
          <a:bodyPr/>
          <a:lstStyle>
            <a:lvl1pPr>
              <a:defRPr/>
            </a:lvl1pPr>
          </a:lstStyle>
          <a:p>
            <a:pPr lvl="0"/>
            <a:fld id="{425E8AB6-F2E6-4489-824D-3173155F2AF3}" type="slidenum">
              <a:t>‹#›</a:t>
            </a:fld>
            <a:endParaRPr lang="nb-NO"/>
          </a:p>
        </p:txBody>
      </p:sp>
    </p:spTree>
    <p:extLst>
      <p:ext uri="{BB962C8B-B14F-4D97-AF65-F5344CB8AC3E}">
        <p14:creationId xmlns:p14="http://schemas.microsoft.com/office/powerpoint/2010/main" val="138338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9BFB04-0EC9-31E2-BF32-4EB92E29BCEC}"/>
              </a:ext>
            </a:extLst>
          </p:cNvPr>
          <p:cNvSpPr txBox="1">
            <a:spLocks noGrp="1"/>
          </p:cNvSpPr>
          <p:nvPr>
            <p:ph type="title"/>
          </p:nvPr>
        </p:nvSpPr>
        <p:spPr>
          <a:xfrm>
            <a:off x="838203" y="946294"/>
            <a:ext cx="8008086" cy="744385"/>
          </a:xfrm>
        </p:spPr>
        <p:txBody>
          <a:bodyPr/>
          <a:lstStyle>
            <a:lvl1pPr>
              <a:defRPr lang="en-US"/>
            </a:lvl1pPr>
          </a:lstStyle>
          <a:p>
            <a:pPr lvl="0"/>
            <a:r>
              <a:rPr lang="en-US"/>
              <a:t>Click to edit Master title style</a:t>
            </a:r>
            <a:endParaRPr lang="nb-NO"/>
          </a:p>
        </p:txBody>
      </p:sp>
      <p:sp>
        <p:nvSpPr>
          <p:cNvPr id="3" name="Plassholder for tekst 2">
            <a:extLst>
              <a:ext uri="{FF2B5EF4-FFF2-40B4-BE49-F238E27FC236}">
                <a16:creationId xmlns:a16="http://schemas.microsoft.com/office/drawing/2014/main" id="{119906D0-D47D-38E3-FBAE-D09BA18A23B2}"/>
              </a:ext>
            </a:extLst>
          </p:cNvPr>
          <p:cNvSpPr txBox="1">
            <a:spLocks noGrp="1"/>
          </p:cNvSpPr>
          <p:nvPr>
            <p:ph type="body" idx="1"/>
          </p:nvPr>
        </p:nvSpPr>
        <p:spPr>
          <a:xfrm>
            <a:off x="839784" y="1681160"/>
            <a:ext cx="5157782" cy="823910"/>
          </a:xfrm>
        </p:spPr>
        <p:txBody>
          <a:bodyPr anchor="b"/>
          <a:lstStyle>
            <a:lvl1pPr marL="0" indent="0">
              <a:buNone/>
              <a:defRPr lang="en-US" sz="2400" b="1"/>
            </a:lvl1pPr>
          </a:lstStyle>
          <a:p>
            <a:pPr lvl="0"/>
            <a:r>
              <a:rPr lang="en-US"/>
              <a:t>Click to edit Master text styles</a:t>
            </a:r>
          </a:p>
        </p:txBody>
      </p:sp>
      <p:sp>
        <p:nvSpPr>
          <p:cNvPr id="4" name="Plassholder for innhold 3">
            <a:extLst>
              <a:ext uri="{FF2B5EF4-FFF2-40B4-BE49-F238E27FC236}">
                <a16:creationId xmlns:a16="http://schemas.microsoft.com/office/drawing/2014/main" id="{6AAA4FC8-DC34-0F74-E57E-281399052D4D}"/>
              </a:ext>
            </a:extLst>
          </p:cNvPr>
          <p:cNvSpPr txBox="1">
            <a:spLocks noGrp="1"/>
          </p:cNvSpPr>
          <p:nvPr>
            <p:ph idx="2"/>
          </p:nvPr>
        </p:nvSpPr>
        <p:spPr>
          <a:xfrm>
            <a:off x="839784" y="2700671"/>
            <a:ext cx="5157782" cy="295585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a:extLst>
              <a:ext uri="{FF2B5EF4-FFF2-40B4-BE49-F238E27FC236}">
                <a16:creationId xmlns:a16="http://schemas.microsoft.com/office/drawing/2014/main" id="{82147094-F9DD-1851-FE85-3442E16BCF31}"/>
              </a:ext>
            </a:extLst>
          </p:cNvPr>
          <p:cNvSpPr txBox="1">
            <a:spLocks noGrp="1"/>
          </p:cNvSpPr>
          <p:nvPr>
            <p:ph type="body" idx="3"/>
          </p:nvPr>
        </p:nvSpPr>
        <p:spPr>
          <a:xfrm>
            <a:off x="6172200" y="1681160"/>
            <a:ext cx="5183184" cy="823910"/>
          </a:xfrm>
        </p:spPr>
        <p:txBody>
          <a:bodyPr anchor="b"/>
          <a:lstStyle>
            <a:lvl1pPr marL="0" indent="0">
              <a:buNone/>
              <a:defRPr lang="en-US" sz="2400" b="1"/>
            </a:lvl1pPr>
          </a:lstStyle>
          <a:p>
            <a:pPr lvl="0"/>
            <a:r>
              <a:rPr lang="en-US"/>
              <a:t>Click to edit Master text styles</a:t>
            </a:r>
          </a:p>
        </p:txBody>
      </p:sp>
      <p:sp>
        <p:nvSpPr>
          <p:cNvPr id="6" name="Plassholder for innhold 5">
            <a:extLst>
              <a:ext uri="{FF2B5EF4-FFF2-40B4-BE49-F238E27FC236}">
                <a16:creationId xmlns:a16="http://schemas.microsoft.com/office/drawing/2014/main" id="{67439A9F-B1FC-75DA-B33F-C58E7FDD5F1B}"/>
              </a:ext>
            </a:extLst>
          </p:cNvPr>
          <p:cNvSpPr txBox="1">
            <a:spLocks noGrp="1"/>
          </p:cNvSpPr>
          <p:nvPr>
            <p:ph idx="4"/>
          </p:nvPr>
        </p:nvSpPr>
        <p:spPr>
          <a:xfrm>
            <a:off x="6172200" y="2700671"/>
            <a:ext cx="5183184" cy="295585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a:extLst>
              <a:ext uri="{FF2B5EF4-FFF2-40B4-BE49-F238E27FC236}">
                <a16:creationId xmlns:a16="http://schemas.microsoft.com/office/drawing/2014/main" id="{E505C51B-50A6-7A89-66D6-0428EA05EA17}"/>
              </a:ext>
            </a:extLst>
          </p:cNvPr>
          <p:cNvSpPr txBox="1">
            <a:spLocks noGrp="1"/>
          </p:cNvSpPr>
          <p:nvPr>
            <p:ph type="dt" sz="half" idx="7"/>
          </p:nvPr>
        </p:nvSpPr>
        <p:spPr/>
        <p:txBody>
          <a:bodyPr/>
          <a:lstStyle>
            <a:lvl1pPr>
              <a:defRPr/>
            </a:lvl1pPr>
          </a:lstStyle>
          <a:p>
            <a:pPr lvl="0"/>
            <a:fld id="{C3DFEA72-80B1-48DF-A43E-DBD1EA01082C}" type="datetime1">
              <a:rPr lang="nb-NO"/>
              <a:pPr lvl="0"/>
              <a:t>02.07.2025</a:t>
            </a:fld>
            <a:endParaRPr lang="nb-NO"/>
          </a:p>
        </p:txBody>
      </p:sp>
      <p:sp>
        <p:nvSpPr>
          <p:cNvPr id="8" name="Plassholder for bunntekst 7">
            <a:extLst>
              <a:ext uri="{FF2B5EF4-FFF2-40B4-BE49-F238E27FC236}">
                <a16:creationId xmlns:a16="http://schemas.microsoft.com/office/drawing/2014/main" id="{B6A4C162-5063-EEE6-B21F-15F492B87058}"/>
              </a:ext>
            </a:extLst>
          </p:cNvPr>
          <p:cNvSpPr txBox="1">
            <a:spLocks noGrp="1"/>
          </p:cNvSpPr>
          <p:nvPr>
            <p:ph type="ftr" sz="quarter" idx="9"/>
          </p:nvPr>
        </p:nvSpPr>
        <p:spPr/>
        <p:txBody>
          <a:bodyPr/>
          <a:lstStyle>
            <a:lvl1pPr>
              <a:defRPr/>
            </a:lvl1pPr>
          </a:lstStyle>
          <a:p>
            <a:pPr lvl="0"/>
            <a:endParaRPr lang="nb-NO"/>
          </a:p>
        </p:txBody>
      </p:sp>
      <p:sp>
        <p:nvSpPr>
          <p:cNvPr id="9" name="Plassholder for lysbildenummer 8">
            <a:extLst>
              <a:ext uri="{FF2B5EF4-FFF2-40B4-BE49-F238E27FC236}">
                <a16:creationId xmlns:a16="http://schemas.microsoft.com/office/drawing/2014/main" id="{B0A43741-BF94-9A2E-513D-68909EE64566}"/>
              </a:ext>
            </a:extLst>
          </p:cNvPr>
          <p:cNvSpPr txBox="1">
            <a:spLocks noGrp="1"/>
          </p:cNvSpPr>
          <p:nvPr>
            <p:ph type="sldNum" sz="quarter" idx="8"/>
          </p:nvPr>
        </p:nvSpPr>
        <p:spPr/>
        <p:txBody>
          <a:bodyPr/>
          <a:lstStyle>
            <a:lvl1pPr>
              <a:defRPr/>
            </a:lvl1pPr>
          </a:lstStyle>
          <a:p>
            <a:pPr lvl="0"/>
            <a:fld id="{FBEAFCC0-A7BA-4401-BF8B-FA7972F32B0B}" type="slidenum">
              <a:t>‹#›</a:t>
            </a:fld>
            <a:endParaRPr lang="nb-NO"/>
          </a:p>
        </p:txBody>
      </p:sp>
    </p:spTree>
    <p:extLst>
      <p:ext uri="{BB962C8B-B14F-4D97-AF65-F5344CB8AC3E}">
        <p14:creationId xmlns:p14="http://schemas.microsoft.com/office/powerpoint/2010/main" val="477873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EF07E1-6DE2-196E-529A-A4FF556B0E76}"/>
              </a:ext>
            </a:extLst>
          </p:cNvPr>
          <p:cNvSpPr txBox="1">
            <a:spLocks noGrp="1"/>
          </p:cNvSpPr>
          <p:nvPr>
            <p:ph type="title"/>
          </p:nvPr>
        </p:nvSpPr>
        <p:spPr>
          <a:xfrm>
            <a:off x="838203" y="946294"/>
            <a:ext cx="8135681" cy="1499186"/>
          </a:xfr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5410BA27-41C0-FB14-6FB2-76F868C0D497}"/>
              </a:ext>
            </a:extLst>
          </p:cNvPr>
          <p:cNvSpPr txBox="1">
            <a:spLocks noGrp="1"/>
          </p:cNvSpPr>
          <p:nvPr>
            <p:ph idx="1"/>
          </p:nvPr>
        </p:nvSpPr>
        <p:spPr>
          <a:xfrm>
            <a:off x="838203" y="2445489"/>
            <a:ext cx="5181603" cy="3211034"/>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a:extLst>
              <a:ext uri="{FF2B5EF4-FFF2-40B4-BE49-F238E27FC236}">
                <a16:creationId xmlns:a16="http://schemas.microsoft.com/office/drawing/2014/main" id="{FC12CD9B-CD51-D778-86AB-F53F99922B8F}"/>
              </a:ext>
            </a:extLst>
          </p:cNvPr>
          <p:cNvSpPr txBox="1">
            <a:spLocks noGrp="1"/>
          </p:cNvSpPr>
          <p:nvPr>
            <p:ph idx="2"/>
          </p:nvPr>
        </p:nvSpPr>
        <p:spPr>
          <a:xfrm>
            <a:off x="6172200" y="2445489"/>
            <a:ext cx="5181603" cy="3211034"/>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a:extLst>
              <a:ext uri="{FF2B5EF4-FFF2-40B4-BE49-F238E27FC236}">
                <a16:creationId xmlns:a16="http://schemas.microsoft.com/office/drawing/2014/main" id="{9429E16B-4FEC-AF55-675F-19F1608DB8E4}"/>
              </a:ext>
            </a:extLst>
          </p:cNvPr>
          <p:cNvSpPr txBox="1">
            <a:spLocks noGrp="1"/>
          </p:cNvSpPr>
          <p:nvPr>
            <p:ph type="dt" sz="half" idx="7"/>
          </p:nvPr>
        </p:nvSpPr>
        <p:spPr/>
        <p:txBody>
          <a:bodyPr/>
          <a:lstStyle>
            <a:lvl1pPr>
              <a:defRPr/>
            </a:lvl1pPr>
          </a:lstStyle>
          <a:p>
            <a:pPr lvl="0"/>
            <a:fld id="{DA5B7A73-CD74-4588-8DEE-5F1E2F5DFE33}" type="datetime1">
              <a:rPr lang="nb-NO"/>
              <a:pPr lvl="0"/>
              <a:t>02.07.2025</a:t>
            </a:fld>
            <a:endParaRPr lang="nb-NO"/>
          </a:p>
        </p:txBody>
      </p:sp>
      <p:sp>
        <p:nvSpPr>
          <p:cNvPr id="6" name="Plassholder for bunntekst 5">
            <a:extLst>
              <a:ext uri="{FF2B5EF4-FFF2-40B4-BE49-F238E27FC236}">
                <a16:creationId xmlns:a16="http://schemas.microsoft.com/office/drawing/2014/main" id="{358AF157-E445-0604-AC6C-AACCFE07AD09}"/>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531F1724-67D5-A628-73CA-7CD561E9CE79}"/>
              </a:ext>
            </a:extLst>
          </p:cNvPr>
          <p:cNvSpPr txBox="1">
            <a:spLocks noGrp="1"/>
          </p:cNvSpPr>
          <p:nvPr>
            <p:ph type="sldNum" sz="quarter" idx="8"/>
          </p:nvPr>
        </p:nvSpPr>
        <p:spPr/>
        <p:txBody>
          <a:bodyPr/>
          <a:lstStyle>
            <a:lvl1pPr>
              <a:defRPr/>
            </a:lvl1pPr>
          </a:lstStyle>
          <a:p>
            <a:pPr lvl="0"/>
            <a:fld id="{425E8AB6-F2E6-4489-824D-3173155F2AF3}" type="slidenum">
              <a:t>‹#›</a:t>
            </a:fld>
            <a:endParaRPr lang="nb-NO"/>
          </a:p>
        </p:txBody>
      </p:sp>
    </p:spTree>
    <p:extLst>
      <p:ext uri="{BB962C8B-B14F-4D97-AF65-F5344CB8AC3E}">
        <p14:creationId xmlns:p14="http://schemas.microsoft.com/office/powerpoint/2010/main" val="642183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70F13F-F9C2-58C4-CD6B-2D46F3A3273F}"/>
              </a:ext>
            </a:extLst>
          </p:cNvPr>
          <p:cNvSpPr txBox="1">
            <a:spLocks noGrp="1"/>
          </p:cNvSpPr>
          <p:nvPr>
            <p:ph type="title"/>
          </p:nvPr>
        </p:nvSpPr>
        <p:spPr/>
        <p:txBody>
          <a:bodyPr/>
          <a:lstStyle>
            <a:lvl1pPr>
              <a:defRPr lang="en-US"/>
            </a:lvl1pPr>
          </a:lstStyle>
          <a:p>
            <a:pPr lvl="0"/>
            <a:r>
              <a:rPr lang="en-US"/>
              <a:t>Click to edit Master title style</a:t>
            </a:r>
            <a:endParaRPr lang="nb-NO"/>
          </a:p>
        </p:txBody>
      </p:sp>
      <p:sp>
        <p:nvSpPr>
          <p:cNvPr id="3" name="Plassholder for dato 2">
            <a:extLst>
              <a:ext uri="{FF2B5EF4-FFF2-40B4-BE49-F238E27FC236}">
                <a16:creationId xmlns:a16="http://schemas.microsoft.com/office/drawing/2014/main" id="{9B11ED09-DC06-2A38-7948-3B2CDF27F1A5}"/>
              </a:ext>
            </a:extLst>
          </p:cNvPr>
          <p:cNvSpPr txBox="1">
            <a:spLocks noGrp="1"/>
          </p:cNvSpPr>
          <p:nvPr>
            <p:ph type="dt" sz="half" idx="7"/>
          </p:nvPr>
        </p:nvSpPr>
        <p:spPr/>
        <p:txBody>
          <a:bodyPr/>
          <a:lstStyle>
            <a:lvl1pPr>
              <a:defRPr/>
            </a:lvl1pPr>
          </a:lstStyle>
          <a:p>
            <a:pPr lvl="0"/>
            <a:fld id="{C23E573A-B455-4129-8203-91A780BA2BB0}" type="datetime1">
              <a:rPr lang="nb-NO"/>
              <a:pPr lvl="0"/>
              <a:t>02.07.2025</a:t>
            </a:fld>
            <a:endParaRPr lang="nb-NO"/>
          </a:p>
        </p:txBody>
      </p:sp>
      <p:sp>
        <p:nvSpPr>
          <p:cNvPr id="4" name="Plassholder for bunntekst 3">
            <a:extLst>
              <a:ext uri="{FF2B5EF4-FFF2-40B4-BE49-F238E27FC236}">
                <a16:creationId xmlns:a16="http://schemas.microsoft.com/office/drawing/2014/main" id="{70DBBA61-D239-9955-F991-8F6466743A4A}"/>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4">
            <a:extLst>
              <a:ext uri="{FF2B5EF4-FFF2-40B4-BE49-F238E27FC236}">
                <a16:creationId xmlns:a16="http://schemas.microsoft.com/office/drawing/2014/main" id="{3E4A9446-1ED5-AC18-83B5-10EFBAC64993}"/>
              </a:ext>
            </a:extLst>
          </p:cNvPr>
          <p:cNvSpPr txBox="1">
            <a:spLocks noGrp="1"/>
          </p:cNvSpPr>
          <p:nvPr>
            <p:ph type="sldNum" sz="quarter" idx="8"/>
          </p:nvPr>
        </p:nvSpPr>
        <p:spPr/>
        <p:txBody>
          <a:bodyPr/>
          <a:lstStyle>
            <a:lvl1pPr>
              <a:defRPr/>
            </a:lvl1pPr>
          </a:lstStyle>
          <a:p>
            <a:pPr lvl="0"/>
            <a:fld id="{E41E28EC-9B4C-460F-9964-9B031118BF9D}" type="slidenum">
              <a:t>‹#›</a:t>
            </a:fld>
            <a:endParaRPr lang="nb-NO"/>
          </a:p>
        </p:txBody>
      </p:sp>
    </p:spTree>
    <p:extLst>
      <p:ext uri="{BB962C8B-B14F-4D97-AF65-F5344CB8AC3E}">
        <p14:creationId xmlns:p14="http://schemas.microsoft.com/office/powerpoint/2010/main" val="368700337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82BC27-BB41-7E8C-E408-738475C0B88D}"/>
              </a:ext>
            </a:extLst>
          </p:cNvPr>
          <p:cNvSpPr txBox="1">
            <a:spLocks noGrp="1"/>
          </p:cNvSpPr>
          <p:nvPr>
            <p:ph type="dt" sz="half" idx="7"/>
          </p:nvPr>
        </p:nvSpPr>
        <p:spPr/>
        <p:txBody>
          <a:bodyPr/>
          <a:lstStyle>
            <a:lvl1pPr>
              <a:defRPr/>
            </a:lvl1pPr>
          </a:lstStyle>
          <a:p>
            <a:pPr lvl="0"/>
            <a:fld id="{8A4DEDFB-D4C5-4BD8-9D06-835590C557B7}" type="datetime1">
              <a:rPr lang="nb-NO"/>
              <a:pPr lvl="0"/>
              <a:t>02.07.2025</a:t>
            </a:fld>
            <a:endParaRPr lang="nb-NO"/>
          </a:p>
        </p:txBody>
      </p:sp>
      <p:sp>
        <p:nvSpPr>
          <p:cNvPr id="3" name="Plassholder for bunntekst 2">
            <a:extLst>
              <a:ext uri="{FF2B5EF4-FFF2-40B4-BE49-F238E27FC236}">
                <a16:creationId xmlns:a16="http://schemas.microsoft.com/office/drawing/2014/main" id="{D01E35B9-2ADD-87EA-6F7E-245E44AD286A}"/>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3">
            <a:extLst>
              <a:ext uri="{FF2B5EF4-FFF2-40B4-BE49-F238E27FC236}">
                <a16:creationId xmlns:a16="http://schemas.microsoft.com/office/drawing/2014/main" id="{9CC330E8-BF32-B500-98A4-C48550A21E3B}"/>
              </a:ext>
            </a:extLst>
          </p:cNvPr>
          <p:cNvSpPr txBox="1">
            <a:spLocks noGrp="1"/>
          </p:cNvSpPr>
          <p:nvPr>
            <p:ph type="sldNum" sz="quarter" idx="8"/>
          </p:nvPr>
        </p:nvSpPr>
        <p:spPr/>
        <p:txBody>
          <a:bodyPr/>
          <a:lstStyle>
            <a:lvl1pPr>
              <a:defRPr/>
            </a:lvl1pPr>
          </a:lstStyle>
          <a:p>
            <a:pPr lvl="0"/>
            <a:fld id="{C10737CA-2310-44D7-A84E-17065F752195}" type="slidenum">
              <a:t>‹#›</a:t>
            </a:fld>
            <a:endParaRPr lang="nb-NO"/>
          </a:p>
        </p:txBody>
      </p:sp>
    </p:spTree>
    <p:extLst>
      <p:ext uri="{BB962C8B-B14F-4D97-AF65-F5344CB8AC3E}">
        <p14:creationId xmlns:p14="http://schemas.microsoft.com/office/powerpoint/2010/main" val="182217836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95021-0EE4-5D74-EB79-BD826EA9821E}"/>
              </a:ext>
            </a:extLst>
          </p:cNvPr>
          <p:cNvSpPr txBox="1">
            <a:spLocks noGrp="1"/>
          </p:cNvSpPr>
          <p:nvPr>
            <p:ph type="title"/>
          </p:nvPr>
        </p:nvSpPr>
        <p:spPr>
          <a:xfrm>
            <a:off x="838203" y="946294"/>
            <a:ext cx="3933821" cy="1499186"/>
          </a:xfr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71CCDE4E-6DC1-C7FE-EF32-22A09D139600}"/>
              </a:ext>
            </a:extLst>
          </p:cNvPr>
          <p:cNvSpPr txBox="1">
            <a:spLocks noGrp="1"/>
          </p:cNvSpPr>
          <p:nvPr>
            <p:ph idx="1"/>
          </p:nvPr>
        </p:nvSpPr>
        <p:spPr>
          <a:xfrm>
            <a:off x="5183184" y="2445489"/>
            <a:ext cx="6172200" cy="3415558"/>
          </a:xfrm>
        </p:spPr>
        <p:txBody>
          <a:bodyPr>
            <a:normAutofit/>
          </a:bodyPr>
          <a:lstStyle>
            <a:lvl1pPr>
              <a:defRPr lang="en-US" sz="2000"/>
            </a:lvl1pPr>
            <a:lvl2pPr>
              <a:defRPr lang="en-US" sz="1800"/>
            </a:lvl2pPr>
            <a:lvl3pPr>
              <a:defRPr lang="en-US" sz="1600"/>
            </a:lvl3pPr>
            <a:lvl4pPr>
              <a:defRPr lang="en-US" sz="140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a:extLst>
              <a:ext uri="{FF2B5EF4-FFF2-40B4-BE49-F238E27FC236}">
                <a16:creationId xmlns:a16="http://schemas.microsoft.com/office/drawing/2014/main" id="{93E25E17-18D3-4D05-9DE6-4B0A91ECA475}"/>
              </a:ext>
            </a:extLst>
          </p:cNvPr>
          <p:cNvSpPr txBox="1">
            <a:spLocks noGrp="1"/>
          </p:cNvSpPr>
          <p:nvPr>
            <p:ph type="body" idx="2"/>
          </p:nvPr>
        </p:nvSpPr>
        <p:spPr>
          <a:xfrm>
            <a:off x="839784" y="2445489"/>
            <a:ext cx="3932240" cy="3423504"/>
          </a:xfrm>
        </p:spPr>
        <p:txBody>
          <a:bodyPr/>
          <a:lstStyle>
            <a:lvl1pPr marL="0" indent="0">
              <a:buNone/>
              <a:defRPr lang="en-US" sz="1600"/>
            </a:lvl1pPr>
          </a:lstStyle>
          <a:p>
            <a:pPr lvl="0"/>
            <a:r>
              <a:rPr lang="en-US"/>
              <a:t>Click to edit Master text styles</a:t>
            </a:r>
          </a:p>
        </p:txBody>
      </p:sp>
      <p:sp>
        <p:nvSpPr>
          <p:cNvPr id="5" name="Plassholder for dato 4">
            <a:extLst>
              <a:ext uri="{FF2B5EF4-FFF2-40B4-BE49-F238E27FC236}">
                <a16:creationId xmlns:a16="http://schemas.microsoft.com/office/drawing/2014/main" id="{2BEA9232-30B0-2A86-BFC4-587142E25CC0}"/>
              </a:ext>
            </a:extLst>
          </p:cNvPr>
          <p:cNvSpPr txBox="1">
            <a:spLocks noGrp="1"/>
          </p:cNvSpPr>
          <p:nvPr>
            <p:ph type="dt" sz="half" idx="7"/>
          </p:nvPr>
        </p:nvSpPr>
        <p:spPr/>
        <p:txBody>
          <a:bodyPr/>
          <a:lstStyle>
            <a:lvl1pPr>
              <a:defRPr/>
            </a:lvl1pPr>
          </a:lstStyle>
          <a:p>
            <a:pPr lvl="0"/>
            <a:fld id="{B250CFF8-2E7D-4393-9087-38949855162A}" type="datetime1">
              <a:rPr lang="nb-NO"/>
              <a:pPr lvl="0"/>
              <a:t>02.07.2025</a:t>
            </a:fld>
            <a:endParaRPr lang="nb-NO"/>
          </a:p>
        </p:txBody>
      </p:sp>
      <p:sp>
        <p:nvSpPr>
          <p:cNvPr id="6" name="Plassholder for bunntekst 5">
            <a:extLst>
              <a:ext uri="{FF2B5EF4-FFF2-40B4-BE49-F238E27FC236}">
                <a16:creationId xmlns:a16="http://schemas.microsoft.com/office/drawing/2014/main" id="{AA128DFA-735E-9BBA-0BE1-AECAB3274AE6}"/>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14F92E70-B343-F9C9-CE3E-2A390FAEC24D}"/>
              </a:ext>
            </a:extLst>
          </p:cNvPr>
          <p:cNvSpPr txBox="1">
            <a:spLocks noGrp="1"/>
          </p:cNvSpPr>
          <p:nvPr>
            <p:ph type="sldNum" sz="quarter" idx="8"/>
          </p:nvPr>
        </p:nvSpPr>
        <p:spPr/>
        <p:txBody>
          <a:bodyPr/>
          <a:lstStyle>
            <a:lvl1pPr>
              <a:defRPr/>
            </a:lvl1pPr>
          </a:lstStyle>
          <a:p>
            <a:pPr lvl="0"/>
            <a:fld id="{0D1A4881-A3E1-4D1D-9B99-D4C445DD7231}" type="slidenum">
              <a:t>‹#›</a:t>
            </a:fld>
            <a:endParaRPr lang="nb-NO"/>
          </a:p>
        </p:txBody>
      </p:sp>
    </p:spTree>
    <p:extLst>
      <p:ext uri="{BB962C8B-B14F-4D97-AF65-F5344CB8AC3E}">
        <p14:creationId xmlns:p14="http://schemas.microsoft.com/office/powerpoint/2010/main" val="3569868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ADA37B-D50D-AD5D-818A-374FC31E09FE}"/>
              </a:ext>
            </a:extLst>
          </p:cNvPr>
          <p:cNvSpPr txBox="1">
            <a:spLocks noGrp="1"/>
          </p:cNvSpPr>
          <p:nvPr>
            <p:ph type="title"/>
          </p:nvPr>
        </p:nvSpPr>
        <p:spPr>
          <a:xfrm>
            <a:off x="838203" y="946303"/>
            <a:ext cx="5169194" cy="1111105"/>
          </a:xfrm>
        </p:spPr>
        <p:txBody>
          <a:bodyPr/>
          <a:lstStyle>
            <a:lvl1pPr>
              <a:defRPr lang="en-US"/>
            </a:lvl1pPr>
          </a:lstStyle>
          <a:p>
            <a:pPr lvl="0"/>
            <a:r>
              <a:rPr lang="en-US"/>
              <a:t>Click to edit Master title style</a:t>
            </a:r>
            <a:endParaRPr lang="nb-NO"/>
          </a:p>
        </p:txBody>
      </p:sp>
      <p:sp>
        <p:nvSpPr>
          <p:cNvPr id="3" name="Plassholder for bilde 2">
            <a:extLst>
              <a:ext uri="{FF2B5EF4-FFF2-40B4-BE49-F238E27FC236}">
                <a16:creationId xmlns:a16="http://schemas.microsoft.com/office/drawing/2014/main" id="{34885E70-7BC5-F91E-E81F-8F954BB2DDC4}"/>
              </a:ext>
            </a:extLst>
          </p:cNvPr>
          <p:cNvSpPr txBox="1">
            <a:spLocks noGrp="1"/>
          </p:cNvSpPr>
          <p:nvPr>
            <p:ph type="pic" idx="1"/>
          </p:nvPr>
        </p:nvSpPr>
        <p:spPr>
          <a:xfrm>
            <a:off x="6187278" y="2057400"/>
            <a:ext cx="6004718" cy="3545960"/>
          </a:xfrm>
        </p:spPr>
        <p:txBody>
          <a:bodyPr/>
          <a:lstStyle>
            <a:lvl1pPr marL="0" indent="0">
              <a:buNone/>
              <a:defRPr lang="en-US" sz="3200"/>
            </a:lvl1pPr>
          </a:lstStyle>
          <a:p>
            <a:pPr lvl="0"/>
            <a:r>
              <a:rPr lang="en-US"/>
              <a:t>Click icon to add picture</a:t>
            </a:r>
            <a:endParaRPr lang="nb-NO"/>
          </a:p>
        </p:txBody>
      </p:sp>
      <p:sp>
        <p:nvSpPr>
          <p:cNvPr id="4" name="Plassholder for tekst 3">
            <a:extLst>
              <a:ext uri="{FF2B5EF4-FFF2-40B4-BE49-F238E27FC236}">
                <a16:creationId xmlns:a16="http://schemas.microsoft.com/office/drawing/2014/main" id="{5BAACCEA-8FE2-6B24-3DF3-2EC7290EB853}"/>
              </a:ext>
            </a:extLst>
          </p:cNvPr>
          <p:cNvSpPr txBox="1">
            <a:spLocks noGrp="1"/>
          </p:cNvSpPr>
          <p:nvPr>
            <p:ph type="body" idx="2"/>
          </p:nvPr>
        </p:nvSpPr>
        <p:spPr>
          <a:xfrm>
            <a:off x="839784" y="2057400"/>
            <a:ext cx="5167603" cy="3545960"/>
          </a:xfrm>
        </p:spPr>
        <p:txBody>
          <a:bodyPr/>
          <a:lstStyle>
            <a:lvl1pPr marL="0" indent="0">
              <a:buNone/>
              <a:defRPr lang="en-US" sz="1600"/>
            </a:lvl1pPr>
          </a:lstStyle>
          <a:p>
            <a:pPr lvl="0"/>
            <a:r>
              <a:rPr lang="en-US"/>
              <a:t>Click to edit Master text styles</a:t>
            </a:r>
          </a:p>
        </p:txBody>
      </p:sp>
      <p:sp>
        <p:nvSpPr>
          <p:cNvPr id="5" name="Plassholder for dato 4">
            <a:extLst>
              <a:ext uri="{FF2B5EF4-FFF2-40B4-BE49-F238E27FC236}">
                <a16:creationId xmlns:a16="http://schemas.microsoft.com/office/drawing/2014/main" id="{424568A3-D184-76E7-8DA0-D54D932E6E11}"/>
              </a:ext>
            </a:extLst>
          </p:cNvPr>
          <p:cNvSpPr txBox="1">
            <a:spLocks noGrp="1"/>
          </p:cNvSpPr>
          <p:nvPr>
            <p:ph type="dt" sz="half" idx="7"/>
          </p:nvPr>
        </p:nvSpPr>
        <p:spPr/>
        <p:txBody>
          <a:bodyPr/>
          <a:lstStyle>
            <a:lvl1pPr>
              <a:defRPr/>
            </a:lvl1pPr>
          </a:lstStyle>
          <a:p>
            <a:pPr lvl="0"/>
            <a:fld id="{2E395362-63FC-4720-861A-AF6053339FCD}" type="datetime1">
              <a:rPr lang="nb-NO"/>
              <a:pPr lvl="0"/>
              <a:t>02.07.2025</a:t>
            </a:fld>
            <a:endParaRPr lang="nb-NO"/>
          </a:p>
        </p:txBody>
      </p:sp>
      <p:sp>
        <p:nvSpPr>
          <p:cNvPr id="6" name="Plassholder for bunntekst 5">
            <a:extLst>
              <a:ext uri="{FF2B5EF4-FFF2-40B4-BE49-F238E27FC236}">
                <a16:creationId xmlns:a16="http://schemas.microsoft.com/office/drawing/2014/main" id="{874BF2E8-F871-B545-450F-3B67E662DC6D}"/>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4B1809F8-2D3D-17D3-E7F6-32EF22C4941C}"/>
              </a:ext>
            </a:extLst>
          </p:cNvPr>
          <p:cNvSpPr txBox="1">
            <a:spLocks noGrp="1"/>
          </p:cNvSpPr>
          <p:nvPr>
            <p:ph type="sldNum" sz="quarter" idx="8"/>
          </p:nvPr>
        </p:nvSpPr>
        <p:spPr/>
        <p:txBody>
          <a:bodyPr/>
          <a:lstStyle>
            <a:lvl1pPr>
              <a:defRPr/>
            </a:lvl1pPr>
          </a:lstStyle>
          <a:p>
            <a:pPr lvl="0"/>
            <a:fld id="{5051C55F-3D67-4A93-9D07-2624FDA55A0F}" type="slidenum">
              <a:t>‹#›</a:t>
            </a:fld>
            <a:endParaRPr lang="nb-NO"/>
          </a:p>
        </p:txBody>
      </p:sp>
    </p:spTree>
    <p:extLst>
      <p:ext uri="{BB962C8B-B14F-4D97-AF65-F5344CB8AC3E}">
        <p14:creationId xmlns:p14="http://schemas.microsoft.com/office/powerpoint/2010/main" val="3484705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5EAA3B-37E7-8471-B0E5-EDA4D2457231}"/>
              </a:ext>
            </a:extLst>
          </p:cNvPr>
          <p:cNvSpPr txBox="1">
            <a:spLocks noGrp="1"/>
          </p:cNvSpPr>
          <p:nvPr>
            <p:ph type="title"/>
          </p:nvPr>
        </p:nvSpPr>
        <p:spPr/>
        <p:txBody>
          <a:bodyPr/>
          <a:lstStyle>
            <a:lvl1pPr>
              <a:defRPr lang="en-US"/>
            </a:lvl1pPr>
          </a:lstStyle>
          <a:p>
            <a:pPr lvl="0"/>
            <a:r>
              <a:rPr lang="en-US"/>
              <a:t>Click to edit Master title style</a:t>
            </a:r>
            <a:endParaRPr lang="nb-NO"/>
          </a:p>
        </p:txBody>
      </p:sp>
      <p:sp>
        <p:nvSpPr>
          <p:cNvPr id="3" name="Plassholder for loddrett tekst 2">
            <a:extLst>
              <a:ext uri="{FF2B5EF4-FFF2-40B4-BE49-F238E27FC236}">
                <a16:creationId xmlns:a16="http://schemas.microsoft.com/office/drawing/2014/main" id="{998CBD9A-A064-AEAE-BC31-0F7D7DCAF89C}"/>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D73CE91A-7631-6BFE-472A-CE77AC0394C4}"/>
              </a:ext>
            </a:extLst>
          </p:cNvPr>
          <p:cNvSpPr txBox="1">
            <a:spLocks noGrp="1"/>
          </p:cNvSpPr>
          <p:nvPr>
            <p:ph type="dt" sz="half" idx="7"/>
          </p:nvPr>
        </p:nvSpPr>
        <p:spPr/>
        <p:txBody>
          <a:bodyPr/>
          <a:lstStyle>
            <a:lvl1pPr>
              <a:defRPr/>
            </a:lvl1pPr>
          </a:lstStyle>
          <a:p>
            <a:pPr lvl="0"/>
            <a:fld id="{55A938E1-11A9-4293-BB22-039E7E6E4F62}" type="datetime1">
              <a:rPr lang="nb-NO"/>
              <a:pPr lvl="0"/>
              <a:t>02.07.2025</a:t>
            </a:fld>
            <a:endParaRPr lang="nb-NO"/>
          </a:p>
        </p:txBody>
      </p:sp>
      <p:sp>
        <p:nvSpPr>
          <p:cNvPr id="5" name="Plassholder for bunntekst 4">
            <a:extLst>
              <a:ext uri="{FF2B5EF4-FFF2-40B4-BE49-F238E27FC236}">
                <a16:creationId xmlns:a16="http://schemas.microsoft.com/office/drawing/2014/main" id="{99811FAE-C4DE-6BF3-DA45-540A1AA0F035}"/>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7D547564-C9DE-78FF-0B28-D96B05F78FAA}"/>
              </a:ext>
            </a:extLst>
          </p:cNvPr>
          <p:cNvSpPr txBox="1">
            <a:spLocks noGrp="1"/>
          </p:cNvSpPr>
          <p:nvPr>
            <p:ph type="sldNum" sz="quarter" idx="8"/>
          </p:nvPr>
        </p:nvSpPr>
        <p:spPr/>
        <p:txBody>
          <a:bodyPr/>
          <a:lstStyle>
            <a:lvl1pPr>
              <a:defRPr/>
            </a:lvl1pPr>
          </a:lstStyle>
          <a:p>
            <a:pPr lvl="0"/>
            <a:fld id="{FDFFBD4A-7A0B-46D4-AADE-89BE1FEABCC5}" type="slidenum">
              <a:t>‹#›</a:t>
            </a:fld>
            <a:endParaRPr lang="nb-NO"/>
          </a:p>
        </p:txBody>
      </p:sp>
    </p:spTree>
    <p:extLst>
      <p:ext uri="{BB962C8B-B14F-4D97-AF65-F5344CB8AC3E}">
        <p14:creationId xmlns:p14="http://schemas.microsoft.com/office/powerpoint/2010/main" val="3665552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73E6467-3F93-CB7A-0EC9-6F88CB986A90}"/>
              </a:ext>
            </a:extLst>
          </p:cNvPr>
          <p:cNvSpPr txBox="1">
            <a:spLocks noGrp="1"/>
          </p:cNvSpPr>
          <p:nvPr>
            <p:ph type="title" orient="vert"/>
          </p:nvPr>
        </p:nvSpPr>
        <p:spPr>
          <a:xfrm>
            <a:off x="8724903" y="365129"/>
            <a:ext cx="2628899" cy="5811834"/>
          </a:xfrm>
        </p:spPr>
        <p:txBody>
          <a:bodyPr vert="eaVert"/>
          <a:lstStyle>
            <a:lvl1pPr>
              <a:defRPr lang="en-US"/>
            </a:lvl1pPr>
          </a:lstStyle>
          <a:p>
            <a:pPr lvl="0"/>
            <a:r>
              <a:rPr lang="en-US"/>
              <a:t>Click to edit Master title style</a:t>
            </a:r>
            <a:endParaRPr lang="nb-NO"/>
          </a:p>
        </p:txBody>
      </p:sp>
      <p:sp>
        <p:nvSpPr>
          <p:cNvPr id="3" name="Plassholder for loddrett tekst 2">
            <a:extLst>
              <a:ext uri="{FF2B5EF4-FFF2-40B4-BE49-F238E27FC236}">
                <a16:creationId xmlns:a16="http://schemas.microsoft.com/office/drawing/2014/main" id="{57094AE0-0907-323C-EDBD-0B47B5F7A371}"/>
              </a:ext>
            </a:extLst>
          </p:cNvPr>
          <p:cNvSpPr txBox="1">
            <a:spLocks noGrp="1"/>
          </p:cNvSpPr>
          <p:nvPr>
            <p:ph type="body" orient="vert" idx="1"/>
          </p:nvPr>
        </p:nvSpPr>
        <p:spPr>
          <a:xfrm>
            <a:off x="838203" y="365129"/>
            <a:ext cx="7734296" cy="5811834"/>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4D6A5EC2-2519-3779-F8E7-EB922AC5FC6C}"/>
              </a:ext>
            </a:extLst>
          </p:cNvPr>
          <p:cNvSpPr txBox="1">
            <a:spLocks noGrp="1"/>
          </p:cNvSpPr>
          <p:nvPr>
            <p:ph type="dt" sz="half" idx="7"/>
          </p:nvPr>
        </p:nvSpPr>
        <p:spPr/>
        <p:txBody>
          <a:bodyPr/>
          <a:lstStyle>
            <a:lvl1pPr>
              <a:defRPr/>
            </a:lvl1pPr>
          </a:lstStyle>
          <a:p>
            <a:pPr lvl="0"/>
            <a:fld id="{D2B120BC-CAB1-4925-A50D-D9E6EEC27556}" type="datetime1">
              <a:rPr lang="nb-NO"/>
              <a:pPr lvl="0"/>
              <a:t>02.07.2025</a:t>
            </a:fld>
            <a:endParaRPr lang="nb-NO"/>
          </a:p>
        </p:txBody>
      </p:sp>
      <p:sp>
        <p:nvSpPr>
          <p:cNvPr id="5" name="Plassholder for bunntekst 4">
            <a:extLst>
              <a:ext uri="{FF2B5EF4-FFF2-40B4-BE49-F238E27FC236}">
                <a16:creationId xmlns:a16="http://schemas.microsoft.com/office/drawing/2014/main" id="{4ABBF351-C452-0B2F-F765-91EF641ADF79}"/>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0F83D30F-B10F-D7BE-4A78-B00185E07DFF}"/>
              </a:ext>
            </a:extLst>
          </p:cNvPr>
          <p:cNvSpPr txBox="1">
            <a:spLocks noGrp="1"/>
          </p:cNvSpPr>
          <p:nvPr>
            <p:ph type="sldNum" sz="quarter" idx="8"/>
          </p:nvPr>
        </p:nvSpPr>
        <p:spPr/>
        <p:txBody>
          <a:bodyPr/>
          <a:lstStyle>
            <a:lvl1pPr>
              <a:defRPr/>
            </a:lvl1pPr>
          </a:lstStyle>
          <a:p>
            <a:pPr lvl="0"/>
            <a:fld id="{74BC2F2A-0975-4A66-AF0F-C92335212D2A}" type="slidenum">
              <a:t>‹#›</a:t>
            </a:fld>
            <a:endParaRPr lang="nb-NO"/>
          </a:p>
        </p:txBody>
      </p:sp>
    </p:spTree>
    <p:extLst>
      <p:ext uri="{BB962C8B-B14F-4D97-AF65-F5344CB8AC3E}">
        <p14:creationId xmlns:p14="http://schemas.microsoft.com/office/powerpoint/2010/main" val="3164013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11DF-17C2-18DC-9687-91FCED34BFBE}"/>
              </a:ext>
            </a:extLst>
          </p:cNvPr>
          <p:cNvSpPr txBox="1">
            <a:spLocks noGrp="1"/>
          </p:cNvSpPr>
          <p:nvPr>
            <p:ph type="ctrTitle"/>
          </p:nvPr>
        </p:nvSpPr>
        <p:spPr>
          <a:xfrm>
            <a:off x="1524003" y="903765"/>
            <a:ext cx="7545573" cy="1499195"/>
          </a:xfrm>
          <a:prstGeom prst="rect">
            <a:avLst/>
          </a:prstGeom>
        </p:spPr>
        <p:txBody>
          <a:bodyPr/>
          <a:lstStyle>
            <a:lvl1pPr>
              <a:defRPr lang="en-US" sz="3600"/>
            </a:lvl1pPr>
          </a:lstStyle>
          <a:p>
            <a:pPr lvl="0"/>
            <a:r>
              <a:rPr lang="en-US"/>
              <a:t>Click to edit Master title style</a:t>
            </a:r>
            <a:endParaRPr lang="nb-NO"/>
          </a:p>
        </p:txBody>
      </p:sp>
      <p:sp>
        <p:nvSpPr>
          <p:cNvPr id="3" name="Undertittel 2">
            <a:extLst>
              <a:ext uri="{FF2B5EF4-FFF2-40B4-BE49-F238E27FC236}">
                <a16:creationId xmlns:a16="http://schemas.microsoft.com/office/drawing/2014/main" id="{0B1217A6-72E1-07C8-9924-F5F135B09687}"/>
              </a:ext>
            </a:extLst>
          </p:cNvPr>
          <p:cNvSpPr txBox="1">
            <a:spLocks noGrp="1"/>
          </p:cNvSpPr>
          <p:nvPr>
            <p:ph type="subTitle" idx="1"/>
          </p:nvPr>
        </p:nvSpPr>
        <p:spPr>
          <a:xfrm>
            <a:off x="1524003" y="2402960"/>
            <a:ext cx="9144000" cy="2854839"/>
          </a:xfrm>
        </p:spPr>
        <p:txBody>
          <a:bodyPr/>
          <a:lstStyle>
            <a:lvl1pPr marL="0" indent="0">
              <a:buNone/>
              <a:defRPr lang="en-US" sz="2400"/>
            </a:lvl1pPr>
          </a:lstStyle>
          <a:p>
            <a:pPr lvl="0"/>
            <a:r>
              <a:rPr lang="en-US"/>
              <a:t>Click to edit Master subtitle style</a:t>
            </a:r>
            <a:endParaRPr lang="nb-NO"/>
          </a:p>
        </p:txBody>
      </p:sp>
      <p:sp>
        <p:nvSpPr>
          <p:cNvPr id="4" name="Plassholder for dato 3">
            <a:extLst>
              <a:ext uri="{FF2B5EF4-FFF2-40B4-BE49-F238E27FC236}">
                <a16:creationId xmlns:a16="http://schemas.microsoft.com/office/drawing/2014/main" id="{5E9952E2-A09B-52AC-15AC-E45BA12C16D6}"/>
              </a:ext>
            </a:extLst>
          </p:cNvPr>
          <p:cNvSpPr txBox="1">
            <a:spLocks noGrp="1"/>
          </p:cNvSpPr>
          <p:nvPr>
            <p:ph type="dt" sz="half" idx="7"/>
          </p:nvPr>
        </p:nvSpPr>
        <p:spPr/>
        <p:txBody>
          <a:bodyPr/>
          <a:lstStyle>
            <a:lvl1pPr>
              <a:defRPr/>
            </a:lvl1pPr>
          </a:lstStyle>
          <a:p>
            <a:pPr lvl="0"/>
            <a:fld id="{A5527982-A0E8-464B-B813-7D6E969E5B54}" type="datetime1">
              <a:rPr lang="nb-NO"/>
              <a:pPr lvl="0"/>
              <a:t>02.07.2025</a:t>
            </a:fld>
            <a:endParaRPr lang="nb-NO"/>
          </a:p>
        </p:txBody>
      </p:sp>
      <p:sp>
        <p:nvSpPr>
          <p:cNvPr id="5" name="Plassholder for bunntekst 4">
            <a:extLst>
              <a:ext uri="{FF2B5EF4-FFF2-40B4-BE49-F238E27FC236}">
                <a16:creationId xmlns:a16="http://schemas.microsoft.com/office/drawing/2014/main" id="{36A7B2A5-B7F5-FC83-FD7E-82532E878614}"/>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41BADBB5-5392-0E0E-8EA1-1DB2FF1D89F8}"/>
              </a:ext>
            </a:extLst>
          </p:cNvPr>
          <p:cNvSpPr txBox="1">
            <a:spLocks noGrp="1"/>
          </p:cNvSpPr>
          <p:nvPr>
            <p:ph type="sldNum" sz="quarter" idx="8"/>
          </p:nvPr>
        </p:nvSpPr>
        <p:spPr/>
        <p:txBody>
          <a:bodyPr/>
          <a:lstStyle>
            <a:lvl1pPr>
              <a:defRPr/>
            </a:lvl1pPr>
          </a:lstStyle>
          <a:p>
            <a:pPr lvl="0"/>
            <a:fld id="{F80D4041-29E3-42C8-966E-8B572C1F4C58}" type="slidenum">
              <a:t>‹#›</a:t>
            </a:fld>
            <a:endParaRPr lang="nb-NO"/>
          </a:p>
        </p:txBody>
      </p:sp>
    </p:spTree>
    <p:extLst>
      <p:ext uri="{BB962C8B-B14F-4D97-AF65-F5344CB8AC3E}">
        <p14:creationId xmlns:p14="http://schemas.microsoft.com/office/powerpoint/2010/main" val="1456150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2A245A-6F74-5319-41A6-7C5ED25F42A8}"/>
              </a:ext>
            </a:extLst>
          </p:cNvPr>
          <p:cNvSpPr txBox="1">
            <a:spLocks noGrp="1"/>
          </p:cNvSpPr>
          <p:nvPr>
            <p:ph type="title"/>
          </p:nvPr>
        </p:nvSpPr>
        <p:spPr>
          <a:xfrm>
            <a:off x="838203" y="946294"/>
            <a:ext cx="8135681" cy="1488560"/>
          </a:xfrm>
          <a:prstGeom prst="rect">
            <a:avLst/>
          </a:prstGeo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7AD08E23-CF75-ADFF-CF7A-BF1102C38D41}"/>
              </a:ext>
            </a:extLst>
          </p:cNvPr>
          <p:cNvSpPr txBox="1">
            <a:spLocks noGrp="1"/>
          </p:cNvSpPr>
          <p:nvPr>
            <p:ph idx="1"/>
          </p:nvPr>
        </p:nvSpPr>
        <p:spPr>
          <a:xfrm>
            <a:off x="838203" y="2434855"/>
            <a:ext cx="10515600" cy="327483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DB34B1D9-2536-0A74-189C-B69EF5AA10BA}"/>
              </a:ext>
            </a:extLst>
          </p:cNvPr>
          <p:cNvSpPr txBox="1">
            <a:spLocks noGrp="1"/>
          </p:cNvSpPr>
          <p:nvPr>
            <p:ph type="dt" sz="half" idx="7"/>
          </p:nvPr>
        </p:nvSpPr>
        <p:spPr/>
        <p:txBody>
          <a:bodyPr/>
          <a:lstStyle>
            <a:lvl1pPr>
              <a:defRPr/>
            </a:lvl1pPr>
          </a:lstStyle>
          <a:p>
            <a:pPr lvl="0"/>
            <a:fld id="{BFC6B7E6-EEE3-4DEC-A624-BEA279477CD4}" type="datetime1">
              <a:rPr lang="nb-NO"/>
              <a:pPr lvl="0"/>
              <a:t>02.07.2025</a:t>
            </a:fld>
            <a:endParaRPr lang="nb-NO"/>
          </a:p>
        </p:txBody>
      </p:sp>
      <p:sp>
        <p:nvSpPr>
          <p:cNvPr id="5" name="Plassholder for bunntekst 4">
            <a:extLst>
              <a:ext uri="{FF2B5EF4-FFF2-40B4-BE49-F238E27FC236}">
                <a16:creationId xmlns:a16="http://schemas.microsoft.com/office/drawing/2014/main" id="{225ED501-AE22-2F68-022B-9D1FD9EEE9C6}"/>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F76EF36D-3BB4-EADB-948A-8FFD833AA2C9}"/>
              </a:ext>
            </a:extLst>
          </p:cNvPr>
          <p:cNvSpPr txBox="1">
            <a:spLocks noGrp="1"/>
          </p:cNvSpPr>
          <p:nvPr>
            <p:ph type="sldNum" sz="quarter" idx="8"/>
          </p:nvPr>
        </p:nvSpPr>
        <p:spPr/>
        <p:txBody>
          <a:bodyPr/>
          <a:lstStyle>
            <a:lvl1pPr>
              <a:defRPr/>
            </a:lvl1pPr>
          </a:lstStyle>
          <a:p>
            <a:pPr lvl="0"/>
            <a:fld id="{3479F038-F982-4CBE-AFEF-6470FB71BD44}" type="slidenum">
              <a:t>‹#›</a:t>
            </a:fld>
            <a:endParaRPr lang="nb-NO"/>
          </a:p>
        </p:txBody>
      </p:sp>
    </p:spTree>
    <p:extLst>
      <p:ext uri="{BB962C8B-B14F-4D97-AF65-F5344CB8AC3E}">
        <p14:creationId xmlns:p14="http://schemas.microsoft.com/office/powerpoint/2010/main" val="134517146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315F4D-C04F-0882-4A5B-29273588B9F6}"/>
              </a:ext>
            </a:extLst>
          </p:cNvPr>
          <p:cNvSpPr txBox="1">
            <a:spLocks noGrp="1"/>
          </p:cNvSpPr>
          <p:nvPr>
            <p:ph type="title"/>
          </p:nvPr>
        </p:nvSpPr>
        <p:spPr>
          <a:xfrm>
            <a:off x="831847" y="903765"/>
            <a:ext cx="8237719" cy="1499195"/>
          </a:xfrm>
          <a:prstGeom prst="rect">
            <a:avLst/>
          </a:prstGeom>
        </p:spPr>
        <p:txBody>
          <a:bodyPr/>
          <a:lstStyle>
            <a:lvl1pPr>
              <a:defRPr lang="en-US" sz="3600"/>
            </a:lvl1pPr>
          </a:lstStyle>
          <a:p>
            <a:pPr lvl="0"/>
            <a:r>
              <a:rPr lang="en-US"/>
              <a:t>Click to edit Master title style</a:t>
            </a:r>
            <a:endParaRPr lang="nb-NO"/>
          </a:p>
        </p:txBody>
      </p:sp>
      <p:sp>
        <p:nvSpPr>
          <p:cNvPr id="3" name="Plassholder for tekst 2">
            <a:extLst>
              <a:ext uri="{FF2B5EF4-FFF2-40B4-BE49-F238E27FC236}">
                <a16:creationId xmlns:a16="http://schemas.microsoft.com/office/drawing/2014/main" id="{B1EE1083-6FC4-2936-03DD-B0827208085E}"/>
              </a:ext>
            </a:extLst>
          </p:cNvPr>
          <p:cNvSpPr txBox="1">
            <a:spLocks noGrp="1"/>
          </p:cNvSpPr>
          <p:nvPr>
            <p:ph type="body" idx="1"/>
          </p:nvPr>
        </p:nvSpPr>
        <p:spPr>
          <a:xfrm>
            <a:off x="831847" y="2402960"/>
            <a:ext cx="10515600" cy="3306726"/>
          </a:xfrm>
        </p:spPr>
        <p:txBody>
          <a:bodyPr/>
          <a:lstStyle>
            <a:lvl1pPr marL="0" indent="0">
              <a:buNone/>
              <a:defRPr lang="en-US" sz="2400"/>
            </a:lvl1pPr>
          </a:lstStyle>
          <a:p>
            <a:pPr lvl="0"/>
            <a:r>
              <a:rPr lang="en-US"/>
              <a:t>Click to edit Master text styles</a:t>
            </a:r>
          </a:p>
        </p:txBody>
      </p:sp>
      <p:sp>
        <p:nvSpPr>
          <p:cNvPr id="4" name="Plassholder for dato 3">
            <a:extLst>
              <a:ext uri="{FF2B5EF4-FFF2-40B4-BE49-F238E27FC236}">
                <a16:creationId xmlns:a16="http://schemas.microsoft.com/office/drawing/2014/main" id="{1F85E29A-E5B3-E88D-48D2-533E48256A9C}"/>
              </a:ext>
            </a:extLst>
          </p:cNvPr>
          <p:cNvSpPr txBox="1">
            <a:spLocks noGrp="1"/>
          </p:cNvSpPr>
          <p:nvPr>
            <p:ph type="dt" sz="half" idx="7"/>
          </p:nvPr>
        </p:nvSpPr>
        <p:spPr/>
        <p:txBody>
          <a:bodyPr/>
          <a:lstStyle>
            <a:lvl1pPr>
              <a:defRPr/>
            </a:lvl1pPr>
          </a:lstStyle>
          <a:p>
            <a:pPr lvl="0"/>
            <a:fld id="{5B520E3C-B70C-4B7A-A746-9144231385BE}" type="datetime1">
              <a:rPr lang="nb-NO"/>
              <a:pPr lvl="0"/>
              <a:t>02.07.2025</a:t>
            </a:fld>
            <a:endParaRPr lang="nb-NO"/>
          </a:p>
        </p:txBody>
      </p:sp>
      <p:sp>
        <p:nvSpPr>
          <p:cNvPr id="5" name="Plassholder for bunntekst 4">
            <a:extLst>
              <a:ext uri="{FF2B5EF4-FFF2-40B4-BE49-F238E27FC236}">
                <a16:creationId xmlns:a16="http://schemas.microsoft.com/office/drawing/2014/main" id="{B5106C33-66C0-B1CD-203C-0A2DAFB0EA90}"/>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CFF28369-CE06-1078-DB36-DDE00302DF20}"/>
              </a:ext>
            </a:extLst>
          </p:cNvPr>
          <p:cNvSpPr txBox="1">
            <a:spLocks noGrp="1"/>
          </p:cNvSpPr>
          <p:nvPr>
            <p:ph type="sldNum" sz="quarter" idx="8"/>
          </p:nvPr>
        </p:nvSpPr>
        <p:spPr/>
        <p:txBody>
          <a:bodyPr/>
          <a:lstStyle>
            <a:lvl1pPr>
              <a:defRPr/>
            </a:lvl1pPr>
          </a:lstStyle>
          <a:p>
            <a:pPr lvl="0"/>
            <a:fld id="{993EADEA-7DA7-4A12-B009-1E8FD15EF5F7}" type="slidenum">
              <a:t>‹#›</a:t>
            </a:fld>
            <a:endParaRPr lang="nb-NO"/>
          </a:p>
        </p:txBody>
      </p:sp>
    </p:spTree>
    <p:extLst>
      <p:ext uri="{BB962C8B-B14F-4D97-AF65-F5344CB8AC3E}">
        <p14:creationId xmlns:p14="http://schemas.microsoft.com/office/powerpoint/2010/main" val="42030192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EF07E1-6DE2-196E-529A-A4FF556B0E76}"/>
              </a:ext>
            </a:extLst>
          </p:cNvPr>
          <p:cNvSpPr txBox="1">
            <a:spLocks noGrp="1"/>
          </p:cNvSpPr>
          <p:nvPr>
            <p:ph type="title"/>
          </p:nvPr>
        </p:nvSpPr>
        <p:spPr>
          <a:xfrm>
            <a:off x="838203" y="946294"/>
            <a:ext cx="8135681" cy="1499186"/>
          </a:xfrm>
          <a:prstGeom prst="rect">
            <a:avLst/>
          </a:prstGeo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5410BA27-41C0-FB14-6FB2-76F868C0D497}"/>
              </a:ext>
            </a:extLst>
          </p:cNvPr>
          <p:cNvSpPr txBox="1">
            <a:spLocks noGrp="1"/>
          </p:cNvSpPr>
          <p:nvPr>
            <p:ph idx="1"/>
          </p:nvPr>
        </p:nvSpPr>
        <p:spPr>
          <a:xfrm>
            <a:off x="838203" y="2445489"/>
            <a:ext cx="5181603" cy="3211034"/>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a:extLst>
              <a:ext uri="{FF2B5EF4-FFF2-40B4-BE49-F238E27FC236}">
                <a16:creationId xmlns:a16="http://schemas.microsoft.com/office/drawing/2014/main" id="{FC12CD9B-CD51-D778-86AB-F53F99922B8F}"/>
              </a:ext>
            </a:extLst>
          </p:cNvPr>
          <p:cNvSpPr txBox="1">
            <a:spLocks noGrp="1"/>
          </p:cNvSpPr>
          <p:nvPr>
            <p:ph idx="2"/>
          </p:nvPr>
        </p:nvSpPr>
        <p:spPr>
          <a:xfrm>
            <a:off x="6172200" y="2445489"/>
            <a:ext cx="5181603" cy="3211034"/>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a:extLst>
              <a:ext uri="{FF2B5EF4-FFF2-40B4-BE49-F238E27FC236}">
                <a16:creationId xmlns:a16="http://schemas.microsoft.com/office/drawing/2014/main" id="{9429E16B-4FEC-AF55-675F-19F1608DB8E4}"/>
              </a:ext>
            </a:extLst>
          </p:cNvPr>
          <p:cNvSpPr txBox="1">
            <a:spLocks noGrp="1"/>
          </p:cNvSpPr>
          <p:nvPr>
            <p:ph type="dt" sz="half" idx="7"/>
          </p:nvPr>
        </p:nvSpPr>
        <p:spPr/>
        <p:txBody>
          <a:bodyPr/>
          <a:lstStyle>
            <a:lvl1pPr>
              <a:defRPr/>
            </a:lvl1pPr>
          </a:lstStyle>
          <a:p>
            <a:pPr lvl="0"/>
            <a:fld id="{DA5B7A73-CD74-4588-8DEE-5F1E2F5DFE33}" type="datetime1">
              <a:rPr lang="nb-NO"/>
              <a:pPr lvl="0"/>
              <a:t>02.07.2025</a:t>
            </a:fld>
            <a:endParaRPr lang="nb-NO"/>
          </a:p>
        </p:txBody>
      </p:sp>
      <p:sp>
        <p:nvSpPr>
          <p:cNvPr id="6" name="Plassholder for bunntekst 5">
            <a:extLst>
              <a:ext uri="{FF2B5EF4-FFF2-40B4-BE49-F238E27FC236}">
                <a16:creationId xmlns:a16="http://schemas.microsoft.com/office/drawing/2014/main" id="{358AF157-E445-0604-AC6C-AACCFE07AD09}"/>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531F1724-67D5-A628-73CA-7CD561E9CE79}"/>
              </a:ext>
            </a:extLst>
          </p:cNvPr>
          <p:cNvSpPr txBox="1">
            <a:spLocks noGrp="1"/>
          </p:cNvSpPr>
          <p:nvPr>
            <p:ph type="sldNum" sz="quarter" idx="8"/>
          </p:nvPr>
        </p:nvSpPr>
        <p:spPr/>
        <p:txBody>
          <a:bodyPr/>
          <a:lstStyle>
            <a:lvl1pPr>
              <a:defRPr/>
            </a:lvl1pPr>
          </a:lstStyle>
          <a:p>
            <a:pPr lvl="0"/>
            <a:fld id="{425E8AB6-F2E6-4489-824D-3173155F2AF3}" type="slidenum">
              <a:t>‹#›</a:t>
            </a:fld>
            <a:endParaRPr lang="nb-NO"/>
          </a:p>
        </p:txBody>
      </p:sp>
    </p:spTree>
    <p:extLst>
      <p:ext uri="{BB962C8B-B14F-4D97-AF65-F5344CB8AC3E}">
        <p14:creationId xmlns:p14="http://schemas.microsoft.com/office/powerpoint/2010/main" val="59231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9BFB04-0EC9-31E2-BF32-4EB92E29BCEC}"/>
              </a:ext>
            </a:extLst>
          </p:cNvPr>
          <p:cNvSpPr txBox="1">
            <a:spLocks noGrp="1"/>
          </p:cNvSpPr>
          <p:nvPr>
            <p:ph type="title"/>
          </p:nvPr>
        </p:nvSpPr>
        <p:spPr>
          <a:xfrm>
            <a:off x="838203" y="946294"/>
            <a:ext cx="8008086" cy="744385"/>
          </a:xfrm>
        </p:spPr>
        <p:txBody>
          <a:bodyPr/>
          <a:lstStyle>
            <a:lvl1pPr>
              <a:defRPr lang="en-US"/>
            </a:lvl1pPr>
          </a:lstStyle>
          <a:p>
            <a:pPr lvl="0"/>
            <a:r>
              <a:rPr lang="en-US"/>
              <a:t>Click to edit Master title style</a:t>
            </a:r>
            <a:endParaRPr lang="nb-NO"/>
          </a:p>
        </p:txBody>
      </p:sp>
      <p:sp>
        <p:nvSpPr>
          <p:cNvPr id="3" name="Plassholder for tekst 2">
            <a:extLst>
              <a:ext uri="{FF2B5EF4-FFF2-40B4-BE49-F238E27FC236}">
                <a16:creationId xmlns:a16="http://schemas.microsoft.com/office/drawing/2014/main" id="{119906D0-D47D-38E3-FBAE-D09BA18A23B2}"/>
              </a:ext>
            </a:extLst>
          </p:cNvPr>
          <p:cNvSpPr txBox="1">
            <a:spLocks noGrp="1"/>
          </p:cNvSpPr>
          <p:nvPr>
            <p:ph type="body" idx="1"/>
          </p:nvPr>
        </p:nvSpPr>
        <p:spPr>
          <a:xfrm>
            <a:off x="839784" y="1681160"/>
            <a:ext cx="5157782" cy="823910"/>
          </a:xfrm>
        </p:spPr>
        <p:txBody>
          <a:bodyPr anchor="b"/>
          <a:lstStyle>
            <a:lvl1pPr marL="0" indent="0">
              <a:buNone/>
              <a:defRPr lang="en-US" sz="2400" b="1"/>
            </a:lvl1pPr>
          </a:lstStyle>
          <a:p>
            <a:pPr lvl="0"/>
            <a:r>
              <a:rPr lang="en-US"/>
              <a:t>Click to edit Master text styles</a:t>
            </a:r>
          </a:p>
        </p:txBody>
      </p:sp>
      <p:sp>
        <p:nvSpPr>
          <p:cNvPr id="4" name="Plassholder for innhold 3">
            <a:extLst>
              <a:ext uri="{FF2B5EF4-FFF2-40B4-BE49-F238E27FC236}">
                <a16:creationId xmlns:a16="http://schemas.microsoft.com/office/drawing/2014/main" id="{6AAA4FC8-DC34-0F74-E57E-281399052D4D}"/>
              </a:ext>
            </a:extLst>
          </p:cNvPr>
          <p:cNvSpPr txBox="1">
            <a:spLocks noGrp="1"/>
          </p:cNvSpPr>
          <p:nvPr>
            <p:ph idx="2"/>
          </p:nvPr>
        </p:nvSpPr>
        <p:spPr>
          <a:xfrm>
            <a:off x="839784" y="2700671"/>
            <a:ext cx="5157782" cy="295585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a:extLst>
              <a:ext uri="{FF2B5EF4-FFF2-40B4-BE49-F238E27FC236}">
                <a16:creationId xmlns:a16="http://schemas.microsoft.com/office/drawing/2014/main" id="{82147094-F9DD-1851-FE85-3442E16BCF31}"/>
              </a:ext>
            </a:extLst>
          </p:cNvPr>
          <p:cNvSpPr txBox="1">
            <a:spLocks noGrp="1"/>
          </p:cNvSpPr>
          <p:nvPr>
            <p:ph type="body" idx="3"/>
          </p:nvPr>
        </p:nvSpPr>
        <p:spPr>
          <a:xfrm>
            <a:off x="6172200" y="1681160"/>
            <a:ext cx="5183184" cy="823910"/>
          </a:xfrm>
        </p:spPr>
        <p:txBody>
          <a:bodyPr anchor="b"/>
          <a:lstStyle>
            <a:lvl1pPr marL="0" indent="0">
              <a:buNone/>
              <a:defRPr lang="en-US" sz="2400" b="1"/>
            </a:lvl1pPr>
          </a:lstStyle>
          <a:p>
            <a:pPr lvl="0"/>
            <a:r>
              <a:rPr lang="en-US"/>
              <a:t>Click to edit Master text styles</a:t>
            </a:r>
          </a:p>
        </p:txBody>
      </p:sp>
      <p:sp>
        <p:nvSpPr>
          <p:cNvPr id="6" name="Plassholder for innhold 5">
            <a:extLst>
              <a:ext uri="{FF2B5EF4-FFF2-40B4-BE49-F238E27FC236}">
                <a16:creationId xmlns:a16="http://schemas.microsoft.com/office/drawing/2014/main" id="{67439A9F-B1FC-75DA-B33F-C58E7FDD5F1B}"/>
              </a:ext>
            </a:extLst>
          </p:cNvPr>
          <p:cNvSpPr txBox="1">
            <a:spLocks noGrp="1"/>
          </p:cNvSpPr>
          <p:nvPr>
            <p:ph idx="4"/>
          </p:nvPr>
        </p:nvSpPr>
        <p:spPr>
          <a:xfrm>
            <a:off x="6172200" y="2700671"/>
            <a:ext cx="5183184" cy="295585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a:extLst>
              <a:ext uri="{FF2B5EF4-FFF2-40B4-BE49-F238E27FC236}">
                <a16:creationId xmlns:a16="http://schemas.microsoft.com/office/drawing/2014/main" id="{E505C51B-50A6-7A89-66D6-0428EA05EA17}"/>
              </a:ext>
            </a:extLst>
          </p:cNvPr>
          <p:cNvSpPr txBox="1">
            <a:spLocks noGrp="1"/>
          </p:cNvSpPr>
          <p:nvPr>
            <p:ph type="dt" sz="half" idx="7"/>
          </p:nvPr>
        </p:nvSpPr>
        <p:spPr/>
        <p:txBody>
          <a:bodyPr/>
          <a:lstStyle>
            <a:lvl1pPr>
              <a:defRPr/>
            </a:lvl1pPr>
          </a:lstStyle>
          <a:p>
            <a:pPr lvl="0"/>
            <a:fld id="{C3DFEA72-80B1-48DF-A43E-DBD1EA01082C}" type="datetime1">
              <a:rPr lang="nb-NO"/>
              <a:pPr lvl="0"/>
              <a:t>02.07.2025</a:t>
            </a:fld>
            <a:endParaRPr lang="nb-NO"/>
          </a:p>
        </p:txBody>
      </p:sp>
      <p:sp>
        <p:nvSpPr>
          <p:cNvPr id="8" name="Plassholder for bunntekst 7">
            <a:extLst>
              <a:ext uri="{FF2B5EF4-FFF2-40B4-BE49-F238E27FC236}">
                <a16:creationId xmlns:a16="http://schemas.microsoft.com/office/drawing/2014/main" id="{B6A4C162-5063-EEE6-B21F-15F492B87058}"/>
              </a:ext>
            </a:extLst>
          </p:cNvPr>
          <p:cNvSpPr txBox="1">
            <a:spLocks noGrp="1"/>
          </p:cNvSpPr>
          <p:nvPr>
            <p:ph type="ftr" sz="quarter" idx="9"/>
          </p:nvPr>
        </p:nvSpPr>
        <p:spPr/>
        <p:txBody>
          <a:bodyPr/>
          <a:lstStyle>
            <a:lvl1pPr>
              <a:defRPr/>
            </a:lvl1pPr>
          </a:lstStyle>
          <a:p>
            <a:pPr lvl="0"/>
            <a:endParaRPr lang="nb-NO"/>
          </a:p>
        </p:txBody>
      </p:sp>
      <p:sp>
        <p:nvSpPr>
          <p:cNvPr id="9" name="Plassholder for lysbildenummer 8">
            <a:extLst>
              <a:ext uri="{FF2B5EF4-FFF2-40B4-BE49-F238E27FC236}">
                <a16:creationId xmlns:a16="http://schemas.microsoft.com/office/drawing/2014/main" id="{B0A43741-BF94-9A2E-513D-68909EE64566}"/>
              </a:ext>
            </a:extLst>
          </p:cNvPr>
          <p:cNvSpPr txBox="1">
            <a:spLocks noGrp="1"/>
          </p:cNvSpPr>
          <p:nvPr>
            <p:ph type="sldNum" sz="quarter" idx="8"/>
          </p:nvPr>
        </p:nvSpPr>
        <p:spPr/>
        <p:txBody>
          <a:bodyPr/>
          <a:lstStyle>
            <a:lvl1pPr>
              <a:defRPr/>
            </a:lvl1pPr>
          </a:lstStyle>
          <a:p>
            <a:pPr lvl="0"/>
            <a:fld id="{FBEAFCC0-A7BA-4401-BF8B-FA7972F32B0B}" type="slidenum">
              <a:t>‹#›</a:t>
            </a:fld>
            <a:endParaRPr lang="nb-NO"/>
          </a:p>
        </p:txBody>
      </p:sp>
    </p:spTree>
    <p:extLst>
      <p:ext uri="{BB962C8B-B14F-4D97-AF65-F5344CB8AC3E}">
        <p14:creationId xmlns:p14="http://schemas.microsoft.com/office/powerpoint/2010/main" val="11360359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9BFB04-0EC9-31E2-BF32-4EB92E29BCEC}"/>
              </a:ext>
            </a:extLst>
          </p:cNvPr>
          <p:cNvSpPr txBox="1">
            <a:spLocks noGrp="1"/>
          </p:cNvSpPr>
          <p:nvPr>
            <p:ph type="title"/>
          </p:nvPr>
        </p:nvSpPr>
        <p:spPr>
          <a:xfrm>
            <a:off x="838203" y="946294"/>
            <a:ext cx="8008086" cy="744385"/>
          </a:xfrm>
          <a:prstGeom prst="rect">
            <a:avLst/>
          </a:prstGeom>
        </p:spPr>
        <p:txBody>
          <a:bodyPr/>
          <a:lstStyle>
            <a:lvl1pPr>
              <a:defRPr lang="en-US"/>
            </a:lvl1pPr>
          </a:lstStyle>
          <a:p>
            <a:pPr lvl="0"/>
            <a:r>
              <a:rPr lang="en-US"/>
              <a:t>Click to edit Master title style</a:t>
            </a:r>
            <a:endParaRPr lang="nb-NO"/>
          </a:p>
        </p:txBody>
      </p:sp>
      <p:sp>
        <p:nvSpPr>
          <p:cNvPr id="3" name="Plassholder for tekst 2">
            <a:extLst>
              <a:ext uri="{FF2B5EF4-FFF2-40B4-BE49-F238E27FC236}">
                <a16:creationId xmlns:a16="http://schemas.microsoft.com/office/drawing/2014/main" id="{119906D0-D47D-38E3-FBAE-D09BA18A23B2}"/>
              </a:ext>
            </a:extLst>
          </p:cNvPr>
          <p:cNvSpPr txBox="1">
            <a:spLocks noGrp="1"/>
          </p:cNvSpPr>
          <p:nvPr>
            <p:ph type="body" idx="1"/>
          </p:nvPr>
        </p:nvSpPr>
        <p:spPr>
          <a:xfrm>
            <a:off x="839784" y="1681160"/>
            <a:ext cx="5157782" cy="823910"/>
          </a:xfrm>
        </p:spPr>
        <p:txBody>
          <a:bodyPr anchor="b"/>
          <a:lstStyle>
            <a:lvl1pPr marL="0" indent="0">
              <a:buNone/>
              <a:defRPr lang="en-US" sz="2400" b="1"/>
            </a:lvl1pPr>
          </a:lstStyle>
          <a:p>
            <a:pPr lvl="0"/>
            <a:r>
              <a:rPr lang="en-US"/>
              <a:t>Click to edit Master text styles</a:t>
            </a:r>
          </a:p>
        </p:txBody>
      </p:sp>
      <p:sp>
        <p:nvSpPr>
          <p:cNvPr id="4" name="Plassholder for innhold 3">
            <a:extLst>
              <a:ext uri="{FF2B5EF4-FFF2-40B4-BE49-F238E27FC236}">
                <a16:creationId xmlns:a16="http://schemas.microsoft.com/office/drawing/2014/main" id="{6AAA4FC8-DC34-0F74-E57E-281399052D4D}"/>
              </a:ext>
            </a:extLst>
          </p:cNvPr>
          <p:cNvSpPr txBox="1">
            <a:spLocks noGrp="1"/>
          </p:cNvSpPr>
          <p:nvPr>
            <p:ph idx="2"/>
          </p:nvPr>
        </p:nvSpPr>
        <p:spPr>
          <a:xfrm>
            <a:off x="839784" y="2700671"/>
            <a:ext cx="5157782" cy="295585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a:extLst>
              <a:ext uri="{FF2B5EF4-FFF2-40B4-BE49-F238E27FC236}">
                <a16:creationId xmlns:a16="http://schemas.microsoft.com/office/drawing/2014/main" id="{82147094-F9DD-1851-FE85-3442E16BCF31}"/>
              </a:ext>
            </a:extLst>
          </p:cNvPr>
          <p:cNvSpPr txBox="1">
            <a:spLocks noGrp="1"/>
          </p:cNvSpPr>
          <p:nvPr>
            <p:ph type="body" idx="3"/>
          </p:nvPr>
        </p:nvSpPr>
        <p:spPr>
          <a:xfrm>
            <a:off x="6172200" y="1681160"/>
            <a:ext cx="5183184" cy="823910"/>
          </a:xfrm>
        </p:spPr>
        <p:txBody>
          <a:bodyPr anchor="b"/>
          <a:lstStyle>
            <a:lvl1pPr marL="0" indent="0">
              <a:buNone/>
              <a:defRPr lang="en-US" sz="2400" b="1"/>
            </a:lvl1pPr>
          </a:lstStyle>
          <a:p>
            <a:pPr lvl="0"/>
            <a:r>
              <a:rPr lang="en-US"/>
              <a:t>Click to edit Master text styles</a:t>
            </a:r>
          </a:p>
        </p:txBody>
      </p:sp>
      <p:sp>
        <p:nvSpPr>
          <p:cNvPr id="6" name="Plassholder for innhold 5">
            <a:extLst>
              <a:ext uri="{FF2B5EF4-FFF2-40B4-BE49-F238E27FC236}">
                <a16:creationId xmlns:a16="http://schemas.microsoft.com/office/drawing/2014/main" id="{67439A9F-B1FC-75DA-B33F-C58E7FDD5F1B}"/>
              </a:ext>
            </a:extLst>
          </p:cNvPr>
          <p:cNvSpPr txBox="1">
            <a:spLocks noGrp="1"/>
          </p:cNvSpPr>
          <p:nvPr>
            <p:ph idx="4"/>
          </p:nvPr>
        </p:nvSpPr>
        <p:spPr>
          <a:xfrm>
            <a:off x="6172200" y="2700671"/>
            <a:ext cx="5183184" cy="2955852"/>
          </a:xfrm>
        </p:spPr>
        <p:txBody>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a:extLst>
              <a:ext uri="{FF2B5EF4-FFF2-40B4-BE49-F238E27FC236}">
                <a16:creationId xmlns:a16="http://schemas.microsoft.com/office/drawing/2014/main" id="{E505C51B-50A6-7A89-66D6-0428EA05EA17}"/>
              </a:ext>
            </a:extLst>
          </p:cNvPr>
          <p:cNvSpPr txBox="1">
            <a:spLocks noGrp="1"/>
          </p:cNvSpPr>
          <p:nvPr>
            <p:ph type="dt" sz="half" idx="7"/>
          </p:nvPr>
        </p:nvSpPr>
        <p:spPr/>
        <p:txBody>
          <a:bodyPr/>
          <a:lstStyle>
            <a:lvl1pPr>
              <a:defRPr/>
            </a:lvl1pPr>
          </a:lstStyle>
          <a:p>
            <a:pPr lvl="0"/>
            <a:fld id="{C3DFEA72-80B1-48DF-A43E-DBD1EA01082C}" type="datetime1">
              <a:rPr lang="nb-NO"/>
              <a:pPr lvl="0"/>
              <a:t>02.07.2025</a:t>
            </a:fld>
            <a:endParaRPr lang="nb-NO"/>
          </a:p>
        </p:txBody>
      </p:sp>
      <p:sp>
        <p:nvSpPr>
          <p:cNvPr id="8" name="Plassholder for bunntekst 7">
            <a:extLst>
              <a:ext uri="{FF2B5EF4-FFF2-40B4-BE49-F238E27FC236}">
                <a16:creationId xmlns:a16="http://schemas.microsoft.com/office/drawing/2014/main" id="{B6A4C162-5063-EEE6-B21F-15F492B87058}"/>
              </a:ext>
            </a:extLst>
          </p:cNvPr>
          <p:cNvSpPr txBox="1">
            <a:spLocks noGrp="1"/>
          </p:cNvSpPr>
          <p:nvPr>
            <p:ph type="ftr" sz="quarter" idx="9"/>
          </p:nvPr>
        </p:nvSpPr>
        <p:spPr/>
        <p:txBody>
          <a:bodyPr/>
          <a:lstStyle>
            <a:lvl1pPr>
              <a:defRPr/>
            </a:lvl1pPr>
          </a:lstStyle>
          <a:p>
            <a:pPr lvl="0"/>
            <a:endParaRPr lang="nb-NO"/>
          </a:p>
        </p:txBody>
      </p:sp>
      <p:sp>
        <p:nvSpPr>
          <p:cNvPr id="9" name="Plassholder for lysbildenummer 8">
            <a:extLst>
              <a:ext uri="{FF2B5EF4-FFF2-40B4-BE49-F238E27FC236}">
                <a16:creationId xmlns:a16="http://schemas.microsoft.com/office/drawing/2014/main" id="{B0A43741-BF94-9A2E-513D-68909EE64566}"/>
              </a:ext>
            </a:extLst>
          </p:cNvPr>
          <p:cNvSpPr txBox="1">
            <a:spLocks noGrp="1"/>
          </p:cNvSpPr>
          <p:nvPr>
            <p:ph type="sldNum" sz="quarter" idx="8"/>
          </p:nvPr>
        </p:nvSpPr>
        <p:spPr/>
        <p:txBody>
          <a:bodyPr/>
          <a:lstStyle>
            <a:lvl1pPr>
              <a:defRPr/>
            </a:lvl1pPr>
          </a:lstStyle>
          <a:p>
            <a:pPr lvl="0"/>
            <a:fld id="{FBEAFCC0-A7BA-4401-BF8B-FA7972F32B0B}" type="slidenum">
              <a:t>‹#›</a:t>
            </a:fld>
            <a:endParaRPr lang="nb-NO"/>
          </a:p>
        </p:txBody>
      </p:sp>
    </p:spTree>
    <p:extLst>
      <p:ext uri="{BB962C8B-B14F-4D97-AF65-F5344CB8AC3E}">
        <p14:creationId xmlns:p14="http://schemas.microsoft.com/office/powerpoint/2010/main" val="2840896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70F13F-F9C2-58C4-CD6B-2D46F3A3273F}"/>
              </a:ext>
            </a:extLst>
          </p:cNvPr>
          <p:cNvSpPr txBox="1">
            <a:spLocks noGrp="1"/>
          </p:cNvSpPr>
          <p:nvPr>
            <p:ph type="title"/>
          </p:nvPr>
        </p:nvSpPr>
        <p:spPr>
          <a:xfrm>
            <a:off x="838203" y="946294"/>
            <a:ext cx="8135681" cy="744385"/>
          </a:xfrm>
          <a:prstGeom prst="rect">
            <a:avLst/>
          </a:prstGeom>
        </p:spPr>
        <p:txBody>
          <a:bodyPr/>
          <a:lstStyle>
            <a:lvl1pPr>
              <a:defRPr lang="en-US"/>
            </a:lvl1pPr>
          </a:lstStyle>
          <a:p>
            <a:pPr lvl="0"/>
            <a:r>
              <a:rPr lang="en-US"/>
              <a:t>Click to edit Master title style</a:t>
            </a:r>
            <a:endParaRPr lang="nb-NO"/>
          </a:p>
        </p:txBody>
      </p:sp>
      <p:sp>
        <p:nvSpPr>
          <p:cNvPr id="3" name="Plassholder for dato 2">
            <a:extLst>
              <a:ext uri="{FF2B5EF4-FFF2-40B4-BE49-F238E27FC236}">
                <a16:creationId xmlns:a16="http://schemas.microsoft.com/office/drawing/2014/main" id="{9B11ED09-DC06-2A38-7948-3B2CDF27F1A5}"/>
              </a:ext>
            </a:extLst>
          </p:cNvPr>
          <p:cNvSpPr txBox="1">
            <a:spLocks noGrp="1"/>
          </p:cNvSpPr>
          <p:nvPr>
            <p:ph type="dt" sz="half" idx="7"/>
          </p:nvPr>
        </p:nvSpPr>
        <p:spPr/>
        <p:txBody>
          <a:bodyPr/>
          <a:lstStyle>
            <a:lvl1pPr>
              <a:defRPr/>
            </a:lvl1pPr>
          </a:lstStyle>
          <a:p>
            <a:pPr lvl="0"/>
            <a:fld id="{C23E573A-B455-4129-8203-91A780BA2BB0}" type="datetime1">
              <a:rPr lang="nb-NO"/>
              <a:pPr lvl="0"/>
              <a:t>02.07.2025</a:t>
            </a:fld>
            <a:endParaRPr lang="nb-NO"/>
          </a:p>
        </p:txBody>
      </p:sp>
      <p:sp>
        <p:nvSpPr>
          <p:cNvPr id="4" name="Plassholder for bunntekst 3">
            <a:extLst>
              <a:ext uri="{FF2B5EF4-FFF2-40B4-BE49-F238E27FC236}">
                <a16:creationId xmlns:a16="http://schemas.microsoft.com/office/drawing/2014/main" id="{70DBBA61-D239-9955-F991-8F6466743A4A}"/>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4">
            <a:extLst>
              <a:ext uri="{FF2B5EF4-FFF2-40B4-BE49-F238E27FC236}">
                <a16:creationId xmlns:a16="http://schemas.microsoft.com/office/drawing/2014/main" id="{3E4A9446-1ED5-AC18-83B5-10EFBAC64993}"/>
              </a:ext>
            </a:extLst>
          </p:cNvPr>
          <p:cNvSpPr txBox="1">
            <a:spLocks noGrp="1"/>
          </p:cNvSpPr>
          <p:nvPr>
            <p:ph type="sldNum" sz="quarter" idx="8"/>
          </p:nvPr>
        </p:nvSpPr>
        <p:spPr/>
        <p:txBody>
          <a:bodyPr/>
          <a:lstStyle>
            <a:lvl1pPr>
              <a:defRPr/>
            </a:lvl1pPr>
          </a:lstStyle>
          <a:p>
            <a:pPr lvl="0"/>
            <a:fld id="{E41E28EC-9B4C-460F-9964-9B031118BF9D}" type="slidenum">
              <a:t>‹#›</a:t>
            </a:fld>
            <a:endParaRPr lang="nb-NO"/>
          </a:p>
        </p:txBody>
      </p:sp>
    </p:spTree>
    <p:extLst>
      <p:ext uri="{BB962C8B-B14F-4D97-AF65-F5344CB8AC3E}">
        <p14:creationId xmlns:p14="http://schemas.microsoft.com/office/powerpoint/2010/main" val="1266450362"/>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82BC27-BB41-7E8C-E408-738475C0B88D}"/>
              </a:ext>
            </a:extLst>
          </p:cNvPr>
          <p:cNvSpPr txBox="1">
            <a:spLocks noGrp="1"/>
          </p:cNvSpPr>
          <p:nvPr>
            <p:ph type="dt" sz="half" idx="7"/>
          </p:nvPr>
        </p:nvSpPr>
        <p:spPr/>
        <p:txBody>
          <a:bodyPr/>
          <a:lstStyle>
            <a:lvl1pPr>
              <a:defRPr/>
            </a:lvl1pPr>
          </a:lstStyle>
          <a:p>
            <a:pPr lvl="0"/>
            <a:fld id="{8A4DEDFB-D4C5-4BD8-9D06-835590C557B7}" type="datetime1">
              <a:rPr lang="nb-NO"/>
              <a:pPr lvl="0"/>
              <a:t>02.07.2025</a:t>
            </a:fld>
            <a:endParaRPr lang="nb-NO"/>
          </a:p>
        </p:txBody>
      </p:sp>
      <p:sp>
        <p:nvSpPr>
          <p:cNvPr id="3" name="Plassholder for bunntekst 2">
            <a:extLst>
              <a:ext uri="{FF2B5EF4-FFF2-40B4-BE49-F238E27FC236}">
                <a16:creationId xmlns:a16="http://schemas.microsoft.com/office/drawing/2014/main" id="{D01E35B9-2ADD-87EA-6F7E-245E44AD286A}"/>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3">
            <a:extLst>
              <a:ext uri="{FF2B5EF4-FFF2-40B4-BE49-F238E27FC236}">
                <a16:creationId xmlns:a16="http://schemas.microsoft.com/office/drawing/2014/main" id="{9CC330E8-BF32-B500-98A4-C48550A21E3B}"/>
              </a:ext>
            </a:extLst>
          </p:cNvPr>
          <p:cNvSpPr txBox="1">
            <a:spLocks noGrp="1"/>
          </p:cNvSpPr>
          <p:nvPr>
            <p:ph type="sldNum" sz="quarter" idx="8"/>
          </p:nvPr>
        </p:nvSpPr>
        <p:spPr/>
        <p:txBody>
          <a:bodyPr/>
          <a:lstStyle>
            <a:lvl1pPr>
              <a:defRPr/>
            </a:lvl1pPr>
          </a:lstStyle>
          <a:p>
            <a:pPr lvl="0"/>
            <a:fld id="{C10737CA-2310-44D7-A84E-17065F752195}" type="slidenum">
              <a:t>‹#›</a:t>
            </a:fld>
            <a:endParaRPr lang="nb-NO"/>
          </a:p>
        </p:txBody>
      </p:sp>
    </p:spTree>
    <p:extLst>
      <p:ext uri="{BB962C8B-B14F-4D97-AF65-F5344CB8AC3E}">
        <p14:creationId xmlns:p14="http://schemas.microsoft.com/office/powerpoint/2010/main" val="236856889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95021-0EE4-5D74-EB79-BD826EA9821E}"/>
              </a:ext>
            </a:extLst>
          </p:cNvPr>
          <p:cNvSpPr txBox="1">
            <a:spLocks noGrp="1"/>
          </p:cNvSpPr>
          <p:nvPr>
            <p:ph type="title"/>
          </p:nvPr>
        </p:nvSpPr>
        <p:spPr>
          <a:xfrm>
            <a:off x="838203" y="946294"/>
            <a:ext cx="3933821" cy="1499186"/>
          </a:xfrm>
          <a:prstGeom prst="rect">
            <a:avLst/>
          </a:prstGeo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71CCDE4E-6DC1-C7FE-EF32-22A09D139600}"/>
              </a:ext>
            </a:extLst>
          </p:cNvPr>
          <p:cNvSpPr txBox="1">
            <a:spLocks noGrp="1"/>
          </p:cNvSpPr>
          <p:nvPr>
            <p:ph idx="1"/>
          </p:nvPr>
        </p:nvSpPr>
        <p:spPr>
          <a:xfrm>
            <a:off x="5183184" y="2445489"/>
            <a:ext cx="6172200" cy="3415558"/>
          </a:xfrm>
        </p:spPr>
        <p:txBody>
          <a:bodyPr/>
          <a:lstStyle>
            <a:lvl1pPr>
              <a:defRPr lang="en-US" sz="3200"/>
            </a:lvl1pPr>
            <a:lvl2pPr>
              <a:defRPr lang="en-US" sz="2800"/>
            </a:lvl2pPr>
            <a:lvl3pPr>
              <a:defRPr lang="en-US" sz="2400"/>
            </a:lvl3pPr>
            <a:lvl4pPr>
              <a:defRPr lang="en-US" sz="2000"/>
            </a:lvl4pPr>
            <a:lvl5pPr>
              <a:defRPr lang="en-US"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a:extLst>
              <a:ext uri="{FF2B5EF4-FFF2-40B4-BE49-F238E27FC236}">
                <a16:creationId xmlns:a16="http://schemas.microsoft.com/office/drawing/2014/main" id="{93E25E17-18D3-4D05-9DE6-4B0A91ECA475}"/>
              </a:ext>
            </a:extLst>
          </p:cNvPr>
          <p:cNvSpPr txBox="1">
            <a:spLocks noGrp="1"/>
          </p:cNvSpPr>
          <p:nvPr>
            <p:ph type="body" idx="2"/>
          </p:nvPr>
        </p:nvSpPr>
        <p:spPr>
          <a:xfrm>
            <a:off x="839784" y="2445489"/>
            <a:ext cx="3932240" cy="3423504"/>
          </a:xfrm>
        </p:spPr>
        <p:txBody>
          <a:bodyPr/>
          <a:lstStyle>
            <a:lvl1pPr marL="0" indent="0">
              <a:buNone/>
              <a:defRPr lang="en-US" sz="1600"/>
            </a:lvl1pPr>
          </a:lstStyle>
          <a:p>
            <a:pPr lvl="0"/>
            <a:r>
              <a:rPr lang="en-US"/>
              <a:t>Click to edit Master text styles</a:t>
            </a:r>
          </a:p>
        </p:txBody>
      </p:sp>
      <p:sp>
        <p:nvSpPr>
          <p:cNvPr id="5" name="Plassholder for dato 4">
            <a:extLst>
              <a:ext uri="{FF2B5EF4-FFF2-40B4-BE49-F238E27FC236}">
                <a16:creationId xmlns:a16="http://schemas.microsoft.com/office/drawing/2014/main" id="{2BEA9232-30B0-2A86-BFC4-587142E25CC0}"/>
              </a:ext>
            </a:extLst>
          </p:cNvPr>
          <p:cNvSpPr txBox="1">
            <a:spLocks noGrp="1"/>
          </p:cNvSpPr>
          <p:nvPr>
            <p:ph type="dt" sz="half" idx="7"/>
          </p:nvPr>
        </p:nvSpPr>
        <p:spPr/>
        <p:txBody>
          <a:bodyPr/>
          <a:lstStyle>
            <a:lvl1pPr>
              <a:defRPr/>
            </a:lvl1pPr>
          </a:lstStyle>
          <a:p>
            <a:pPr lvl="0"/>
            <a:fld id="{B250CFF8-2E7D-4393-9087-38949855162A}" type="datetime1">
              <a:rPr lang="nb-NO"/>
              <a:pPr lvl="0"/>
              <a:t>02.07.2025</a:t>
            </a:fld>
            <a:endParaRPr lang="nb-NO"/>
          </a:p>
        </p:txBody>
      </p:sp>
      <p:sp>
        <p:nvSpPr>
          <p:cNvPr id="6" name="Plassholder for bunntekst 5">
            <a:extLst>
              <a:ext uri="{FF2B5EF4-FFF2-40B4-BE49-F238E27FC236}">
                <a16:creationId xmlns:a16="http://schemas.microsoft.com/office/drawing/2014/main" id="{AA128DFA-735E-9BBA-0BE1-AECAB3274AE6}"/>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14F92E70-B343-F9C9-CE3E-2A390FAEC24D}"/>
              </a:ext>
            </a:extLst>
          </p:cNvPr>
          <p:cNvSpPr txBox="1">
            <a:spLocks noGrp="1"/>
          </p:cNvSpPr>
          <p:nvPr>
            <p:ph type="sldNum" sz="quarter" idx="8"/>
          </p:nvPr>
        </p:nvSpPr>
        <p:spPr/>
        <p:txBody>
          <a:bodyPr/>
          <a:lstStyle>
            <a:lvl1pPr>
              <a:defRPr/>
            </a:lvl1pPr>
          </a:lstStyle>
          <a:p>
            <a:pPr lvl="0"/>
            <a:fld id="{0D1A4881-A3E1-4D1D-9B99-D4C445DD7231}" type="slidenum">
              <a:t>‹#›</a:t>
            </a:fld>
            <a:endParaRPr lang="nb-NO"/>
          </a:p>
        </p:txBody>
      </p:sp>
    </p:spTree>
    <p:extLst>
      <p:ext uri="{BB962C8B-B14F-4D97-AF65-F5344CB8AC3E}">
        <p14:creationId xmlns:p14="http://schemas.microsoft.com/office/powerpoint/2010/main" val="94030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ADA37B-D50D-AD5D-818A-374FC31E09FE}"/>
              </a:ext>
            </a:extLst>
          </p:cNvPr>
          <p:cNvSpPr txBox="1">
            <a:spLocks noGrp="1"/>
          </p:cNvSpPr>
          <p:nvPr>
            <p:ph type="title"/>
          </p:nvPr>
        </p:nvSpPr>
        <p:spPr>
          <a:xfrm>
            <a:off x="838203" y="946303"/>
            <a:ext cx="5169194" cy="1111105"/>
          </a:xfrm>
          <a:prstGeom prst="rect">
            <a:avLst/>
          </a:prstGeom>
        </p:spPr>
        <p:txBody>
          <a:bodyPr/>
          <a:lstStyle>
            <a:lvl1pPr>
              <a:defRPr lang="en-US"/>
            </a:lvl1pPr>
          </a:lstStyle>
          <a:p>
            <a:pPr lvl="0"/>
            <a:r>
              <a:rPr lang="en-US"/>
              <a:t>Click to edit Master title style</a:t>
            </a:r>
            <a:endParaRPr lang="nb-NO"/>
          </a:p>
        </p:txBody>
      </p:sp>
      <p:sp>
        <p:nvSpPr>
          <p:cNvPr id="3" name="Plassholder for bilde 2">
            <a:extLst>
              <a:ext uri="{FF2B5EF4-FFF2-40B4-BE49-F238E27FC236}">
                <a16:creationId xmlns:a16="http://schemas.microsoft.com/office/drawing/2014/main" id="{34885E70-7BC5-F91E-E81F-8F954BB2DDC4}"/>
              </a:ext>
            </a:extLst>
          </p:cNvPr>
          <p:cNvSpPr txBox="1">
            <a:spLocks noGrp="1"/>
          </p:cNvSpPr>
          <p:nvPr>
            <p:ph type="pic" idx="1"/>
          </p:nvPr>
        </p:nvSpPr>
        <p:spPr>
          <a:xfrm>
            <a:off x="6187278" y="2057400"/>
            <a:ext cx="6004718" cy="3545960"/>
          </a:xfrm>
        </p:spPr>
        <p:txBody>
          <a:bodyPr/>
          <a:lstStyle>
            <a:lvl1pPr marL="0" indent="0">
              <a:buNone/>
              <a:defRPr lang="en-US" sz="3200"/>
            </a:lvl1pPr>
          </a:lstStyle>
          <a:p>
            <a:pPr lvl="0"/>
            <a:r>
              <a:rPr lang="en-US"/>
              <a:t>Click icon to add picture</a:t>
            </a:r>
            <a:endParaRPr lang="nb-NO"/>
          </a:p>
        </p:txBody>
      </p:sp>
      <p:sp>
        <p:nvSpPr>
          <p:cNvPr id="4" name="Plassholder for tekst 3">
            <a:extLst>
              <a:ext uri="{FF2B5EF4-FFF2-40B4-BE49-F238E27FC236}">
                <a16:creationId xmlns:a16="http://schemas.microsoft.com/office/drawing/2014/main" id="{5BAACCEA-8FE2-6B24-3DF3-2EC7290EB853}"/>
              </a:ext>
            </a:extLst>
          </p:cNvPr>
          <p:cNvSpPr txBox="1">
            <a:spLocks noGrp="1"/>
          </p:cNvSpPr>
          <p:nvPr>
            <p:ph type="body" idx="2"/>
          </p:nvPr>
        </p:nvSpPr>
        <p:spPr>
          <a:xfrm>
            <a:off x="839784" y="2057400"/>
            <a:ext cx="5167603" cy="3545960"/>
          </a:xfrm>
        </p:spPr>
        <p:txBody>
          <a:bodyPr/>
          <a:lstStyle>
            <a:lvl1pPr marL="0" indent="0">
              <a:buNone/>
              <a:defRPr lang="en-US" sz="1600"/>
            </a:lvl1pPr>
          </a:lstStyle>
          <a:p>
            <a:pPr lvl="0"/>
            <a:r>
              <a:rPr lang="en-US"/>
              <a:t>Click to edit Master text styles</a:t>
            </a:r>
          </a:p>
        </p:txBody>
      </p:sp>
      <p:sp>
        <p:nvSpPr>
          <p:cNvPr id="5" name="Plassholder for dato 4">
            <a:extLst>
              <a:ext uri="{FF2B5EF4-FFF2-40B4-BE49-F238E27FC236}">
                <a16:creationId xmlns:a16="http://schemas.microsoft.com/office/drawing/2014/main" id="{424568A3-D184-76E7-8DA0-D54D932E6E11}"/>
              </a:ext>
            </a:extLst>
          </p:cNvPr>
          <p:cNvSpPr txBox="1">
            <a:spLocks noGrp="1"/>
          </p:cNvSpPr>
          <p:nvPr>
            <p:ph type="dt" sz="half" idx="7"/>
          </p:nvPr>
        </p:nvSpPr>
        <p:spPr/>
        <p:txBody>
          <a:bodyPr/>
          <a:lstStyle>
            <a:lvl1pPr>
              <a:defRPr/>
            </a:lvl1pPr>
          </a:lstStyle>
          <a:p>
            <a:pPr lvl="0"/>
            <a:fld id="{2E395362-63FC-4720-861A-AF6053339FCD}" type="datetime1">
              <a:rPr lang="nb-NO"/>
              <a:pPr lvl="0"/>
              <a:t>02.07.2025</a:t>
            </a:fld>
            <a:endParaRPr lang="nb-NO"/>
          </a:p>
        </p:txBody>
      </p:sp>
      <p:sp>
        <p:nvSpPr>
          <p:cNvPr id="6" name="Plassholder for bunntekst 5">
            <a:extLst>
              <a:ext uri="{FF2B5EF4-FFF2-40B4-BE49-F238E27FC236}">
                <a16:creationId xmlns:a16="http://schemas.microsoft.com/office/drawing/2014/main" id="{874BF2E8-F871-B545-450F-3B67E662DC6D}"/>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4B1809F8-2D3D-17D3-E7F6-32EF22C4941C}"/>
              </a:ext>
            </a:extLst>
          </p:cNvPr>
          <p:cNvSpPr txBox="1">
            <a:spLocks noGrp="1"/>
          </p:cNvSpPr>
          <p:nvPr>
            <p:ph type="sldNum" sz="quarter" idx="8"/>
          </p:nvPr>
        </p:nvSpPr>
        <p:spPr/>
        <p:txBody>
          <a:bodyPr/>
          <a:lstStyle>
            <a:lvl1pPr>
              <a:defRPr/>
            </a:lvl1pPr>
          </a:lstStyle>
          <a:p>
            <a:pPr lvl="0"/>
            <a:fld id="{5051C55F-3D67-4A93-9D07-2624FDA55A0F}" type="slidenum">
              <a:t>‹#›</a:t>
            </a:fld>
            <a:endParaRPr lang="nb-NO"/>
          </a:p>
        </p:txBody>
      </p:sp>
    </p:spTree>
    <p:extLst>
      <p:ext uri="{BB962C8B-B14F-4D97-AF65-F5344CB8AC3E}">
        <p14:creationId xmlns:p14="http://schemas.microsoft.com/office/powerpoint/2010/main" val="3177551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5EAA3B-37E7-8471-B0E5-EDA4D2457231}"/>
              </a:ext>
            </a:extLst>
          </p:cNvPr>
          <p:cNvSpPr txBox="1">
            <a:spLocks noGrp="1"/>
          </p:cNvSpPr>
          <p:nvPr>
            <p:ph type="title"/>
          </p:nvPr>
        </p:nvSpPr>
        <p:spPr>
          <a:xfrm>
            <a:off x="838203" y="946294"/>
            <a:ext cx="8135681" cy="744385"/>
          </a:xfrm>
          <a:prstGeom prst="rect">
            <a:avLst/>
          </a:prstGeom>
        </p:spPr>
        <p:txBody>
          <a:bodyPr/>
          <a:lstStyle>
            <a:lvl1pPr>
              <a:defRPr lang="en-US"/>
            </a:lvl1pPr>
          </a:lstStyle>
          <a:p>
            <a:pPr lvl="0"/>
            <a:r>
              <a:rPr lang="en-US"/>
              <a:t>Click to edit Master title style</a:t>
            </a:r>
            <a:endParaRPr lang="nb-NO"/>
          </a:p>
        </p:txBody>
      </p:sp>
      <p:sp>
        <p:nvSpPr>
          <p:cNvPr id="3" name="Plassholder for loddrett tekst 2">
            <a:extLst>
              <a:ext uri="{FF2B5EF4-FFF2-40B4-BE49-F238E27FC236}">
                <a16:creationId xmlns:a16="http://schemas.microsoft.com/office/drawing/2014/main" id="{998CBD9A-A064-AEAE-BC31-0F7D7DCAF89C}"/>
              </a:ext>
            </a:extLst>
          </p:cNvPr>
          <p:cNvSpPr txBox="1">
            <a:spLocks noGrp="1"/>
          </p:cNvSpPr>
          <p:nvPr>
            <p:ph type="body" orient="vert" idx="1"/>
          </p:nvPr>
        </p:nvSpPr>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D73CE91A-7631-6BFE-472A-CE77AC0394C4}"/>
              </a:ext>
            </a:extLst>
          </p:cNvPr>
          <p:cNvSpPr txBox="1">
            <a:spLocks noGrp="1"/>
          </p:cNvSpPr>
          <p:nvPr>
            <p:ph type="dt" sz="half" idx="7"/>
          </p:nvPr>
        </p:nvSpPr>
        <p:spPr/>
        <p:txBody>
          <a:bodyPr/>
          <a:lstStyle>
            <a:lvl1pPr>
              <a:defRPr/>
            </a:lvl1pPr>
          </a:lstStyle>
          <a:p>
            <a:pPr lvl="0"/>
            <a:fld id="{55A938E1-11A9-4293-BB22-039E7E6E4F62}" type="datetime1">
              <a:rPr lang="nb-NO"/>
              <a:pPr lvl="0"/>
              <a:t>02.07.2025</a:t>
            </a:fld>
            <a:endParaRPr lang="nb-NO"/>
          </a:p>
        </p:txBody>
      </p:sp>
      <p:sp>
        <p:nvSpPr>
          <p:cNvPr id="5" name="Plassholder for bunntekst 4">
            <a:extLst>
              <a:ext uri="{FF2B5EF4-FFF2-40B4-BE49-F238E27FC236}">
                <a16:creationId xmlns:a16="http://schemas.microsoft.com/office/drawing/2014/main" id="{99811FAE-C4DE-6BF3-DA45-540A1AA0F035}"/>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7D547564-C9DE-78FF-0B28-D96B05F78FAA}"/>
              </a:ext>
            </a:extLst>
          </p:cNvPr>
          <p:cNvSpPr txBox="1">
            <a:spLocks noGrp="1"/>
          </p:cNvSpPr>
          <p:nvPr>
            <p:ph type="sldNum" sz="quarter" idx="8"/>
          </p:nvPr>
        </p:nvSpPr>
        <p:spPr/>
        <p:txBody>
          <a:bodyPr/>
          <a:lstStyle>
            <a:lvl1pPr>
              <a:defRPr/>
            </a:lvl1pPr>
          </a:lstStyle>
          <a:p>
            <a:pPr lvl="0"/>
            <a:fld id="{FDFFBD4A-7A0B-46D4-AADE-89BE1FEABCC5}" type="slidenum">
              <a:t>‹#›</a:t>
            </a:fld>
            <a:endParaRPr lang="nb-NO"/>
          </a:p>
        </p:txBody>
      </p:sp>
    </p:spTree>
    <p:extLst>
      <p:ext uri="{BB962C8B-B14F-4D97-AF65-F5344CB8AC3E}">
        <p14:creationId xmlns:p14="http://schemas.microsoft.com/office/powerpoint/2010/main" val="684969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73E6467-3F93-CB7A-0EC9-6F88CB986A90}"/>
              </a:ext>
            </a:extLst>
          </p:cNvPr>
          <p:cNvSpPr txBox="1">
            <a:spLocks noGrp="1"/>
          </p:cNvSpPr>
          <p:nvPr>
            <p:ph type="title" orient="vert"/>
          </p:nvPr>
        </p:nvSpPr>
        <p:spPr>
          <a:xfrm>
            <a:off x="8724903" y="365129"/>
            <a:ext cx="2628899" cy="5811834"/>
          </a:xfrm>
          <a:prstGeom prst="rect">
            <a:avLst/>
          </a:prstGeom>
        </p:spPr>
        <p:txBody>
          <a:bodyPr vert="eaVert"/>
          <a:lstStyle>
            <a:lvl1pPr>
              <a:defRPr lang="en-US"/>
            </a:lvl1pPr>
          </a:lstStyle>
          <a:p>
            <a:pPr lvl="0"/>
            <a:r>
              <a:rPr lang="en-US"/>
              <a:t>Click to edit Master title style</a:t>
            </a:r>
            <a:endParaRPr lang="nb-NO"/>
          </a:p>
        </p:txBody>
      </p:sp>
      <p:sp>
        <p:nvSpPr>
          <p:cNvPr id="3" name="Plassholder for loddrett tekst 2">
            <a:extLst>
              <a:ext uri="{FF2B5EF4-FFF2-40B4-BE49-F238E27FC236}">
                <a16:creationId xmlns:a16="http://schemas.microsoft.com/office/drawing/2014/main" id="{57094AE0-0907-323C-EDBD-0B47B5F7A371}"/>
              </a:ext>
            </a:extLst>
          </p:cNvPr>
          <p:cNvSpPr txBox="1">
            <a:spLocks noGrp="1"/>
          </p:cNvSpPr>
          <p:nvPr>
            <p:ph type="body" orient="vert" idx="1"/>
          </p:nvPr>
        </p:nvSpPr>
        <p:spPr>
          <a:xfrm>
            <a:off x="838203" y="365129"/>
            <a:ext cx="7734296" cy="5811834"/>
          </a:xfrm>
        </p:spPr>
        <p:txBody>
          <a:bodyPr vert="eaVert"/>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a:extLst>
              <a:ext uri="{FF2B5EF4-FFF2-40B4-BE49-F238E27FC236}">
                <a16:creationId xmlns:a16="http://schemas.microsoft.com/office/drawing/2014/main" id="{4D6A5EC2-2519-3779-F8E7-EB922AC5FC6C}"/>
              </a:ext>
            </a:extLst>
          </p:cNvPr>
          <p:cNvSpPr txBox="1">
            <a:spLocks noGrp="1"/>
          </p:cNvSpPr>
          <p:nvPr>
            <p:ph type="dt" sz="half" idx="7"/>
          </p:nvPr>
        </p:nvSpPr>
        <p:spPr/>
        <p:txBody>
          <a:bodyPr/>
          <a:lstStyle>
            <a:lvl1pPr>
              <a:defRPr/>
            </a:lvl1pPr>
          </a:lstStyle>
          <a:p>
            <a:pPr lvl="0"/>
            <a:fld id="{D2B120BC-CAB1-4925-A50D-D9E6EEC27556}" type="datetime1">
              <a:rPr lang="nb-NO"/>
              <a:pPr lvl="0"/>
              <a:t>02.07.2025</a:t>
            </a:fld>
            <a:endParaRPr lang="nb-NO"/>
          </a:p>
        </p:txBody>
      </p:sp>
      <p:sp>
        <p:nvSpPr>
          <p:cNvPr id="5" name="Plassholder for bunntekst 4">
            <a:extLst>
              <a:ext uri="{FF2B5EF4-FFF2-40B4-BE49-F238E27FC236}">
                <a16:creationId xmlns:a16="http://schemas.microsoft.com/office/drawing/2014/main" id="{4ABBF351-C452-0B2F-F765-91EF641ADF79}"/>
              </a:ext>
            </a:extLst>
          </p:cNvPr>
          <p:cNvSpPr txBox="1">
            <a:spLocks noGrp="1"/>
          </p:cNvSpPr>
          <p:nvPr>
            <p:ph type="ftr" sz="quarter" idx="9"/>
          </p:nvPr>
        </p:nvSpPr>
        <p:spPr/>
        <p:txBody>
          <a:bodyPr/>
          <a:lstStyle>
            <a:lvl1pPr>
              <a:defRPr/>
            </a:lvl1pPr>
          </a:lstStyle>
          <a:p>
            <a:pPr lvl="0"/>
            <a:endParaRPr lang="nb-NO"/>
          </a:p>
        </p:txBody>
      </p:sp>
      <p:sp>
        <p:nvSpPr>
          <p:cNvPr id="6" name="Plassholder for lysbildenummer 5">
            <a:extLst>
              <a:ext uri="{FF2B5EF4-FFF2-40B4-BE49-F238E27FC236}">
                <a16:creationId xmlns:a16="http://schemas.microsoft.com/office/drawing/2014/main" id="{0F83D30F-B10F-D7BE-4A78-B00185E07DFF}"/>
              </a:ext>
            </a:extLst>
          </p:cNvPr>
          <p:cNvSpPr txBox="1">
            <a:spLocks noGrp="1"/>
          </p:cNvSpPr>
          <p:nvPr>
            <p:ph type="sldNum" sz="quarter" idx="8"/>
          </p:nvPr>
        </p:nvSpPr>
        <p:spPr/>
        <p:txBody>
          <a:bodyPr/>
          <a:lstStyle>
            <a:lvl1pPr>
              <a:defRPr/>
            </a:lvl1pPr>
          </a:lstStyle>
          <a:p>
            <a:pPr lvl="0"/>
            <a:fld id="{74BC2F2A-0975-4A66-AF0F-C92335212D2A}" type="slidenum">
              <a:t>‹#›</a:t>
            </a:fld>
            <a:endParaRPr lang="nb-NO"/>
          </a:p>
        </p:txBody>
      </p:sp>
    </p:spTree>
    <p:extLst>
      <p:ext uri="{BB962C8B-B14F-4D97-AF65-F5344CB8AC3E}">
        <p14:creationId xmlns:p14="http://schemas.microsoft.com/office/powerpoint/2010/main" val="424354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70F13F-F9C2-58C4-CD6B-2D46F3A3273F}"/>
              </a:ext>
            </a:extLst>
          </p:cNvPr>
          <p:cNvSpPr txBox="1">
            <a:spLocks noGrp="1"/>
          </p:cNvSpPr>
          <p:nvPr>
            <p:ph type="title"/>
          </p:nvPr>
        </p:nvSpPr>
        <p:spPr/>
        <p:txBody>
          <a:bodyPr/>
          <a:lstStyle>
            <a:lvl1pPr>
              <a:defRPr lang="en-US"/>
            </a:lvl1pPr>
          </a:lstStyle>
          <a:p>
            <a:pPr lvl="0"/>
            <a:r>
              <a:rPr lang="en-US"/>
              <a:t>Click to edit Master title style</a:t>
            </a:r>
            <a:endParaRPr lang="nb-NO"/>
          </a:p>
        </p:txBody>
      </p:sp>
      <p:sp>
        <p:nvSpPr>
          <p:cNvPr id="3" name="Plassholder for dato 2">
            <a:extLst>
              <a:ext uri="{FF2B5EF4-FFF2-40B4-BE49-F238E27FC236}">
                <a16:creationId xmlns:a16="http://schemas.microsoft.com/office/drawing/2014/main" id="{9B11ED09-DC06-2A38-7948-3B2CDF27F1A5}"/>
              </a:ext>
            </a:extLst>
          </p:cNvPr>
          <p:cNvSpPr txBox="1">
            <a:spLocks noGrp="1"/>
          </p:cNvSpPr>
          <p:nvPr>
            <p:ph type="dt" sz="half" idx="7"/>
          </p:nvPr>
        </p:nvSpPr>
        <p:spPr/>
        <p:txBody>
          <a:bodyPr/>
          <a:lstStyle>
            <a:lvl1pPr>
              <a:defRPr/>
            </a:lvl1pPr>
          </a:lstStyle>
          <a:p>
            <a:pPr lvl="0"/>
            <a:fld id="{C23E573A-B455-4129-8203-91A780BA2BB0}" type="datetime1">
              <a:rPr lang="nb-NO"/>
              <a:pPr lvl="0"/>
              <a:t>02.07.2025</a:t>
            </a:fld>
            <a:endParaRPr lang="nb-NO"/>
          </a:p>
        </p:txBody>
      </p:sp>
      <p:sp>
        <p:nvSpPr>
          <p:cNvPr id="4" name="Plassholder for bunntekst 3">
            <a:extLst>
              <a:ext uri="{FF2B5EF4-FFF2-40B4-BE49-F238E27FC236}">
                <a16:creationId xmlns:a16="http://schemas.microsoft.com/office/drawing/2014/main" id="{70DBBA61-D239-9955-F991-8F6466743A4A}"/>
              </a:ext>
            </a:extLst>
          </p:cNvPr>
          <p:cNvSpPr txBox="1">
            <a:spLocks noGrp="1"/>
          </p:cNvSpPr>
          <p:nvPr>
            <p:ph type="ftr" sz="quarter" idx="9"/>
          </p:nvPr>
        </p:nvSpPr>
        <p:spPr/>
        <p:txBody>
          <a:bodyPr/>
          <a:lstStyle>
            <a:lvl1pPr>
              <a:defRPr/>
            </a:lvl1pPr>
          </a:lstStyle>
          <a:p>
            <a:pPr lvl="0"/>
            <a:endParaRPr lang="nb-NO"/>
          </a:p>
        </p:txBody>
      </p:sp>
      <p:sp>
        <p:nvSpPr>
          <p:cNvPr id="5" name="Plassholder for lysbildenummer 4">
            <a:extLst>
              <a:ext uri="{FF2B5EF4-FFF2-40B4-BE49-F238E27FC236}">
                <a16:creationId xmlns:a16="http://schemas.microsoft.com/office/drawing/2014/main" id="{3E4A9446-1ED5-AC18-83B5-10EFBAC64993}"/>
              </a:ext>
            </a:extLst>
          </p:cNvPr>
          <p:cNvSpPr txBox="1">
            <a:spLocks noGrp="1"/>
          </p:cNvSpPr>
          <p:nvPr>
            <p:ph type="sldNum" sz="quarter" idx="8"/>
          </p:nvPr>
        </p:nvSpPr>
        <p:spPr/>
        <p:txBody>
          <a:bodyPr/>
          <a:lstStyle>
            <a:lvl1pPr>
              <a:defRPr/>
            </a:lvl1pPr>
          </a:lstStyle>
          <a:p>
            <a:pPr lvl="0"/>
            <a:fld id="{E41E28EC-9B4C-460F-9964-9B031118BF9D}" type="slidenum">
              <a:t>‹#›</a:t>
            </a:fld>
            <a:endParaRPr lang="nb-NO"/>
          </a:p>
        </p:txBody>
      </p:sp>
    </p:spTree>
    <p:extLst>
      <p:ext uri="{BB962C8B-B14F-4D97-AF65-F5344CB8AC3E}">
        <p14:creationId xmlns:p14="http://schemas.microsoft.com/office/powerpoint/2010/main" val="4121282490"/>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E82BC27-BB41-7E8C-E408-738475C0B88D}"/>
              </a:ext>
            </a:extLst>
          </p:cNvPr>
          <p:cNvSpPr txBox="1">
            <a:spLocks noGrp="1"/>
          </p:cNvSpPr>
          <p:nvPr>
            <p:ph type="dt" sz="half" idx="7"/>
          </p:nvPr>
        </p:nvSpPr>
        <p:spPr/>
        <p:txBody>
          <a:bodyPr/>
          <a:lstStyle>
            <a:lvl1pPr>
              <a:defRPr/>
            </a:lvl1pPr>
          </a:lstStyle>
          <a:p>
            <a:pPr lvl="0"/>
            <a:fld id="{8A4DEDFB-D4C5-4BD8-9D06-835590C557B7}" type="datetime1">
              <a:rPr lang="nb-NO"/>
              <a:pPr lvl="0"/>
              <a:t>02.07.2025</a:t>
            </a:fld>
            <a:endParaRPr lang="nb-NO"/>
          </a:p>
        </p:txBody>
      </p:sp>
      <p:sp>
        <p:nvSpPr>
          <p:cNvPr id="3" name="Plassholder for bunntekst 2">
            <a:extLst>
              <a:ext uri="{FF2B5EF4-FFF2-40B4-BE49-F238E27FC236}">
                <a16:creationId xmlns:a16="http://schemas.microsoft.com/office/drawing/2014/main" id="{D01E35B9-2ADD-87EA-6F7E-245E44AD286A}"/>
              </a:ext>
            </a:extLst>
          </p:cNvPr>
          <p:cNvSpPr txBox="1">
            <a:spLocks noGrp="1"/>
          </p:cNvSpPr>
          <p:nvPr>
            <p:ph type="ftr" sz="quarter" idx="9"/>
          </p:nvPr>
        </p:nvSpPr>
        <p:spPr/>
        <p:txBody>
          <a:bodyPr/>
          <a:lstStyle>
            <a:lvl1pPr>
              <a:defRPr/>
            </a:lvl1pPr>
          </a:lstStyle>
          <a:p>
            <a:pPr lvl="0"/>
            <a:endParaRPr lang="nb-NO"/>
          </a:p>
        </p:txBody>
      </p:sp>
      <p:sp>
        <p:nvSpPr>
          <p:cNvPr id="4" name="Plassholder for lysbildenummer 3">
            <a:extLst>
              <a:ext uri="{FF2B5EF4-FFF2-40B4-BE49-F238E27FC236}">
                <a16:creationId xmlns:a16="http://schemas.microsoft.com/office/drawing/2014/main" id="{9CC330E8-BF32-B500-98A4-C48550A21E3B}"/>
              </a:ext>
            </a:extLst>
          </p:cNvPr>
          <p:cNvSpPr txBox="1">
            <a:spLocks noGrp="1"/>
          </p:cNvSpPr>
          <p:nvPr>
            <p:ph type="sldNum" sz="quarter" idx="8"/>
          </p:nvPr>
        </p:nvSpPr>
        <p:spPr/>
        <p:txBody>
          <a:bodyPr/>
          <a:lstStyle>
            <a:lvl1pPr>
              <a:defRPr/>
            </a:lvl1pPr>
          </a:lstStyle>
          <a:p>
            <a:pPr lvl="0"/>
            <a:fld id="{C10737CA-2310-44D7-A84E-17065F752195}" type="slidenum">
              <a:t>‹#›</a:t>
            </a:fld>
            <a:endParaRPr lang="nb-NO"/>
          </a:p>
        </p:txBody>
      </p:sp>
    </p:spTree>
    <p:extLst>
      <p:ext uri="{BB962C8B-B14F-4D97-AF65-F5344CB8AC3E}">
        <p14:creationId xmlns:p14="http://schemas.microsoft.com/office/powerpoint/2010/main" val="277505390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D95021-0EE4-5D74-EB79-BD826EA9821E}"/>
              </a:ext>
            </a:extLst>
          </p:cNvPr>
          <p:cNvSpPr txBox="1">
            <a:spLocks noGrp="1"/>
          </p:cNvSpPr>
          <p:nvPr>
            <p:ph type="title"/>
          </p:nvPr>
        </p:nvSpPr>
        <p:spPr>
          <a:xfrm>
            <a:off x="838203" y="946294"/>
            <a:ext cx="3933821" cy="1499186"/>
          </a:xfrm>
        </p:spPr>
        <p:txBody>
          <a:bodyPr/>
          <a:lstStyle>
            <a:lvl1pPr>
              <a:defRPr lang="en-US"/>
            </a:lvl1pPr>
          </a:lstStyle>
          <a:p>
            <a:pPr lvl="0"/>
            <a:r>
              <a:rPr lang="en-US"/>
              <a:t>Click to edit Master title style</a:t>
            </a:r>
            <a:endParaRPr lang="nb-NO"/>
          </a:p>
        </p:txBody>
      </p:sp>
      <p:sp>
        <p:nvSpPr>
          <p:cNvPr id="3" name="Plassholder for innhold 2">
            <a:extLst>
              <a:ext uri="{FF2B5EF4-FFF2-40B4-BE49-F238E27FC236}">
                <a16:creationId xmlns:a16="http://schemas.microsoft.com/office/drawing/2014/main" id="{71CCDE4E-6DC1-C7FE-EF32-22A09D139600}"/>
              </a:ext>
            </a:extLst>
          </p:cNvPr>
          <p:cNvSpPr txBox="1">
            <a:spLocks noGrp="1"/>
          </p:cNvSpPr>
          <p:nvPr>
            <p:ph idx="1"/>
          </p:nvPr>
        </p:nvSpPr>
        <p:spPr>
          <a:xfrm>
            <a:off x="5183184" y="2445489"/>
            <a:ext cx="6172200" cy="3415558"/>
          </a:xfrm>
        </p:spPr>
        <p:txBody>
          <a:bodyPr>
            <a:normAutofit/>
          </a:bodyPr>
          <a:lstStyle>
            <a:lvl1pPr>
              <a:defRPr lang="en-US" sz="2000"/>
            </a:lvl1pPr>
            <a:lvl2pPr>
              <a:defRPr lang="en-US" sz="1800"/>
            </a:lvl2pPr>
            <a:lvl3pPr>
              <a:defRPr lang="en-US" sz="1600"/>
            </a:lvl3pPr>
            <a:lvl4pPr>
              <a:defRPr lang="en-US" sz="1400"/>
            </a:lvl4pPr>
            <a:lvl5pPr>
              <a:defRPr lang="en-US"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a:extLst>
              <a:ext uri="{FF2B5EF4-FFF2-40B4-BE49-F238E27FC236}">
                <a16:creationId xmlns:a16="http://schemas.microsoft.com/office/drawing/2014/main" id="{93E25E17-18D3-4D05-9DE6-4B0A91ECA475}"/>
              </a:ext>
            </a:extLst>
          </p:cNvPr>
          <p:cNvSpPr txBox="1">
            <a:spLocks noGrp="1"/>
          </p:cNvSpPr>
          <p:nvPr>
            <p:ph type="body" idx="2"/>
          </p:nvPr>
        </p:nvSpPr>
        <p:spPr>
          <a:xfrm>
            <a:off x="839784" y="2445489"/>
            <a:ext cx="3932240" cy="3423504"/>
          </a:xfrm>
        </p:spPr>
        <p:txBody>
          <a:bodyPr/>
          <a:lstStyle>
            <a:lvl1pPr marL="0" indent="0">
              <a:buNone/>
              <a:defRPr lang="en-US" sz="1600"/>
            </a:lvl1pPr>
          </a:lstStyle>
          <a:p>
            <a:pPr lvl="0"/>
            <a:r>
              <a:rPr lang="en-US"/>
              <a:t>Click to edit Master text styles</a:t>
            </a:r>
          </a:p>
        </p:txBody>
      </p:sp>
      <p:sp>
        <p:nvSpPr>
          <p:cNvPr id="5" name="Plassholder for dato 4">
            <a:extLst>
              <a:ext uri="{FF2B5EF4-FFF2-40B4-BE49-F238E27FC236}">
                <a16:creationId xmlns:a16="http://schemas.microsoft.com/office/drawing/2014/main" id="{2BEA9232-30B0-2A86-BFC4-587142E25CC0}"/>
              </a:ext>
            </a:extLst>
          </p:cNvPr>
          <p:cNvSpPr txBox="1">
            <a:spLocks noGrp="1"/>
          </p:cNvSpPr>
          <p:nvPr>
            <p:ph type="dt" sz="half" idx="7"/>
          </p:nvPr>
        </p:nvSpPr>
        <p:spPr/>
        <p:txBody>
          <a:bodyPr/>
          <a:lstStyle>
            <a:lvl1pPr>
              <a:defRPr/>
            </a:lvl1pPr>
          </a:lstStyle>
          <a:p>
            <a:pPr lvl="0"/>
            <a:fld id="{B250CFF8-2E7D-4393-9087-38949855162A}" type="datetime1">
              <a:rPr lang="nb-NO"/>
              <a:pPr lvl="0"/>
              <a:t>02.07.2025</a:t>
            </a:fld>
            <a:endParaRPr lang="nb-NO"/>
          </a:p>
        </p:txBody>
      </p:sp>
      <p:sp>
        <p:nvSpPr>
          <p:cNvPr id="6" name="Plassholder for bunntekst 5">
            <a:extLst>
              <a:ext uri="{FF2B5EF4-FFF2-40B4-BE49-F238E27FC236}">
                <a16:creationId xmlns:a16="http://schemas.microsoft.com/office/drawing/2014/main" id="{AA128DFA-735E-9BBA-0BE1-AECAB3274AE6}"/>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14F92E70-B343-F9C9-CE3E-2A390FAEC24D}"/>
              </a:ext>
            </a:extLst>
          </p:cNvPr>
          <p:cNvSpPr txBox="1">
            <a:spLocks noGrp="1"/>
          </p:cNvSpPr>
          <p:nvPr>
            <p:ph type="sldNum" sz="quarter" idx="8"/>
          </p:nvPr>
        </p:nvSpPr>
        <p:spPr/>
        <p:txBody>
          <a:bodyPr/>
          <a:lstStyle>
            <a:lvl1pPr>
              <a:defRPr/>
            </a:lvl1pPr>
          </a:lstStyle>
          <a:p>
            <a:pPr lvl="0"/>
            <a:fld id="{0D1A4881-A3E1-4D1D-9B99-D4C445DD7231}" type="slidenum">
              <a:t>‹#›</a:t>
            </a:fld>
            <a:endParaRPr lang="nb-NO"/>
          </a:p>
        </p:txBody>
      </p:sp>
    </p:spTree>
    <p:extLst>
      <p:ext uri="{BB962C8B-B14F-4D97-AF65-F5344CB8AC3E}">
        <p14:creationId xmlns:p14="http://schemas.microsoft.com/office/powerpoint/2010/main" val="18847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ADA37B-D50D-AD5D-818A-374FC31E09FE}"/>
              </a:ext>
            </a:extLst>
          </p:cNvPr>
          <p:cNvSpPr txBox="1">
            <a:spLocks noGrp="1"/>
          </p:cNvSpPr>
          <p:nvPr>
            <p:ph type="title"/>
          </p:nvPr>
        </p:nvSpPr>
        <p:spPr>
          <a:xfrm>
            <a:off x="838203" y="946303"/>
            <a:ext cx="5169194" cy="1111105"/>
          </a:xfrm>
        </p:spPr>
        <p:txBody>
          <a:bodyPr/>
          <a:lstStyle>
            <a:lvl1pPr>
              <a:defRPr lang="en-US"/>
            </a:lvl1pPr>
          </a:lstStyle>
          <a:p>
            <a:pPr lvl="0"/>
            <a:r>
              <a:rPr lang="en-US"/>
              <a:t>Click to edit Master title style</a:t>
            </a:r>
            <a:endParaRPr lang="nb-NO"/>
          </a:p>
        </p:txBody>
      </p:sp>
      <p:sp>
        <p:nvSpPr>
          <p:cNvPr id="3" name="Plassholder for bilde 2">
            <a:extLst>
              <a:ext uri="{FF2B5EF4-FFF2-40B4-BE49-F238E27FC236}">
                <a16:creationId xmlns:a16="http://schemas.microsoft.com/office/drawing/2014/main" id="{34885E70-7BC5-F91E-E81F-8F954BB2DDC4}"/>
              </a:ext>
            </a:extLst>
          </p:cNvPr>
          <p:cNvSpPr txBox="1">
            <a:spLocks noGrp="1"/>
          </p:cNvSpPr>
          <p:nvPr>
            <p:ph type="pic" idx="1"/>
          </p:nvPr>
        </p:nvSpPr>
        <p:spPr>
          <a:xfrm>
            <a:off x="6187278" y="2057400"/>
            <a:ext cx="6004718" cy="3545960"/>
          </a:xfrm>
        </p:spPr>
        <p:txBody>
          <a:bodyPr/>
          <a:lstStyle>
            <a:lvl1pPr marL="0" indent="0">
              <a:buNone/>
              <a:defRPr lang="en-US" sz="3200"/>
            </a:lvl1pPr>
          </a:lstStyle>
          <a:p>
            <a:pPr lvl="0"/>
            <a:r>
              <a:rPr lang="en-US"/>
              <a:t>Click icon to add picture</a:t>
            </a:r>
            <a:endParaRPr lang="nb-NO"/>
          </a:p>
        </p:txBody>
      </p:sp>
      <p:sp>
        <p:nvSpPr>
          <p:cNvPr id="4" name="Plassholder for tekst 3">
            <a:extLst>
              <a:ext uri="{FF2B5EF4-FFF2-40B4-BE49-F238E27FC236}">
                <a16:creationId xmlns:a16="http://schemas.microsoft.com/office/drawing/2014/main" id="{5BAACCEA-8FE2-6B24-3DF3-2EC7290EB853}"/>
              </a:ext>
            </a:extLst>
          </p:cNvPr>
          <p:cNvSpPr txBox="1">
            <a:spLocks noGrp="1"/>
          </p:cNvSpPr>
          <p:nvPr>
            <p:ph type="body" idx="2"/>
          </p:nvPr>
        </p:nvSpPr>
        <p:spPr>
          <a:xfrm>
            <a:off x="839784" y="2057400"/>
            <a:ext cx="5167603" cy="3545960"/>
          </a:xfrm>
        </p:spPr>
        <p:txBody>
          <a:bodyPr/>
          <a:lstStyle>
            <a:lvl1pPr marL="0" indent="0">
              <a:buNone/>
              <a:defRPr lang="en-US" sz="1600"/>
            </a:lvl1pPr>
          </a:lstStyle>
          <a:p>
            <a:pPr lvl="0"/>
            <a:r>
              <a:rPr lang="en-US"/>
              <a:t>Click to edit Master text styles</a:t>
            </a:r>
          </a:p>
        </p:txBody>
      </p:sp>
      <p:sp>
        <p:nvSpPr>
          <p:cNvPr id="5" name="Plassholder for dato 4">
            <a:extLst>
              <a:ext uri="{FF2B5EF4-FFF2-40B4-BE49-F238E27FC236}">
                <a16:creationId xmlns:a16="http://schemas.microsoft.com/office/drawing/2014/main" id="{424568A3-D184-76E7-8DA0-D54D932E6E11}"/>
              </a:ext>
            </a:extLst>
          </p:cNvPr>
          <p:cNvSpPr txBox="1">
            <a:spLocks noGrp="1"/>
          </p:cNvSpPr>
          <p:nvPr>
            <p:ph type="dt" sz="half" idx="7"/>
          </p:nvPr>
        </p:nvSpPr>
        <p:spPr/>
        <p:txBody>
          <a:bodyPr/>
          <a:lstStyle>
            <a:lvl1pPr>
              <a:defRPr/>
            </a:lvl1pPr>
          </a:lstStyle>
          <a:p>
            <a:pPr lvl="0"/>
            <a:fld id="{2E395362-63FC-4720-861A-AF6053339FCD}" type="datetime1">
              <a:rPr lang="nb-NO"/>
              <a:pPr lvl="0"/>
              <a:t>02.07.2025</a:t>
            </a:fld>
            <a:endParaRPr lang="nb-NO"/>
          </a:p>
        </p:txBody>
      </p:sp>
      <p:sp>
        <p:nvSpPr>
          <p:cNvPr id="6" name="Plassholder for bunntekst 5">
            <a:extLst>
              <a:ext uri="{FF2B5EF4-FFF2-40B4-BE49-F238E27FC236}">
                <a16:creationId xmlns:a16="http://schemas.microsoft.com/office/drawing/2014/main" id="{874BF2E8-F871-B545-450F-3B67E662DC6D}"/>
              </a:ext>
            </a:extLst>
          </p:cNvPr>
          <p:cNvSpPr txBox="1">
            <a:spLocks noGrp="1"/>
          </p:cNvSpPr>
          <p:nvPr>
            <p:ph type="ftr" sz="quarter" idx="9"/>
          </p:nvPr>
        </p:nvSpPr>
        <p:spPr/>
        <p:txBody>
          <a:bodyPr/>
          <a:lstStyle>
            <a:lvl1pPr>
              <a:defRPr/>
            </a:lvl1pPr>
          </a:lstStyle>
          <a:p>
            <a:pPr lvl="0"/>
            <a:endParaRPr lang="nb-NO"/>
          </a:p>
        </p:txBody>
      </p:sp>
      <p:sp>
        <p:nvSpPr>
          <p:cNvPr id="7" name="Plassholder for lysbildenummer 6">
            <a:extLst>
              <a:ext uri="{FF2B5EF4-FFF2-40B4-BE49-F238E27FC236}">
                <a16:creationId xmlns:a16="http://schemas.microsoft.com/office/drawing/2014/main" id="{4B1809F8-2D3D-17D3-E7F6-32EF22C4941C}"/>
              </a:ext>
            </a:extLst>
          </p:cNvPr>
          <p:cNvSpPr txBox="1">
            <a:spLocks noGrp="1"/>
          </p:cNvSpPr>
          <p:nvPr>
            <p:ph type="sldNum" sz="quarter" idx="8"/>
          </p:nvPr>
        </p:nvSpPr>
        <p:spPr/>
        <p:txBody>
          <a:bodyPr/>
          <a:lstStyle>
            <a:lvl1pPr>
              <a:defRPr/>
            </a:lvl1pPr>
          </a:lstStyle>
          <a:p>
            <a:pPr lvl="0"/>
            <a:fld id="{5051C55F-3D67-4A93-9D07-2624FDA55A0F}" type="slidenum">
              <a:t>‹#›</a:t>
            </a:fld>
            <a:endParaRPr lang="nb-NO"/>
          </a:p>
        </p:txBody>
      </p:sp>
    </p:spTree>
    <p:extLst>
      <p:ext uri="{BB962C8B-B14F-4D97-AF65-F5344CB8AC3E}">
        <p14:creationId xmlns:p14="http://schemas.microsoft.com/office/powerpoint/2010/main" val="384017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2.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oleObject" Target="../embeddings/oleObject1.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ags" Target="../tags/tag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em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CAF47949-A395-9C00-FCFB-6D02B0C30F18}"/>
              </a:ext>
            </a:extLst>
          </p:cNvPr>
          <p:cNvGraphicFramePr>
            <a:graphicFrameLocks noChangeAspect="1"/>
          </p:cNvGraphicFramePr>
          <p:nvPr userDrawn="1">
            <p:custDataLst>
              <p:tags r:id="rId13"/>
            </p:custDataLst>
            <p:extLst>
              <p:ext uri="{D42A27DB-BD31-4B8C-83A1-F6EECF244321}">
                <p14:modId xmlns:p14="http://schemas.microsoft.com/office/powerpoint/2010/main" val="2382806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59" imgH="360" progId="TCLayout.ActiveDocument.1">
                  <p:embed/>
                </p:oleObj>
              </mc:Choice>
              <mc:Fallback>
                <p:oleObj name="think-cell Slide" r:id="rId14" imgW="359" imgH="360" progId="TCLayout.ActiveDocument.1">
                  <p:embed/>
                  <p:pic>
                    <p:nvPicPr>
                      <p:cNvPr id="13" name="think-cell data - do not delete" hidden="1">
                        <a:extLst>
                          <a:ext uri="{FF2B5EF4-FFF2-40B4-BE49-F238E27FC236}">
                            <a16:creationId xmlns:a16="http://schemas.microsoft.com/office/drawing/2014/main" id="{CAF47949-A395-9C00-FCFB-6D02B0C30F1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1" name="Rektangel 6">
            <a:extLst>
              <a:ext uri="{FF2B5EF4-FFF2-40B4-BE49-F238E27FC236}">
                <a16:creationId xmlns:a16="http://schemas.microsoft.com/office/drawing/2014/main" id="{FD791FF5-B70E-D875-D12D-38E9FDC0F830}"/>
              </a:ext>
            </a:extLst>
          </p:cNvPr>
          <p:cNvSpPr/>
          <p:nvPr/>
        </p:nvSpPr>
        <p:spPr>
          <a:xfrm>
            <a:off x="0" y="6293224"/>
            <a:ext cx="12191996" cy="564775"/>
          </a:xfrm>
          <a:prstGeom prst="rect">
            <a:avLst/>
          </a:prstGeom>
          <a:solidFill>
            <a:srgbClr val="1F25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3" name="Plassholder for tittel 1">
            <a:extLst>
              <a:ext uri="{FF2B5EF4-FFF2-40B4-BE49-F238E27FC236}">
                <a16:creationId xmlns:a16="http://schemas.microsoft.com/office/drawing/2014/main" id="{B83B4D33-20F1-A1B1-0721-F28BA53FD7DA}"/>
              </a:ext>
            </a:extLst>
          </p:cNvPr>
          <p:cNvSpPr txBox="1">
            <a:spLocks noGrp="1"/>
          </p:cNvSpPr>
          <p:nvPr>
            <p:ph type="title"/>
          </p:nvPr>
        </p:nvSpPr>
        <p:spPr>
          <a:xfrm>
            <a:off x="334963" y="349173"/>
            <a:ext cx="10306143" cy="744385"/>
          </a:xfrm>
          <a:prstGeom prst="rect">
            <a:avLst/>
          </a:prstGeom>
          <a:noFill/>
          <a:ln>
            <a:noFill/>
          </a:ln>
        </p:spPr>
        <p:txBody>
          <a:bodyPr vert="horz" wrap="square" lIns="0" tIns="45720" rIns="91440" bIns="45720" anchor="t" anchorCtr="0" compatLnSpc="1">
            <a:normAutofit/>
          </a:bodyPr>
          <a:lstStyle/>
          <a:p>
            <a:pPr lvl="0"/>
            <a:r>
              <a:rPr lang="nb-NO"/>
              <a:t>Klikk for å redigere tittelstil</a:t>
            </a:r>
          </a:p>
        </p:txBody>
      </p:sp>
      <p:sp>
        <p:nvSpPr>
          <p:cNvPr id="4" name="Plassholder for tekst 2">
            <a:extLst>
              <a:ext uri="{FF2B5EF4-FFF2-40B4-BE49-F238E27FC236}">
                <a16:creationId xmlns:a16="http://schemas.microsoft.com/office/drawing/2014/main" id="{84732620-442E-01DC-5CEC-6988B4DFA7EC}"/>
              </a:ext>
            </a:extLst>
          </p:cNvPr>
          <p:cNvSpPr txBox="1">
            <a:spLocks noGrp="1"/>
          </p:cNvSpPr>
          <p:nvPr>
            <p:ph type="body" idx="1"/>
          </p:nvPr>
        </p:nvSpPr>
        <p:spPr>
          <a:xfrm>
            <a:off x="334963" y="1220052"/>
            <a:ext cx="11018840" cy="4751067"/>
          </a:xfrm>
          <a:prstGeom prst="rect">
            <a:avLst/>
          </a:prstGeom>
          <a:noFill/>
          <a:ln>
            <a:noFill/>
          </a:ln>
        </p:spPr>
        <p:txBody>
          <a:bodyPr vert="horz" wrap="square" lIns="91440" tIns="45720" rIns="91440" bIns="45720" anchor="t" anchorCtr="0" compatLnSpc="1">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073F16AD-2557-AA06-D380-F6352E6AEEEB}"/>
              </a:ext>
            </a:extLst>
          </p:cNvPr>
          <p:cNvSpPr txBox="1">
            <a:spLocks noGrp="1"/>
          </p:cNvSpPr>
          <p:nvPr>
            <p:ph type="dt" sz="half" idx="2"/>
          </p:nvPr>
        </p:nvSpPr>
        <p:spPr>
          <a:xfrm>
            <a:off x="9824487" y="6363499"/>
            <a:ext cx="1072115"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Aptos" panose="020B0004020202020204" pitchFamily="34" charset="0"/>
                <a:ea typeface="Aptos" panose="020B0004020202020204" pitchFamily="34" charset="0"/>
                <a:cs typeface="Aptos" panose="020B0004020202020204" pitchFamily="34" charset="0"/>
              </a:defRPr>
            </a:lvl1pPr>
          </a:lstStyle>
          <a:p>
            <a:fld id="{66739153-8AC3-4DA6-B7AD-058C19C0AF00}" type="datetime1">
              <a:rPr lang="en-US" smtClean="0"/>
              <a:pPr/>
              <a:t>7/2/2025</a:t>
            </a:fld>
            <a:endParaRPr lang="en-US"/>
          </a:p>
        </p:txBody>
      </p:sp>
      <p:sp>
        <p:nvSpPr>
          <p:cNvPr id="6" name="Plassholder for bunntekst 4">
            <a:extLst>
              <a:ext uri="{FF2B5EF4-FFF2-40B4-BE49-F238E27FC236}">
                <a16:creationId xmlns:a16="http://schemas.microsoft.com/office/drawing/2014/main" id="{27DF856C-49A1-A885-F4C1-F78459AD0857}"/>
              </a:ext>
            </a:extLst>
          </p:cNvPr>
          <p:cNvSpPr txBox="1">
            <a:spLocks noGrp="1"/>
          </p:cNvSpPr>
          <p:nvPr>
            <p:ph type="ftr" sz="quarter" idx="3"/>
          </p:nvPr>
        </p:nvSpPr>
        <p:spPr>
          <a:xfrm>
            <a:off x="334963" y="6363499"/>
            <a:ext cx="781844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Aptos" panose="020B0004020202020204" pitchFamily="34" charset="0"/>
                <a:ea typeface="Aptos" panose="020B0004020202020204" pitchFamily="34" charset="0"/>
                <a:cs typeface="Aptos" panose="020B0004020202020204" pitchFamily="34" charset="0"/>
              </a:defRPr>
            </a:lvl1pPr>
          </a:lstStyle>
          <a:p>
            <a:endParaRPr lang="en-US"/>
          </a:p>
        </p:txBody>
      </p:sp>
      <p:sp>
        <p:nvSpPr>
          <p:cNvPr id="7" name="Plassholder for lysbildenummer 5">
            <a:extLst>
              <a:ext uri="{FF2B5EF4-FFF2-40B4-BE49-F238E27FC236}">
                <a16:creationId xmlns:a16="http://schemas.microsoft.com/office/drawing/2014/main" id="{C3B7D2A6-5D94-F44D-CBBB-7FBDFEA3BAEA}"/>
              </a:ext>
            </a:extLst>
          </p:cNvPr>
          <p:cNvSpPr txBox="1">
            <a:spLocks noGrp="1"/>
          </p:cNvSpPr>
          <p:nvPr>
            <p:ph type="sldNum" sz="quarter" idx="4"/>
          </p:nvPr>
        </p:nvSpPr>
        <p:spPr>
          <a:xfrm>
            <a:off x="10896603" y="6363499"/>
            <a:ext cx="457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Aptos" panose="020B0004020202020204" pitchFamily="34" charset="0"/>
                <a:ea typeface="Aptos" panose="020B0004020202020204" pitchFamily="34" charset="0"/>
                <a:cs typeface="Aptos" panose="020B0004020202020204" pitchFamily="34" charset="0"/>
              </a:defRPr>
            </a:lvl1pPr>
          </a:lstStyle>
          <a:p>
            <a:fld id="{DE4FF4DF-D816-4DFA-B95A-67B8C0F7F79A}" type="slidenum">
              <a:rPr lang="en-US" smtClean="0"/>
              <a:pPr/>
              <a:t>‹#›</a:t>
            </a:fld>
            <a:endParaRPr lang="en-US"/>
          </a:p>
        </p:txBody>
      </p:sp>
      <p:pic>
        <p:nvPicPr>
          <p:cNvPr id="14" name="Bilde 7">
            <a:extLst>
              <a:ext uri="{FF2B5EF4-FFF2-40B4-BE49-F238E27FC236}">
                <a16:creationId xmlns:a16="http://schemas.microsoft.com/office/drawing/2014/main" id="{591B5B24-713B-5F40-8AEE-D4338995CBCE}"/>
              </a:ext>
            </a:extLst>
          </p:cNvPr>
          <p:cNvPicPr>
            <a:picLocks noChangeAspect="1"/>
          </p:cNvPicPr>
          <p:nvPr userDrawn="1"/>
        </p:nvPicPr>
        <p:blipFill>
          <a:blip r:embed="rId16"/>
          <a:stretch>
            <a:fillRect/>
          </a:stretch>
        </p:blipFill>
        <p:spPr>
          <a:xfrm>
            <a:off x="10805920" y="364342"/>
            <a:ext cx="1051118" cy="571806"/>
          </a:xfrm>
          <a:prstGeom prst="rect">
            <a:avLst/>
          </a:prstGeom>
          <a:noFill/>
          <a:ln cap="flat">
            <a:noFill/>
          </a:ln>
        </p:spPr>
      </p:pic>
    </p:spTree>
    <p:extLst>
      <p:ext uri="{BB962C8B-B14F-4D97-AF65-F5344CB8AC3E}">
        <p14:creationId xmlns:p14="http://schemas.microsoft.com/office/powerpoint/2010/main" val="1748253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nb-NO" sz="2400" b="1" i="0" u="none" strike="noStrike" kern="1200" cap="none" spc="0" baseline="0">
          <a:solidFill>
            <a:srgbClr val="1F2548"/>
          </a:solidFill>
          <a:uFillTx/>
          <a:latin typeface="Aptos SemiBold" panose="020B0004020202020204" pitchFamily="34" charset="0"/>
          <a:ea typeface="Aptos SemiBold" panose="020B0004020202020204" pitchFamily="34" charset="0"/>
          <a:cs typeface="Aptos SemiBold" panose="020B0004020202020204" pitchFamily="34" charset="0"/>
        </a:defRPr>
      </a:lvl1pPr>
    </p:titleStyle>
    <p:bodyStyle>
      <a:lvl1pPr marL="228600" marR="0" lvl="0" indent="-228600" algn="l" defTabSz="914400" rtl="0" fontAlgn="auto" hangingPunct="1">
        <a:lnSpc>
          <a:spcPct val="90000"/>
        </a:lnSpc>
        <a:spcBef>
          <a:spcPts val="1000"/>
        </a:spcBef>
        <a:spcAft>
          <a:spcPts val="0"/>
        </a:spcAft>
        <a:buClr>
          <a:srgbClr val="E6332A"/>
        </a:buClr>
        <a:buSzPct val="100000"/>
        <a:buFont typeface="Arial"/>
        <a:buChar char="•"/>
        <a:tabLst/>
        <a:defRPr lang="nb-NO" sz="20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b-NO" sz="16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B54358E-9998-A453-8FA5-99A2612AAE92}"/>
              </a:ext>
            </a:extLst>
          </p:cNvPr>
          <p:cNvGraphicFramePr>
            <a:graphicFrameLocks noChangeAspect="1"/>
          </p:cNvGraphicFramePr>
          <p:nvPr userDrawn="1">
            <p:custDataLst>
              <p:tags r:id="rId14"/>
            </p:custDataLst>
            <p:extLst>
              <p:ext uri="{D42A27DB-BD31-4B8C-83A1-F6EECF244321}">
                <p14:modId xmlns:p14="http://schemas.microsoft.com/office/powerpoint/2010/main" val="1673593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59" imgH="360" progId="TCLayout.ActiveDocument.1">
                  <p:embed/>
                </p:oleObj>
              </mc:Choice>
              <mc:Fallback>
                <p:oleObj name="think-cell Slide" r:id="rId15" imgW="359" imgH="360" progId="TCLayout.ActiveDocument.1">
                  <p:embed/>
                  <p:pic>
                    <p:nvPicPr>
                      <p:cNvPr id="10" name="think-cell data - do not delete" hidden="1">
                        <a:extLst>
                          <a:ext uri="{FF2B5EF4-FFF2-40B4-BE49-F238E27FC236}">
                            <a16:creationId xmlns:a16="http://schemas.microsoft.com/office/drawing/2014/main" id="{CB54358E-9998-A453-8FA5-99A2612AAE9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 name="Plassholder for tekst 2"/>
          <p:cNvSpPr>
            <a:spLocks noGrp="1"/>
          </p:cNvSpPr>
          <p:nvPr>
            <p:ph type="body" idx="1"/>
          </p:nvPr>
        </p:nvSpPr>
        <p:spPr>
          <a:xfrm>
            <a:off x="334963" y="1825625"/>
            <a:ext cx="11018837" cy="388405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9824484" y="6372293"/>
            <a:ext cx="1072116" cy="365125"/>
          </a:xfrm>
          <a:prstGeom prst="rect">
            <a:avLst/>
          </a:prstGeom>
        </p:spPr>
        <p:txBody>
          <a:bodyPr vert="horz" lIns="91440" tIns="45720" rIns="91440" bIns="45720" rtlCol="0" anchor="ctr"/>
          <a:lstStyle>
            <a:lvl1pPr algn="l">
              <a:defRPr sz="1200" b="0" i="0">
                <a:solidFill>
                  <a:schemeClr val="bg1"/>
                </a:solidFill>
                <a:latin typeface="Aptos" panose="020B0004020202020204" pitchFamily="34" charset="0"/>
                <a:ea typeface="Aptos" panose="020B0004020202020204" pitchFamily="34" charset="0"/>
                <a:cs typeface="Aptos" panose="020B0004020202020204" pitchFamily="34" charset="0"/>
              </a:defRPr>
            </a:lvl1pPr>
          </a:lstStyle>
          <a:p>
            <a:fld id="{3515E87B-20C9-4032-81A8-2BFF602CFA84}" type="datetime1">
              <a:rPr lang="nb-NO" smtClean="0"/>
              <a:pPr/>
              <a:t>02.07.2025</a:t>
            </a:fld>
            <a:endParaRPr lang="nb-NO"/>
          </a:p>
        </p:txBody>
      </p:sp>
      <p:sp>
        <p:nvSpPr>
          <p:cNvPr id="5" name="Plassholder for bunntekst 4"/>
          <p:cNvSpPr>
            <a:spLocks noGrp="1"/>
          </p:cNvSpPr>
          <p:nvPr>
            <p:ph type="ftr" sz="quarter" idx="3"/>
          </p:nvPr>
        </p:nvSpPr>
        <p:spPr>
          <a:xfrm>
            <a:off x="334963" y="6372293"/>
            <a:ext cx="7818437" cy="365125"/>
          </a:xfrm>
          <a:prstGeom prst="rect">
            <a:avLst/>
          </a:prstGeom>
        </p:spPr>
        <p:txBody>
          <a:bodyPr vert="horz" lIns="91440" tIns="45720" rIns="91440" bIns="45720" rtlCol="0" anchor="ctr"/>
          <a:lstStyle>
            <a:lvl1pPr algn="l">
              <a:defRPr sz="1200" b="0" i="0">
                <a:solidFill>
                  <a:schemeClr val="bg1"/>
                </a:solidFill>
                <a:latin typeface="Aptos" panose="020B0004020202020204" pitchFamily="34" charset="0"/>
                <a:ea typeface="Aptos" panose="020B0004020202020204" pitchFamily="34" charset="0"/>
                <a:cs typeface="Aptos" panose="020B0004020202020204" pitchFamily="34" charset="0"/>
              </a:defRPr>
            </a:lvl1pPr>
          </a:lstStyle>
          <a:p>
            <a:r>
              <a:rPr lang="nb-NO"/>
              <a:t>CONFIDENTIAL</a:t>
            </a:r>
          </a:p>
        </p:txBody>
      </p:sp>
      <p:sp>
        <p:nvSpPr>
          <p:cNvPr id="6" name="Plassholder for lysbildenummer 5"/>
          <p:cNvSpPr>
            <a:spLocks noGrp="1"/>
          </p:cNvSpPr>
          <p:nvPr>
            <p:ph type="sldNum" sz="quarter" idx="4"/>
          </p:nvPr>
        </p:nvSpPr>
        <p:spPr>
          <a:xfrm>
            <a:off x="10896600" y="6372293"/>
            <a:ext cx="457200" cy="365125"/>
          </a:xfrm>
          <a:prstGeom prst="rect">
            <a:avLst/>
          </a:prstGeom>
        </p:spPr>
        <p:txBody>
          <a:bodyPr vert="horz" lIns="91440" tIns="45720" rIns="91440" bIns="45720" rtlCol="0" anchor="ctr"/>
          <a:lstStyle>
            <a:lvl1pPr algn="r">
              <a:defRPr sz="1200" b="0" i="0">
                <a:solidFill>
                  <a:schemeClr val="bg1"/>
                </a:solidFill>
                <a:latin typeface="Aptos" panose="020B0004020202020204" pitchFamily="34" charset="0"/>
                <a:ea typeface="Aptos" panose="020B0004020202020204" pitchFamily="34" charset="0"/>
                <a:cs typeface="Aptos" panose="020B0004020202020204" pitchFamily="34" charset="0"/>
              </a:defRPr>
            </a:lvl1pPr>
          </a:lstStyle>
          <a:p>
            <a:fld id="{E5CDAEB9-6A97-5A4E-B073-F2345B854F82}" type="slidenum">
              <a:rPr lang="nb-NO" smtClean="0"/>
              <a:pPr/>
              <a:t>‹#›</a:t>
            </a:fld>
            <a:endParaRPr lang="nb-NO"/>
          </a:p>
        </p:txBody>
      </p:sp>
      <p:sp>
        <p:nvSpPr>
          <p:cNvPr id="16" name="Rektangel 6">
            <a:extLst>
              <a:ext uri="{FF2B5EF4-FFF2-40B4-BE49-F238E27FC236}">
                <a16:creationId xmlns:a16="http://schemas.microsoft.com/office/drawing/2014/main" id="{D0DE414B-4CA0-F1FD-16BE-06005C9E0E3C}"/>
              </a:ext>
            </a:extLst>
          </p:cNvPr>
          <p:cNvSpPr/>
          <p:nvPr userDrawn="1"/>
        </p:nvSpPr>
        <p:spPr>
          <a:xfrm>
            <a:off x="0" y="6293224"/>
            <a:ext cx="12191996" cy="564775"/>
          </a:xfrm>
          <a:prstGeom prst="rect">
            <a:avLst/>
          </a:prstGeom>
          <a:solidFill>
            <a:srgbClr val="1F25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17" name="Plassholder for tittel 1">
            <a:extLst>
              <a:ext uri="{FF2B5EF4-FFF2-40B4-BE49-F238E27FC236}">
                <a16:creationId xmlns:a16="http://schemas.microsoft.com/office/drawing/2014/main" id="{B2C2C3D8-8806-5BC2-2E09-0EE6AF45AEEA}"/>
              </a:ext>
            </a:extLst>
          </p:cNvPr>
          <p:cNvSpPr txBox="1">
            <a:spLocks noGrp="1"/>
          </p:cNvSpPr>
          <p:nvPr>
            <p:ph type="title"/>
          </p:nvPr>
        </p:nvSpPr>
        <p:spPr>
          <a:xfrm>
            <a:off x="334963" y="349173"/>
            <a:ext cx="10306143" cy="744385"/>
          </a:xfrm>
          <a:prstGeom prst="rect">
            <a:avLst/>
          </a:prstGeom>
          <a:noFill/>
          <a:ln>
            <a:noFill/>
          </a:ln>
        </p:spPr>
        <p:txBody>
          <a:bodyPr vert="horz" wrap="square" lIns="0" tIns="45720" rIns="91440" bIns="45720" anchor="t" anchorCtr="0" compatLnSpc="1">
            <a:normAutofit/>
          </a:bodyPr>
          <a:lstStyle/>
          <a:p>
            <a:pPr lvl="0"/>
            <a:r>
              <a:rPr lang="nb-NO"/>
              <a:t>Klikk for å redigere tittelstil</a:t>
            </a:r>
          </a:p>
        </p:txBody>
      </p:sp>
      <p:pic>
        <p:nvPicPr>
          <p:cNvPr id="18" name="Bilde 7">
            <a:extLst>
              <a:ext uri="{FF2B5EF4-FFF2-40B4-BE49-F238E27FC236}">
                <a16:creationId xmlns:a16="http://schemas.microsoft.com/office/drawing/2014/main" id="{A94F6BC5-E67D-1EDF-364F-391A89F539C9}"/>
              </a:ext>
            </a:extLst>
          </p:cNvPr>
          <p:cNvPicPr>
            <a:picLocks noChangeAspect="1"/>
          </p:cNvPicPr>
          <p:nvPr userDrawn="1"/>
        </p:nvPicPr>
        <p:blipFill>
          <a:blip r:embed="rId17"/>
          <a:stretch>
            <a:fillRect/>
          </a:stretch>
        </p:blipFill>
        <p:spPr>
          <a:xfrm>
            <a:off x="10805920" y="364342"/>
            <a:ext cx="1051118" cy="571806"/>
          </a:xfrm>
          <a:prstGeom prst="rect">
            <a:avLst/>
          </a:prstGeom>
          <a:noFill/>
          <a:ln cap="flat">
            <a:noFill/>
          </a:ln>
        </p:spPr>
      </p:pic>
    </p:spTree>
    <p:extLst>
      <p:ext uri="{BB962C8B-B14F-4D97-AF65-F5344CB8AC3E}">
        <p14:creationId xmlns:p14="http://schemas.microsoft.com/office/powerpoint/2010/main" val="36421826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hdr="0" dt="0"/>
  <p:txStyles>
    <p:titleStyle>
      <a:lvl1pPr algn="l" defTabSz="914400" rtl="0" eaLnBrk="1" latinLnBrk="0" hangingPunct="1">
        <a:lnSpc>
          <a:spcPct val="90000"/>
        </a:lnSpc>
        <a:spcBef>
          <a:spcPct val="0"/>
        </a:spcBef>
        <a:buNone/>
        <a:defRPr sz="2600" b="0" i="0" kern="1200">
          <a:solidFill>
            <a:srgbClr val="1F2548"/>
          </a:solidFill>
          <a:latin typeface="Aptos SemiBold" panose="020B0004020202020204" pitchFamily="34" charset="0"/>
          <a:ea typeface="Aptos SemiBold" panose="020B0004020202020204" pitchFamily="34" charset="0"/>
          <a:cs typeface="Aptos SemiBold" panose="020B0004020202020204" pitchFamily="34" charset="0"/>
        </a:defRPr>
      </a:lvl1pPr>
    </p:titleStyle>
    <p:bodyStyle>
      <a:lvl1pPr marL="228600" indent="-228600" algn="l" defTabSz="914400" rtl="0" eaLnBrk="1" latinLnBrk="0" hangingPunct="1">
        <a:lnSpc>
          <a:spcPct val="90000"/>
        </a:lnSpc>
        <a:spcBef>
          <a:spcPts val="1000"/>
        </a:spcBef>
        <a:buClr>
          <a:srgbClr val="E6332A"/>
        </a:buClr>
        <a:buFont typeface="Arial"/>
        <a:buChar char="•"/>
        <a:defRPr sz="2000" b="0" i="0" kern="1200">
          <a:solidFill>
            <a:srgbClr val="1F2548"/>
          </a:solidFill>
          <a:latin typeface="Aptos" panose="020B0004020202020204" pitchFamily="34" charset="0"/>
          <a:ea typeface="Aptos" panose="020B0004020202020204" pitchFamily="34" charset="0"/>
          <a:cs typeface="Aptos" panose="020B0004020202020204" pitchFamily="34" charset="0"/>
        </a:defRPr>
      </a:lvl1pPr>
      <a:lvl2pPr marL="685800" indent="-228600" algn="l" defTabSz="914400" rtl="0" eaLnBrk="1" latinLnBrk="0" hangingPunct="1">
        <a:lnSpc>
          <a:spcPct val="90000"/>
        </a:lnSpc>
        <a:spcBef>
          <a:spcPts val="500"/>
        </a:spcBef>
        <a:buFont typeface="Arial"/>
        <a:buChar char="•"/>
        <a:defRPr sz="1800" b="0" i="0" kern="1200">
          <a:solidFill>
            <a:srgbClr val="1F2548"/>
          </a:solidFill>
          <a:latin typeface="Aptos" panose="020B0004020202020204" pitchFamily="34" charset="0"/>
          <a:ea typeface="Aptos" panose="020B0004020202020204" pitchFamily="34" charset="0"/>
          <a:cs typeface="Aptos" panose="020B0004020202020204" pitchFamily="34" charset="0"/>
        </a:defRPr>
      </a:lvl2pPr>
      <a:lvl3pPr marL="1143000" indent="-228600" algn="l" defTabSz="914400" rtl="0" eaLnBrk="1" latinLnBrk="0" hangingPunct="1">
        <a:lnSpc>
          <a:spcPct val="90000"/>
        </a:lnSpc>
        <a:spcBef>
          <a:spcPts val="500"/>
        </a:spcBef>
        <a:buFont typeface="Arial"/>
        <a:buChar char="•"/>
        <a:defRPr sz="1600" b="0" i="0" kern="1200">
          <a:solidFill>
            <a:srgbClr val="1F2548"/>
          </a:solidFill>
          <a:latin typeface="Aptos" panose="020B0004020202020204" pitchFamily="34" charset="0"/>
          <a:ea typeface="Aptos" panose="020B0004020202020204" pitchFamily="34" charset="0"/>
          <a:cs typeface="Aptos" panose="020B0004020202020204" pitchFamily="34" charset="0"/>
        </a:defRPr>
      </a:lvl3pPr>
      <a:lvl4pPr marL="1600200" indent="-228600" algn="l" defTabSz="914400" rtl="0" eaLnBrk="1" latinLnBrk="0" hangingPunct="1">
        <a:lnSpc>
          <a:spcPct val="90000"/>
        </a:lnSpc>
        <a:spcBef>
          <a:spcPts val="500"/>
        </a:spcBef>
        <a:buFont typeface="Arial"/>
        <a:buChar char="•"/>
        <a:defRPr sz="1400" b="0" i="0" kern="1200">
          <a:solidFill>
            <a:srgbClr val="1F2548"/>
          </a:solidFill>
          <a:latin typeface="Aptos" panose="020B0004020202020204" pitchFamily="34" charset="0"/>
          <a:ea typeface="Aptos" panose="020B0004020202020204" pitchFamily="34" charset="0"/>
          <a:cs typeface="Aptos" panose="020B0004020202020204" pitchFamily="34" charset="0"/>
        </a:defRPr>
      </a:lvl4pPr>
      <a:lvl5pPr marL="2057400" indent="-228600" algn="l" defTabSz="914400" rtl="0" eaLnBrk="1" latinLnBrk="0" hangingPunct="1">
        <a:lnSpc>
          <a:spcPct val="90000"/>
        </a:lnSpc>
        <a:spcBef>
          <a:spcPts val="500"/>
        </a:spcBef>
        <a:buFont typeface="Arial"/>
        <a:buChar char="•"/>
        <a:defRPr sz="1400" b="0" i="0" kern="1200">
          <a:solidFill>
            <a:srgbClr val="1F2548"/>
          </a:solidFill>
          <a:latin typeface="Aptos" panose="020B0004020202020204" pitchFamily="34" charset="0"/>
          <a:ea typeface="Aptos" panose="020B0004020202020204" pitchFamily="34" charset="0"/>
          <a:cs typeface="Aptos" panose="020B00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CAF47949-A395-9C00-FCFB-6D02B0C30F18}"/>
              </a:ext>
            </a:extLst>
          </p:cNvPr>
          <p:cNvGraphicFramePr>
            <a:graphicFrameLocks noChangeAspect="1"/>
          </p:cNvGraphicFramePr>
          <p:nvPr userDrawn="1">
            <p:custDataLst>
              <p:tags r:id="rId13"/>
            </p:custDataLst>
            <p:extLst>
              <p:ext uri="{D42A27DB-BD31-4B8C-83A1-F6EECF244321}">
                <p14:modId xmlns:p14="http://schemas.microsoft.com/office/powerpoint/2010/main" val="2382806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59" imgH="360" progId="TCLayout.ActiveDocument.1">
                  <p:embed/>
                </p:oleObj>
              </mc:Choice>
              <mc:Fallback>
                <p:oleObj name="think-cell Slide" r:id="rId14" imgW="359" imgH="360" progId="TCLayout.ActiveDocument.1">
                  <p:embed/>
                  <p:pic>
                    <p:nvPicPr>
                      <p:cNvPr id="13" name="think-cell data - do not delete" hidden="1">
                        <a:extLst>
                          <a:ext uri="{FF2B5EF4-FFF2-40B4-BE49-F238E27FC236}">
                            <a16:creationId xmlns:a16="http://schemas.microsoft.com/office/drawing/2014/main" id="{CAF47949-A395-9C00-FCFB-6D02B0C30F1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1" name="Rektangel 6">
            <a:extLst>
              <a:ext uri="{FF2B5EF4-FFF2-40B4-BE49-F238E27FC236}">
                <a16:creationId xmlns:a16="http://schemas.microsoft.com/office/drawing/2014/main" id="{FD791FF5-B70E-D875-D12D-38E9FDC0F830}"/>
              </a:ext>
            </a:extLst>
          </p:cNvPr>
          <p:cNvSpPr/>
          <p:nvPr/>
        </p:nvSpPr>
        <p:spPr>
          <a:xfrm>
            <a:off x="0" y="6293224"/>
            <a:ext cx="12191996" cy="564775"/>
          </a:xfrm>
          <a:prstGeom prst="rect">
            <a:avLst/>
          </a:prstGeom>
          <a:solidFill>
            <a:srgbClr val="1F25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3" name="Plassholder for tittel 1">
            <a:extLst>
              <a:ext uri="{FF2B5EF4-FFF2-40B4-BE49-F238E27FC236}">
                <a16:creationId xmlns:a16="http://schemas.microsoft.com/office/drawing/2014/main" id="{B83B4D33-20F1-A1B1-0721-F28BA53FD7DA}"/>
              </a:ext>
            </a:extLst>
          </p:cNvPr>
          <p:cNvSpPr txBox="1">
            <a:spLocks noGrp="1"/>
          </p:cNvSpPr>
          <p:nvPr>
            <p:ph type="title"/>
          </p:nvPr>
        </p:nvSpPr>
        <p:spPr>
          <a:xfrm>
            <a:off x="334963" y="349173"/>
            <a:ext cx="10306143" cy="744385"/>
          </a:xfrm>
          <a:prstGeom prst="rect">
            <a:avLst/>
          </a:prstGeom>
          <a:noFill/>
          <a:ln>
            <a:noFill/>
          </a:ln>
        </p:spPr>
        <p:txBody>
          <a:bodyPr vert="horz" wrap="square" lIns="0" tIns="45720" rIns="91440" bIns="45720" anchor="t" anchorCtr="0" compatLnSpc="1">
            <a:normAutofit/>
          </a:bodyPr>
          <a:lstStyle/>
          <a:p>
            <a:pPr lvl="0"/>
            <a:r>
              <a:rPr lang="nb"/>
              <a:t>Klikk for å redigere tittelstil</a:t>
            </a:r>
          </a:p>
        </p:txBody>
      </p:sp>
      <p:sp>
        <p:nvSpPr>
          <p:cNvPr id="4" name="Plassholder for tekst 2">
            <a:extLst>
              <a:ext uri="{FF2B5EF4-FFF2-40B4-BE49-F238E27FC236}">
                <a16:creationId xmlns:a16="http://schemas.microsoft.com/office/drawing/2014/main" id="{84732620-442E-01DC-5CEC-6988B4DFA7EC}"/>
              </a:ext>
            </a:extLst>
          </p:cNvPr>
          <p:cNvSpPr txBox="1">
            <a:spLocks noGrp="1"/>
          </p:cNvSpPr>
          <p:nvPr>
            <p:ph type="body" idx="1"/>
          </p:nvPr>
        </p:nvSpPr>
        <p:spPr>
          <a:xfrm>
            <a:off x="334963" y="1220052"/>
            <a:ext cx="11018840" cy="4751067"/>
          </a:xfrm>
          <a:prstGeom prst="rect">
            <a:avLst/>
          </a:prstGeom>
          <a:noFill/>
          <a:ln>
            <a:noFill/>
          </a:ln>
        </p:spPr>
        <p:txBody>
          <a:bodyPr vert="horz" wrap="square" lIns="91440" tIns="45720" rIns="91440" bIns="45720" anchor="t" anchorCtr="0" compatLnSpc="1">
            <a:normAutofit/>
          </a:bodyPr>
          <a:lstStyle/>
          <a:p>
            <a:pPr lvl="0"/>
            <a:r>
              <a:rPr lang="nb"/>
              <a:t>Klikk for å redigere tekststiler i malen</a:t>
            </a:r>
          </a:p>
          <a:p>
            <a:pPr lvl="1"/>
            <a:r>
              <a:rPr lang="nb"/>
              <a:t>Andre nivå</a:t>
            </a:r>
          </a:p>
          <a:p>
            <a:pPr lvl="2"/>
            <a:r>
              <a:rPr lang="nb"/>
              <a:t>Tredje nivå</a:t>
            </a:r>
          </a:p>
          <a:p>
            <a:pPr lvl="3"/>
            <a:r>
              <a:rPr lang="nb"/>
              <a:t>Fjerde nivå</a:t>
            </a:r>
          </a:p>
          <a:p>
            <a:pPr lvl="4"/>
            <a:r>
              <a:rPr lang="nb"/>
              <a:t>Femte nivå</a:t>
            </a:r>
          </a:p>
        </p:txBody>
      </p:sp>
      <p:sp>
        <p:nvSpPr>
          <p:cNvPr id="5" name="Plassholder for dato 3">
            <a:extLst>
              <a:ext uri="{FF2B5EF4-FFF2-40B4-BE49-F238E27FC236}">
                <a16:creationId xmlns:a16="http://schemas.microsoft.com/office/drawing/2014/main" id="{073F16AD-2557-AA06-D380-F6352E6AEEEB}"/>
              </a:ext>
            </a:extLst>
          </p:cNvPr>
          <p:cNvSpPr txBox="1">
            <a:spLocks noGrp="1"/>
          </p:cNvSpPr>
          <p:nvPr>
            <p:ph type="dt" sz="half" idx="2"/>
          </p:nvPr>
        </p:nvSpPr>
        <p:spPr>
          <a:xfrm>
            <a:off x="9824487" y="6363499"/>
            <a:ext cx="1072115"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Aptos" panose="020B0004020202020204" pitchFamily="34" charset="0"/>
                <a:ea typeface="Aptos" panose="020B0004020202020204" pitchFamily="34" charset="0"/>
                <a:cs typeface="Aptos" panose="020B0004020202020204" pitchFamily="34" charset="0"/>
              </a:defRPr>
            </a:lvl1pPr>
          </a:lstStyle>
          <a:p>
            <a:fld id="{66739153-8AC3-4DA6-B7AD-058C19C0AF00}" type="datetime1">
              <a:rPr lang="en-US" smtClean="0"/>
              <a:pPr/>
              <a:t>7/2/2025</a:t>
            </a:fld>
            <a:endParaRPr lang="en-US"/>
          </a:p>
        </p:txBody>
      </p:sp>
      <p:sp>
        <p:nvSpPr>
          <p:cNvPr id="6" name="Plassholder for bunntekst 4">
            <a:extLst>
              <a:ext uri="{FF2B5EF4-FFF2-40B4-BE49-F238E27FC236}">
                <a16:creationId xmlns:a16="http://schemas.microsoft.com/office/drawing/2014/main" id="{27DF856C-49A1-A885-F4C1-F78459AD0857}"/>
              </a:ext>
            </a:extLst>
          </p:cNvPr>
          <p:cNvSpPr txBox="1">
            <a:spLocks noGrp="1"/>
          </p:cNvSpPr>
          <p:nvPr>
            <p:ph type="ftr" sz="quarter" idx="3"/>
          </p:nvPr>
        </p:nvSpPr>
        <p:spPr>
          <a:xfrm>
            <a:off x="334963" y="6363499"/>
            <a:ext cx="781844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Aptos" panose="020B0004020202020204" pitchFamily="34" charset="0"/>
                <a:ea typeface="Aptos" panose="020B0004020202020204" pitchFamily="34" charset="0"/>
                <a:cs typeface="Aptos" panose="020B0004020202020204" pitchFamily="34" charset="0"/>
              </a:defRPr>
            </a:lvl1pPr>
          </a:lstStyle>
          <a:p>
            <a:endParaRPr lang="en-US"/>
          </a:p>
        </p:txBody>
      </p:sp>
      <p:sp>
        <p:nvSpPr>
          <p:cNvPr id="7" name="Plassholder for lysbildenummer 5">
            <a:extLst>
              <a:ext uri="{FF2B5EF4-FFF2-40B4-BE49-F238E27FC236}">
                <a16:creationId xmlns:a16="http://schemas.microsoft.com/office/drawing/2014/main" id="{C3B7D2A6-5D94-F44D-CBBB-7FBDFEA3BAEA}"/>
              </a:ext>
            </a:extLst>
          </p:cNvPr>
          <p:cNvSpPr txBox="1">
            <a:spLocks noGrp="1"/>
          </p:cNvSpPr>
          <p:nvPr>
            <p:ph type="sldNum" sz="quarter" idx="4"/>
          </p:nvPr>
        </p:nvSpPr>
        <p:spPr>
          <a:xfrm>
            <a:off x="10896603" y="6363499"/>
            <a:ext cx="457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Aptos" panose="020B0004020202020204" pitchFamily="34" charset="0"/>
                <a:ea typeface="Aptos" panose="020B0004020202020204" pitchFamily="34" charset="0"/>
                <a:cs typeface="Aptos" panose="020B0004020202020204" pitchFamily="34" charset="0"/>
              </a:defRPr>
            </a:lvl1pPr>
          </a:lstStyle>
          <a:p>
            <a:fld id="{DE4FF4DF-D816-4DFA-B95A-67B8C0F7F79A}" type="slidenum">
              <a:rPr lang="en-US" smtClean="0"/>
              <a:pPr/>
              <a:t>‹#›</a:t>
            </a:fld>
            <a:endParaRPr lang="en-US"/>
          </a:p>
        </p:txBody>
      </p:sp>
      <p:pic>
        <p:nvPicPr>
          <p:cNvPr id="14" name="Bilde 7">
            <a:extLst>
              <a:ext uri="{FF2B5EF4-FFF2-40B4-BE49-F238E27FC236}">
                <a16:creationId xmlns:a16="http://schemas.microsoft.com/office/drawing/2014/main" id="{591B5B24-713B-5F40-8AEE-D4338995CBCE}"/>
              </a:ext>
            </a:extLst>
          </p:cNvPr>
          <p:cNvPicPr>
            <a:picLocks noChangeAspect="1"/>
          </p:cNvPicPr>
          <p:nvPr userDrawn="1"/>
        </p:nvPicPr>
        <p:blipFill>
          <a:blip r:embed="rId16"/>
          <a:stretch>
            <a:fillRect/>
          </a:stretch>
        </p:blipFill>
        <p:spPr>
          <a:xfrm>
            <a:off x="10805920" y="364342"/>
            <a:ext cx="1051118" cy="571806"/>
          </a:xfrm>
          <a:prstGeom prst="rect">
            <a:avLst/>
          </a:prstGeom>
          <a:noFill/>
          <a:ln cap="flat">
            <a:noFill/>
          </a:ln>
        </p:spPr>
      </p:pic>
    </p:spTree>
    <p:extLst>
      <p:ext uri="{BB962C8B-B14F-4D97-AF65-F5344CB8AC3E}">
        <p14:creationId xmlns:p14="http://schemas.microsoft.com/office/powerpoint/2010/main" val="29569445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marL="0" marR="0" lvl="0" indent="0" algn="l" defTabSz="914400" rtl="0" fontAlgn="auto" hangingPunct="1">
        <a:lnSpc>
          <a:spcPct val="90000"/>
        </a:lnSpc>
        <a:spcBef>
          <a:spcPts val="0"/>
        </a:spcBef>
        <a:spcAft>
          <a:spcPts val="0"/>
        </a:spcAft>
        <a:buNone/>
        <a:tabLst/>
        <a:defRPr lang="nb-NO" sz="2400" b="1" i="0" u="none" strike="noStrike" kern="1200" cap="none" spc="0" baseline="0">
          <a:solidFill>
            <a:srgbClr val="1F2548"/>
          </a:solidFill>
          <a:uFillTx/>
          <a:latin typeface="Aptos SemiBold" panose="020B0004020202020204" pitchFamily="34" charset="0"/>
          <a:ea typeface="Aptos SemiBold" panose="020B0004020202020204" pitchFamily="34" charset="0"/>
          <a:cs typeface="Aptos SemiBold" panose="020B0004020202020204" pitchFamily="34" charset="0"/>
        </a:defRPr>
      </a:lvl1pPr>
    </p:titleStyle>
    <p:bodyStyle>
      <a:lvl1pPr marL="228600" marR="0" lvl="0" indent="-228600" algn="l" defTabSz="914400" rtl="0" fontAlgn="auto" hangingPunct="1">
        <a:lnSpc>
          <a:spcPct val="90000"/>
        </a:lnSpc>
        <a:spcBef>
          <a:spcPts val="1000"/>
        </a:spcBef>
        <a:spcAft>
          <a:spcPts val="0"/>
        </a:spcAft>
        <a:buClr>
          <a:srgbClr val="E6332A"/>
        </a:buClr>
        <a:buSzPct val="100000"/>
        <a:buFont typeface="Arial"/>
        <a:buChar char="•"/>
        <a:tabLst/>
        <a:defRPr lang="nb-NO" sz="20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b-NO" sz="16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CAF47949-A395-9C00-FCFB-6D02B0C30F18}"/>
              </a:ext>
            </a:extLst>
          </p:cNvPr>
          <p:cNvGraphicFramePr>
            <a:graphicFrameLocks noChangeAspect="1"/>
          </p:cNvGraphicFramePr>
          <p:nvPr userDrawn="1">
            <p:custDataLst>
              <p:tags r:id="rId13"/>
            </p:custDataLst>
            <p:extLst>
              <p:ext uri="{D42A27DB-BD31-4B8C-83A1-F6EECF244321}">
                <p14:modId xmlns:p14="http://schemas.microsoft.com/office/powerpoint/2010/main" val="2382806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59" imgH="360" progId="TCLayout.ActiveDocument.1">
                  <p:embed/>
                </p:oleObj>
              </mc:Choice>
              <mc:Fallback>
                <p:oleObj name="think-cell Slide" r:id="rId14" imgW="359" imgH="360" progId="TCLayout.ActiveDocument.1">
                  <p:embed/>
                  <p:pic>
                    <p:nvPicPr>
                      <p:cNvPr id="13" name="think-cell data - do not delete" hidden="1">
                        <a:extLst>
                          <a:ext uri="{FF2B5EF4-FFF2-40B4-BE49-F238E27FC236}">
                            <a16:creationId xmlns:a16="http://schemas.microsoft.com/office/drawing/2014/main" id="{CAF47949-A395-9C00-FCFB-6D02B0C30F1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1" name="Rektangel 6">
            <a:extLst>
              <a:ext uri="{FF2B5EF4-FFF2-40B4-BE49-F238E27FC236}">
                <a16:creationId xmlns:a16="http://schemas.microsoft.com/office/drawing/2014/main" id="{FD791FF5-B70E-D875-D12D-38E9FDC0F830}"/>
              </a:ext>
            </a:extLst>
          </p:cNvPr>
          <p:cNvSpPr/>
          <p:nvPr/>
        </p:nvSpPr>
        <p:spPr>
          <a:xfrm>
            <a:off x="0" y="6293224"/>
            <a:ext cx="12191996" cy="564775"/>
          </a:xfrm>
          <a:prstGeom prst="rect">
            <a:avLst/>
          </a:prstGeom>
          <a:solidFill>
            <a:srgbClr val="1F25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3" name="Plassholder for tittel 1">
            <a:extLst>
              <a:ext uri="{FF2B5EF4-FFF2-40B4-BE49-F238E27FC236}">
                <a16:creationId xmlns:a16="http://schemas.microsoft.com/office/drawing/2014/main" id="{B83B4D33-20F1-A1B1-0721-F28BA53FD7DA}"/>
              </a:ext>
            </a:extLst>
          </p:cNvPr>
          <p:cNvSpPr txBox="1">
            <a:spLocks noGrp="1"/>
          </p:cNvSpPr>
          <p:nvPr>
            <p:ph type="title"/>
          </p:nvPr>
        </p:nvSpPr>
        <p:spPr>
          <a:xfrm>
            <a:off x="334963" y="349173"/>
            <a:ext cx="10306143" cy="744385"/>
          </a:xfrm>
          <a:prstGeom prst="rect">
            <a:avLst/>
          </a:prstGeom>
          <a:noFill/>
          <a:ln>
            <a:noFill/>
          </a:ln>
        </p:spPr>
        <p:txBody>
          <a:bodyPr vert="horz" wrap="square" lIns="0" tIns="45720" rIns="91440" bIns="45720" anchor="t" anchorCtr="0" compatLnSpc="1">
            <a:normAutofit/>
          </a:bodyPr>
          <a:lstStyle/>
          <a:p>
            <a:pPr lvl="0"/>
            <a:r>
              <a:rPr lang="nb-NO"/>
              <a:t>Klikk for å redigere tittelstil</a:t>
            </a:r>
          </a:p>
        </p:txBody>
      </p:sp>
      <p:sp>
        <p:nvSpPr>
          <p:cNvPr id="4" name="Plassholder for tekst 2">
            <a:extLst>
              <a:ext uri="{FF2B5EF4-FFF2-40B4-BE49-F238E27FC236}">
                <a16:creationId xmlns:a16="http://schemas.microsoft.com/office/drawing/2014/main" id="{84732620-442E-01DC-5CEC-6988B4DFA7EC}"/>
              </a:ext>
            </a:extLst>
          </p:cNvPr>
          <p:cNvSpPr txBox="1">
            <a:spLocks noGrp="1"/>
          </p:cNvSpPr>
          <p:nvPr>
            <p:ph type="body" idx="1"/>
          </p:nvPr>
        </p:nvSpPr>
        <p:spPr>
          <a:xfrm>
            <a:off x="838203" y="1220052"/>
            <a:ext cx="10515600" cy="4751067"/>
          </a:xfrm>
          <a:prstGeom prst="rect">
            <a:avLst/>
          </a:prstGeom>
          <a:noFill/>
          <a:ln>
            <a:noFill/>
          </a:ln>
        </p:spPr>
        <p:txBody>
          <a:bodyPr vert="horz" wrap="square" lIns="91440" tIns="45720" rIns="91440" bIns="45720" anchor="t" anchorCtr="0" compatLnSpc="1">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073F16AD-2557-AA06-D380-F6352E6AEEEB}"/>
              </a:ext>
            </a:extLst>
          </p:cNvPr>
          <p:cNvSpPr txBox="1">
            <a:spLocks noGrp="1"/>
          </p:cNvSpPr>
          <p:nvPr>
            <p:ph type="dt" sz="half" idx="2"/>
          </p:nvPr>
        </p:nvSpPr>
        <p:spPr>
          <a:xfrm>
            <a:off x="9824487" y="6143698"/>
            <a:ext cx="1072115"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Graphik Medium"/>
                <a:ea typeface="Graphik Medium"/>
                <a:cs typeface="Graphik Medium"/>
              </a:defRPr>
            </a:lvl1pPr>
          </a:lstStyle>
          <a:p>
            <a:pPr lvl="0"/>
            <a:fld id="{66739153-8AC3-4DA6-B7AD-058C19C0AF00}" type="datetime1">
              <a:rPr lang="nb-NO"/>
              <a:pPr lvl="0"/>
              <a:t>02.07.2025</a:t>
            </a:fld>
            <a:endParaRPr lang="nb-NO"/>
          </a:p>
        </p:txBody>
      </p:sp>
      <p:sp>
        <p:nvSpPr>
          <p:cNvPr id="6" name="Plassholder for bunntekst 4">
            <a:extLst>
              <a:ext uri="{FF2B5EF4-FFF2-40B4-BE49-F238E27FC236}">
                <a16:creationId xmlns:a16="http://schemas.microsoft.com/office/drawing/2014/main" id="{27DF856C-49A1-A885-F4C1-F78459AD0857}"/>
              </a:ext>
            </a:extLst>
          </p:cNvPr>
          <p:cNvSpPr txBox="1">
            <a:spLocks noGrp="1"/>
          </p:cNvSpPr>
          <p:nvPr>
            <p:ph type="ftr" sz="quarter" idx="3"/>
          </p:nvPr>
        </p:nvSpPr>
        <p:spPr>
          <a:xfrm>
            <a:off x="838203" y="6143698"/>
            <a:ext cx="7315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Graphik Medium"/>
                <a:ea typeface="Graphik Medium"/>
                <a:cs typeface="Graphik Medium"/>
              </a:defRPr>
            </a:lvl1pPr>
          </a:lstStyle>
          <a:p>
            <a:pPr lvl="0"/>
            <a:endParaRPr lang="nb-NO"/>
          </a:p>
        </p:txBody>
      </p:sp>
      <p:sp>
        <p:nvSpPr>
          <p:cNvPr id="7" name="Plassholder for lysbildenummer 5">
            <a:extLst>
              <a:ext uri="{FF2B5EF4-FFF2-40B4-BE49-F238E27FC236}">
                <a16:creationId xmlns:a16="http://schemas.microsoft.com/office/drawing/2014/main" id="{C3B7D2A6-5D94-F44D-CBBB-7FBDFEA3BAEA}"/>
              </a:ext>
            </a:extLst>
          </p:cNvPr>
          <p:cNvSpPr txBox="1">
            <a:spLocks noGrp="1"/>
          </p:cNvSpPr>
          <p:nvPr>
            <p:ph type="sldNum" sz="quarter" idx="4"/>
          </p:nvPr>
        </p:nvSpPr>
        <p:spPr>
          <a:xfrm>
            <a:off x="10896603" y="6143698"/>
            <a:ext cx="457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Graphik Medium"/>
                <a:ea typeface="Graphik Medium"/>
                <a:cs typeface="Graphik Medium"/>
              </a:defRPr>
            </a:lvl1pPr>
          </a:lstStyle>
          <a:p>
            <a:pPr lvl="0"/>
            <a:fld id="{DE4FF4DF-D816-4DFA-B95A-67B8C0F7F79A}" type="slidenum">
              <a:t>‹#›</a:t>
            </a:fld>
            <a:endParaRPr lang="nb-NO"/>
          </a:p>
        </p:txBody>
      </p:sp>
      <p:pic>
        <p:nvPicPr>
          <p:cNvPr id="14" name="Bilde 7">
            <a:extLst>
              <a:ext uri="{FF2B5EF4-FFF2-40B4-BE49-F238E27FC236}">
                <a16:creationId xmlns:a16="http://schemas.microsoft.com/office/drawing/2014/main" id="{591B5B24-713B-5F40-8AEE-D4338995CBCE}"/>
              </a:ext>
            </a:extLst>
          </p:cNvPr>
          <p:cNvPicPr>
            <a:picLocks noChangeAspect="1"/>
          </p:cNvPicPr>
          <p:nvPr userDrawn="1"/>
        </p:nvPicPr>
        <p:blipFill>
          <a:blip r:embed="rId16"/>
          <a:stretch>
            <a:fillRect/>
          </a:stretch>
        </p:blipFill>
        <p:spPr>
          <a:xfrm>
            <a:off x="10805920" y="364342"/>
            <a:ext cx="1051118" cy="571806"/>
          </a:xfrm>
          <a:prstGeom prst="rect">
            <a:avLst/>
          </a:prstGeom>
          <a:noFill/>
          <a:ln cap="flat">
            <a:noFill/>
          </a:ln>
        </p:spPr>
      </p:pic>
    </p:spTree>
    <p:extLst>
      <p:ext uri="{BB962C8B-B14F-4D97-AF65-F5344CB8AC3E}">
        <p14:creationId xmlns:p14="http://schemas.microsoft.com/office/powerpoint/2010/main" val="41756545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marL="0" marR="0" lvl="0" indent="0" algn="l" defTabSz="914400" rtl="0" fontAlgn="auto" hangingPunct="1">
        <a:lnSpc>
          <a:spcPct val="90000"/>
        </a:lnSpc>
        <a:spcBef>
          <a:spcPts val="0"/>
        </a:spcBef>
        <a:spcAft>
          <a:spcPts val="0"/>
        </a:spcAft>
        <a:buNone/>
        <a:tabLst/>
        <a:defRPr lang="nb-NO" sz="2400" b="1" i="0" u="none" strike="noStrike" kern="1200" cap="none" spc="0" baseline="0">
          <a:solidFill>
            <a:srgbClr val="1F2548"/>
          </a:solidFill>
          <a:uFillTx/>
          <a:latin typeface="Aptos SemiBold" panose="020B0004020202020204" pitchFamily="34" charset="0"/>
          <a:ea typeface="Aptos SemiBold" panose="020B0004020202020204" pitchFamily="34" charset="0"/>
          <a:cs typeface="Aptos SemiBold" panose="020B0004020202020204" pitchFamily="34" charset="0"/>
        </a:defRPr>
      </a:lvl1pPr>
    </p:titleStyle>
    <p:bodyStyle>
      <a:lvl1pPr marL="228600" marR="0" lvl="0" indent="-228600" algn="l" defTabSz="914400" rtl="0" fontAlgn="auto" hangingPunct="1">
        <a:lnSpc>
          <a:spcPct val="90000"/>
        </a:lnSpc>
        <a:spcBef>
          <a:spcPts val="1000"/>
        </a:spcBef>
        <a:spcAft>
          <a:spcPts val="0"/>
        </a:spcAft>
        <a:buClr>
          <a:srgbClr val="E6332A"/>
        </a:buClr>
        <a:buSzPct val="100000"/>
        <a:buFont typeface="Arial"/>
        <a:buChar char="•"/>
        <a:tabLst/>
        <a:defRPr lang="nb-NO" sz="20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b-NO" sz="16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46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7035CBB7-0F9D-CF3F-DFCE-34C663F676B3}"/>
              </a:ext>
            </a:extLst>
          </p:cNvPr>
          <p:cNvGraphicFramePr>
            <a:graphicFrameLocks noChangeAspect="1"/>
          </p:cNvGraphicFramePr>
          <p:nvPr userDrawn="1">
            <p:custDataLst>
              <p:tags r:id="rId13"/>
            </p:custDataLst>
            <p:extLst>
              <p:ext uri="{D42A27DB-BD31-4B8C-83A1-F6EECF244321}">
                <p14:modId xmlns:p14="http://schemas.microsoft.com/office/powerpoint/2010/main" val="1647808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59" imgH="360" progId="TCLayout.ActiveDocument.1">
                  <p:embed/>
                </p:oleObj>
              </mc:Choice>
              <mc:Fallback>
                <p:oleObj name="think-cell Slide" r:id="rId14" imgW="359" imgH="360" progId="TCLayout.ActiveDocument.1">
                  <p:embed/>
                  <p:pic>
                    <p:nvPicPr>
                      <p:cNvPr id="13" name="think-cell data - do not delete" hidden="1">
                        <a:extLst>
                          <a:ext uri="{FF2B5EF4-FFF2-40B4-BE49-F238E27FC236}">
                            <a16:creationId xmlns:a16="http://schemas.microsoft.com/office/drawing/2014/main" id="{7035CBB7-0F9D-CF3F-DFCE-34C663F676B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Plassholder for tekst 2">
            <a:extLst>
              <a:ext uri="{FF2B5EF4-FFF2-40B4-BE49-F238E27FC236}">
                <a16:creationId xmlns:a16="http://schemas.microsoft.com/office/drawing/2014/main" id="{84732620-442E-01DC-5CEC-6988B4DFA7EC}"/>
              </a:ext>
            </a:extLst>
          </p:cNvPr>
          <p:cNvSpPr txBox="1">
            <a:spLocks noGrp="1"/>
          </p:cNvSpPr>
          <p:nvPr>
            <p:ph type="body" idx="1"/>
          </p:nvPr>
        </p:nvSpPr>
        <p:spPr>
          <a:xfrm>
            <a:off x="838203" y="1825627"/>
            <a:ext cx="10515600" cy="3884060"/>
          </a:xfrm>
          <a:prstGeom prst="rect">
            <a:avLst/>
          </a:prstGeom>
          <a:noFill/>
          <a:ln>
            <a:noFill/>
          </a:ln>
        </p:spPr>
        <p:txBody>
          <a:bodyPr vert="horz" wrap="square" lIns="91440" tIns="45720" rIns="91440" bIns="45720" anchor="t" anchorCtr="0" compatLnSpc="1">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a:extLst>
              <a:ext uri="{FF2B5EF4-FFF2-40B4-BE49-F238E27FC236}">
                <a16:creationId xmlns:a16="http://schemas.microsoft.com/office/drawing/2014/main" id="{073F16AD-2557-AA06-D380-F6352E6AEEEB}"/>
              </a:ext>
            </a:extLst>
          </p:cNvPr>
          <p:cNvSpPr txBox="1">
            <a:spLocks noGrp="1"/>
          </p:cNvSpPr>
          <p:nvPr>
            <p:ph type="dt" sz="half" idx="2"/>
          </p:nvPr>
        </p:nvSpPr>
        <p:spPr>
          <a:xfrm>
            <a:off x="9824487" y="6143698"/>
            <a:ext cx="1072115"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Graphik Medium"/>
                <a:ea typeface="Graphik Medium"/>
                <a:cs typeface="Graphik Medium"/>
              </a:defRPr>
            </a:lvl1pPr>
          </a:lstStyle>
          <a:p>
            <a:pPr lvl="0"/>
            <a:fld id="{66739153-8AC3-4DA6-B7AD-058C19C0AF00}" type="datetime1">
              <a:rPr lang="nb-NO"/>
              <a:pPr lvl="0"/>
              <a:t>02.07.2025</a:t>
            </a:fld>
            <a:endParaRPr lang="nb-NO"/>
          </a:p>
        </p:txBody>
      </p:sp>
      <p:sp>
        <p:nvSpPr>
          <p:cNvPr id="6" name="Plassholder for bunntekst 4">
            <a:extLst>
              <a:ext uri="{FF2B5EF4-FFF2-40B4-BE49-F238E27FC236}">
                <a16:creationId xmlns:a16="http://schemas.microsoft.com/office/drawing/2014/main" id="{27DF856C-49A1-A885-F4C1-F78459AD0857}"/>
              </a:ext>
            </a:extLst>
          </p:cNvPr>
          <p:cNvSpPr txBox="1">
            <a:spLocks noGrp="1"/>
          </p:cNvSpPr>
          <p:nvPr>
            <p:ph type="ftr" sz="quarter" idx="3"/>
          </p:nvPr>
        </p:nvSpPr>
        <p:spPr>
          <a:xfrm>
            <a:off x="838203" y="6143698"/>
            <a:ext cx="7315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Graphik Medium"/>
                <a:ea typeface="Graphik Medium"/>
                <a:cs typeface="Graphik Medium"/>
              </a:defRPr>
            </a:lvl1pPr>
          </a:lstStyle>
          <a:p>
            <a:pPr lvl="0"/>
            <a:endParaRPr lang="nb-NO"/>
          </a:p>
        </p:txBody>
      </p:sp>
      <p:sp>
        <p:nvSpPr>
          <p:cNvPr id="7" name="Plassholder for lysbildenummer 5">
            <a:extLst>
              <a:ext uri="{FF2B5EF4-FFF2-40B4-BE49-F238E27FC236}">
                <a16:creationId xmlns:a16="http://schemas.microsoft.com/office/drawing/2014/main" id="{C3B7D2A6-5D94-F44D-CBBB-7FBDFEA3BAEA}"/>
              </a:ext>
            </a:extLst>
          </p:cNvPr>
          <p:cNvSpPr txBox="1">
            <a:spLocks noGrp="1"/>
          </p:cNvSpPr>
          <p:nvPr>
            <p:ph type="sldNum" sz="quarter" idx="4"/>
          </p:nvPr>
        </p:nvSpPr>
        <p:spPr>
          <a:xfrm>
            <a:off x="10896603" y="6143698"/>
            <a:ext cx="457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FFFFFF"/>
                </a:solidFill>
                <a:uFillTx/>
                <a:latin typeface="Graphik Medium"/>
                <a:ea typeface="Graphik Medium"/>
                <a:cs typeface="Graphik Medium"/>
              </a:defRPr>
            </a:lvl1pPr>
          </a:lstStyle>
          <a:p>
            <a:pPr lvl="0"/>
            <a:fld id="{DE4FF4DF-D816-4DFA-B95A-67B8C0F7F79A}" type="slidenum">
              <a:t>‹#›</a:t>
            </a:fld>
            <a:endParaRPr lang="nb-NO"/>
          </a:p>
        </p:txBody>
      </p:sp>
      <p:sp>
        <p:nvSpPr>
          <p:cNvPr id="18" name="Rektangel 6">
            <a:extLst>
              <a:ext uri="{FF2B5EF4-FFF2-40B4-BE49-F238E27FC236}">
                <a16:creationId xmlns:a16="http://schemas.microsoft.com/office/drawing/2014/main" id="{929D932F-E6A7-DE00-4CF0-691E43DC8ED8}"/>
              </a:ext>
            </a:extLst>
          </p:cNvPr>
          <p:cNvSpPr/>
          <p:nvPr userDrawn="1"/>
        </p:nvSpPr>
        <p:spPr>
          <a:xfrm>
            <a:off x="0" y="6293224"/>
            <a:ext cx="12191996" cy="564775"/>
          </a:xfrm>
          <a:prstGeom prst="rect">
            <a:avLst/>
          </a:prstGeom>
          <a:solidFill>
            <a:srgbClr val="1F254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800" b="0" i="0" u="none" strike="noStrike" kern="1200" cap="none" spc="0" baseline="0">
              <a:solidFill>
                <a:srgbClr val="FFFFFF"/>
              </a:solidFill>
              <a:uFillTx/>
              <a:latin typeface="Calibri"/>
            </a:endParaRPr>
          </a:p>
        </p:txBody>
      </p:sp>
      <p:sp>
        <p:nvSpPr>
          <p:cNvPr id="19" name="Plassholder for tittel 1">
            <a:extLst>
              <a:ext uri="{FF2B5EF4-FFF2-40B4-BE49-F238E27FC236}">
                <a16:creationId xmlns:a16="http://schemas.microsoft.com/office/drawing/2014/main" id="{A9A35515-6496-7E83-3B8B-28F95C4A14F3}"/>
              </a:ext>
            </a:extLst>
          </p:cNvPr>
          <p:cNvSpPr txBox="1">
            <a:spLocks noGrp="1"/>
          </p:cNvSpPr>
          <p:nvPr>
            <p:ph type="title"/>
          </p:nvPr>
        </p:nvSpPr>
        <p:spPr>
          <a:xfrm>
            <a:off x="334963" y="349173"/>
            <a:ext cx="10306143" cy="744385"/>
          </a:xfrm>
          <a:prstGeom prst="rect">
            <a:avLst/>
          </a:prstGeom>
          <a:noFill/>
          <a:ln>
            <a:noFill/>
          </a:ln>
        </p:spPr>
        <p:txBody>
          <a:bodyPr vert="horz" wrap="square" lIns="0" tIns="45720" rIns="91440" bIns="45720" anchor="t" anchorCtr="0" compatLnSpc="1">
            <a:normAutofit/>
          </a:bodyPr>
          <a:lstStyle/>
          <a:p>
            <a:pPr lvl="0"/>
            <a:r>
              <a:rPr lang="nb-NO"/>
              <a:t>Klikk for å redigere tittelstil</a:t>
            </a:r>
          </a:p>
        </p:txBody>
      </p:sp>
      <p:pic>
        <p:nvPicPr>
          <p:cNvPr id="20" name="Bilde 7">
            <a:extLst>
              <a:ext uri="{FF2B5EF4-FFF2-40B4-BE49-F238E27FC236}">
                <a16:creationId xmlns:a16="http://schemas.microsoft.com/office/drawing/2014/main" id="{0F63F925-89E8-2DA9-753F-5423D256E981}"/>
              </a:ext>
            </a:extLst>
          </p:cNvPr>
          <p:cNvPicPr>
            <a:picLocks noChangeAspect="1"/>
          </p:cNvPicPr>
          <p:nvPr userDrawn="1"/>
        </p:nvPicPr>
        <p:blipFill>
          <a:blip r:embed="rId16"/>
          <a:stretch>
            <a:fillRect/>
          </a:stretch>
        </p:blipFill>
        <p:spPr>
          <a:xfrm>
            <a:off x="10805920" y="364342"/>
            <a:ext cx="1051118" cy="571806"/>
          </a:xfrm>
          <a:prstGeom prst="rect">
            <a:avLst/>
          </a:prstGeom>
          <a:noFill/>
          <a:ln cap="flat">
            <a:noFill/>
          </a:ln>
        </p:spPr>
      </p:pic>
    </p:spTree>
    <p:extLst>
      <p:ext uri="{BB962C8B-B14F-4D97-AF65-F5344CB8AC3E}">
        <p14:creationId xmlns:p14="http://schemas.microsoft.com/office/powerpoint/2010/main" val="180920821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marL="0" marR="0" lvl="0" indent="0" algn="l" defTabSz="914400" rtl="0" fontAlgn="auto" hangingPunct="1">
        <a:lnSpc>
          <a:spcPct val="90000"/>
        </a:lnSpc>
        <a:spcBef>
          <a:spcPts val="0"/>
        </a:spcBef>
        <a:spcAft>
          <a:spcPts val="0"/>
        </a:spcAft>
        <a:buNone/>
        <a:tabLst/>
        <a:defRPr lang="nb-NO"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p:titleStyle>
    <p:bodyStyle>
      <a:lvl1pPr marL="228600" marR="0" lvl="0" indent="-228600" algn="l" defTabSz="914400" rtl="0" fontAlgn="auto" hangingPunct="1">
        <a:lnSpc>
          <a:spcPct val="90000"/>
        </a:lnSpc>
        <a:spcBef>
          <a:spcPts val="1000"/>
        </a:spcBef>
        <a:spcAft>
          <a:spcPts val="0"/>
        </a:spcAft>
        <a:buClr>
          <a:srgbClr val="E6332A"/>
        </a:buClr>
        <a:buSzPct val="100000"/>
        <a:buFont typeface="Arial"/>
        <a:buChar char="•"/>
        <a:tabLst/>
        <a:defRPr lang="nb-NO" sz="2800" b="0" i="0" u="none" strike="noStrike" kern="1200" cap="none" spc="0" baseline="0">
          <a:solidFill>
            <a:srgbClr val="1F2548"/>
          </a:solidFill>
          <a:uFillTx/>
          <a:latin typeface="Graphik Medium"/>
          <a:ea typeface="Graphik Medium"/>
          <a:cs typeface="Graphik Medium"/>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b-NO" sz="2400" b="0" i="0" u="none" strike="noStrike" kern="1200" cap="none" spc="0" baseline="0">
          <a:solidFill>
            <a:srgbClr val="1F2548"/>
          </a:solidFill>
          <a:uFillTx/>
          <a:latin typeface="Graphik Medium"/>
          <a:ea typeface="Graphik Medium"/>
          <a:cs typeface="Graphik Medium"/>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b-NO" sz="2000" b="0" i="0" u="none" strike="noStrike" kern="1200" cap="none" spc="0" baseline="0">
          <a:solidFill>
            <a:srgbClr val="1F2548"/>
          </a:solidFill>
          <a:uFillTx/>
          <a:latin typeface="Graphik Medium"/>
          <a:ea typeface="Graphik Medium"/>
          <a:cs typeface="Graphik Medium"/>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Graphik Medium"/>
          <a:ea typeface="Graphik Medium"/>
          <a:cs typeface="Graphik Medium"/>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Graphik Medium"/>
          <a:ea typeface="Graphik Medium"/>
          <a:cs typeface="Graphik Medium"/>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6.xml"/><Relationship Id="rId7" Type="http://schemas.openxmlformats.org/officeDocument/2006/relationships/slideLayout" Target="../slideLayouts/slideLayout6.xml"/><Relationship Id="rId12" Type="http://schemas.openxmlformats.org/officeDocument/2006/relationships/chart" Target="../charts/char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chart" Target="../charts/chart1.xml"/><Relationship Id="rId5" Type="http://schemas.openxmlformats.org/officeDocument/2006/relationships/tags" Target="../tags/tag18.xml"/><Relationship Id="rId10" Type="http://schemas.openxmlformats.org/officeDocument/2006/relationships/image" Target="../media/image1.emf"/><Relationship Id="rId4" Type="http://schemas.openxmlformats.org/officeDocument/2006/relationships/tags" Target="../tags/tag17.xml"/><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23.xml"/><Relationship Id="rId7" Type="http://schemas.openxmlformats.org/officeDocument/2006/relationships/notesSlide" Target="../notesSlides/notesSlide1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6.xml"/><Relationship Id="rId11" Type="http://schemas.openxmlformats.org/officeDocument/2006/relationships/chart" Target="../charts/chart4.xml"/><Relationship Id="rId5" Type="http://schemas.openxmlformats.org/officeDocument/2006/relationships/tags" Target="../tags/tag25.xml"/><Relationship Id="rId10" Type="http://schemas.openxmlformats.org/officeDocument/2006/relationships/chart" Target="../charts/chart3.xml"/><Relationship Id="rId4" Type="http://schemas.openxmlformats.org/officeDocument/2006/relationships/tags" Target="../tags/tag24.xml"/><Relationship Id="rId9"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svg"/><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4.xml"/><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18.png"/><Relationship Id="rId5" Type="http://schemas.openxmlformats.org/officeDocument/2006/relationships/image" Target="../media/image1.emf"/><Relationship Id="rId10" Type="http://schemas.openxmlformats.org/officeDocument/2006/relationships/image" Target="../media/image22.png"/><Relationship Id="rId4" Type="http://schemas.openxmlformats.org/officeDocument/2006/relationships/oleObject" Target="../embeddings/oleObject10.bin"/><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jpeg"/><Relationship Id="rId3" Type="http://schemas.openxmlformats.org/officeDocument/2006/relationships/notesSlide" Target="../notesSlides/notesSlide15.xml"/><Relationship Id="rId21" Type="http://schemas.openxmlformats.org/officeDocument/2006/relationships/image" Target="../media/image39.png"/><Relationship Id="rId34" Type="http://schemas.openxmlformats.org/officeDocument/2006/relationships/image" Target="../media/image52.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2" Type="http://schemas.openxmlformats.org/officeDocument/2006/relationships/slideLayout" Target="../slideLayouts/slideLayout17.xml"/><Relationship Id="rId16" Type="http://schemas.openxmlformats.org/officeDocument/2006/relationships/image" Target="../media/image34.jpeg"/><Relationship Id="rId20" Type="http://schemas.openxmlformats.org/officeDocument/2006/relationships/image" Target="../media/image38.png"/><Relationship Id="rId29" Type="http://schemas.openxmlformats.org/officeDocument/2006/relationships/image" Target="../media/image47.jpeg"/><Relationship Id="rId1" Type="http://schemas.openxmlformats.org/officeDocument/2006/relationships/tags" Target="../tags/tag30.xml"/><Relationship Id="rId6" Type="http://schemas.openxmlformats.org/officeDocument/2006/relationships/image" Target="../media/image24.jpe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5" Type="http://schemas.openxmlformats.org/officeDocument/2006/relationships/image" Target="../media/image1.emf"/><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jpeg"/><Relationship Id="rId31" Type="http://schemas.openxmlformats.org/officeDocument/2006/relationships/image" Target="../media/image49.png"/><Relationship Id="rId4" Type="http://schemas.openxmlformats.org/officeDocument/2006/relationships/oleObject" Target="../embeddings/oleObject12.bin"/><Relationship Id="rId9" Type="http://schemas.openxmlformats.org/officeDocument/2006/relationships/image" Target="../media/image27.jpeg"/><Relationship Id="rId14" Type="http://schemas.openxmlformats.org/officeDocument/2006/relationships/image" Target="../media/image32.jpe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8"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notesSlide" Target="../notesSlides/notesSlide17.xml"/><Relationship Id="rId21" Type="http://schemas.openxmlformats.org/officeDocument/2006/relationships/image" Target="../media/image72.png"/><Relationship Id="rId34" Type="http://schemas.openxmlformats.org/officeDocument/2006/relationships/image" Target="../media/image85.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jpeg"/><Relationship Id="rId2" Type="http://schemas.openxmlformats.org/officeDocument/2006/relationships/slideLayout" Target="../slideLayouts/slideLayout6.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jpeg"/><Relationship Id="rId1" Type="http://schemas.openxmlformats.org/officeDocument/2006/relationships/tags" Target="../tags/tag31.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jpeg"/><Relationship Id="rId5" Type="http://schemas.openxmlformats.org/officeDocument/2006/relationships/image" Target="../media/image1.emf"/><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jpe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 Type="http://schemas.openxmlformats.org/officeDocument/2006/relationships/oleObject" Target="../embeddings/oleObject13.bin"/><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jpeg"/><Relationship Id="rId8"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xml"/><Relationship Id="rId7" Type="http://schemas.openxmlformats.org/officeDocument/2006/relationships/image" Target="../media/image5.sv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5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849" y="9144"/>
            <a:ext cx="12202849" cy="6871750"/>
          </a:xfrm>
          <a:prstGeom prst="rect">
            <a:avLst/>
          </a:prstGeom>
          <a:solidFill>
            <a:srgbClr val="1F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8" name="Bilde 3">
            <a:extLst>
              <a:ext uri="{FF2B5EF4-FFF2-40B4-BE49-F238E27FC236}">
                <a16:creationId xmlns:a16="http://schemas.microsoft.com/office/drawing/2014/main" id="{E4FAE512-305F-4279-A3A6-4B4385F09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917" y="390073"/>
            <a:ext cx="1862121" cy="1012994"/>
          </a:xfrm>
          <a:prstGeom prst="rect">
            <a:avLst/>
          </a:prstGeom>
        </p:spPr>
      </p:pic>
      <p:sp>
        <p:nvSpPr>
          <p:cNvPr id="3" name="TekstSylinder 4">
            <a:extLst>
              <a:ext uri="{FF2B5EF4-FFF2-40B4-BE49-F238E27FC236}">
                <a16:creationId xmlns:a16="http://schemas.microsoft.com/office/drawing/2014/main" id="{D2709948-69DD-0B73-8547-491A7602820D}"/>
              </a:ext>
            </a:extLst>
          </p:cNvPr>
          <p:cNvSpPr txBox="1"/>
          <p:nvPr/>
        </p:nvSpPr>
        <p:spPr>
          <a:xfrm>
            <a:off x="334962" y="3724385"/>
            <a:ext cx="11522076" cy="2569934"/>
          </a:xfrm>
          <a:prstGeom prst="rect">
            <a:avLst/>
          </a:prstGeom>
          <a:noFill/>
        </p:spPr>
        <p:txBody>
          <a:bodyPr wrap="square" rtlCol="0">
            <a:spAutoFit/>
          </a:bodyPr>
          <a:lstStyle/>
          <a:p>
            <a:pPr algn="ctr"/>
            <a:r>
              <a:rPr lang="en-US" sz="2400" dirty="0">
                <a:solidFill>
                  <a:schemeClr val="bg1"/>
                </a:solidFill>
                <a:latin typeface="Aptos SemiBold" panose="020B0004020202020204" pitchFamily="34" charset="0"/>
                <a:ea typeface="Graphik-MediumItalic" charset="0"/>
                <a:cs typeface="Arial" panose="020B0604020202020204" pitchFamily="34" charset="0"/>
              </a:rPr>
              <a:t>Transforming cancer care through direct alpha therapy</a:t>
            </a:r>
          </a:p>
          <a:p>
            <a:pPr algn="ctr"/>
            <a:br>
              <a:rPr lang="en-US" sz="2400" dirty="0">
                <a:solidFill>
                  <a:schemeClr val="bg1"/>
                </a:solidFill>
                <a:latin typeface="Aptos SemiBold" panose="020B0004020202020204" pitchFamily="34" charset="0"/>
                <a:ea typeface="Graphik-MediumItalic" charset="0"/>
                <a:cs typeface="Arial" panose="020B0604020202020204" pitchFamily="34" charset="0"/>
              </a:rPr>
            </a:br>
            <a:endParaRPr lang="en-US" sz="2400" dirty="0">
              <a:solidFill>
                <a:schemeClr val="bg1"/>
              </a:solidFill>
              <a:latin typeface="Aptos SemiBold" panose="020B0004020202020204" pitchFamily="34" charset="0"/>
              <a:ea typeface="Graphik-MediumItalic" charset="0"/>
              <a:cs typeface="Arial" panose="020B0604020202020204" pitchFamily="34" charset="0"/>
            </a:endParaRPr>
          </a:p>
          <a:p>
            <a:pPr algn="ctr"/>
            <a:r>
              <a:rPr lang="en-US" dirty="0">
                <a:solidFill>
                  <a:schemeClr val="bg1"/>
                </a:solidFill>
                <a:latin typeface="Aptos SemiBold" panose="020B0004020202020204" pitchFamily="34" charset="0"/>
                <a:ea typeface="Graphik-MediumItalic" charset="0"/>
                <a:cs typeface="Arial" panose="020B0604020202020204" pitchFamily="34" charset="0"/>
              </a:rPr>
              <a:t>2. juli 2025</a:t>
            </a:r>
            <a:br>
              <a:rPr lang="en-US" dirty="0">
                <a:solidFill>
                  <a:schemeClr val="bg1"/>
                </a:solidFill>
                <a:latin typeface="Aptos SemiBold" panose="020B0004020202020204" pitchFamily="34" charset="0"/>
                <a:ea typeface="Graphik-MediumItalic" charset="0"/>
                <a:cs typeface="Arial" panose="020B0604020202020204" pitchFamily="34" charset="0"/>
              </a:rPr>
            </a:br>
            <a:r>
              <a:rPr lang="en-US" sz="1000" dirty="0">
                <a:solidFill>
                  <a:schemeClr val="bg1"/>
                </a:solidFill>
                <a:latin typeface="Aptos SemiBold" panose="020B0004020202020204" pitchFamily="34" charset="0"/>
                <a:ea typeface="Graphik-MediumItalic" charset="0"/>
                <a:cs typeface="Arial" panose="020B0604020202020204" pitchFamily="34" charset="0"/>
              </a:rPr>
              <a:t> </a:t>
            </a:r>
            <a:endParaRPr lang="en-US" dirty="0">
              <a:solidFill>
                <a:schemeClr val="bg1"/>
              </a:solidFill>
              <a:latin typeface="Aptos SemiBold" panose="020B0004020202020204" pitchFamily="34" charset="0"/>
              <a:ea typeface="Graphik-MediumItalic" charset="0"/>
              <a:cs typeface="Arial" panose="020B0604020202020204" pitchFamily="34" charset="0"/>
            </a:endParaRPr>
          </a:p>
          <a:p>
            <a:pPr algn="ctr"/>
            <a:r>
              <a:rPr lang="en-US" i="1" dirty="0">
                <a:solidFill>
                  <a:schemeClr val="bg1"/>
                </a:solidFill>
                <a:latin typeface="Aptos SemiBold" panose="020B0004020202020204" pitchFamily="34" charset="0"/>
                <a:ea typeface="Graphik-MediumItalic" charset="0"/>
                <a:cs typeface="Arial" panose="020B0604020202020204" pitchFamily="34" charset="0"/>
              </a:rPr>
              <a:t>Webcast</a:t>
            </a:r>
          </a:p>
          <a:p>
            <a:pPr algn="ctr"/>
            <a:endParaRPr lang="en-US" sz="1000" b="1" dirty="0">
              <a:solidFill>
                <a:schemeClr val="bg1"/>
              </a:solidFill>
              <a:latin typeface="GRAPHIK-SEMIBOLD" panose="020B0503030202060203" pitchFamily="34" charset="77"/>
              <a:ea typeface="Graphik-MediumItalic" charset="0"/>
              <a:cs typeface="Graphik-MediumItalic" charset="0"/>
            </a:endParaRPr>
          </a:p>
          <a:p>
            <a:pPr algn="ctr">
              <a:spcBef>
                <a:spcPts val="600"/>
              </a:spcBef>
            </a:pPr>
            <a:endParaRPr lang="en-US" sz="2800" b="1" dirty="0">
              <a:solidFill>
                <a:schemeClr val="bg1"/>
              </a:solidFill>
              <a:latin typeface="GRAPHIK-SEMIBOLD" panose="020B0503030202060203" pitchFamily="34" charset="77"/>
              <a:ea typeface="Graphik-MediumItalic" charset="0"/>
              <a:cs typeface="Graphik-MediumItalic" charset="0"/>
            </a:endParaRPr>
          </a:p>
        </p:txBody>
      </p:sp>
      <p:sp>
        <p:nvSpPr>
          <p:cNvPr id="9" name="TekstSylinder 4">
            <a:extLst>
              <a:ext uri="{FF2B5EF4-FFF2-40B4-BE49-F238E27FC236}">
                <a16:creationId xmlns:a16="http://schemas.microsoft.com/office/drawing/2014/main" id="{79E11081-A2AC-D199-4D64-82069834CEE2}"/>
              </a:ext>
            </a:extLst>
          </p:cNvPr>
          <p:cNvSpPr txBox="1"/>
          <p:nvPr/>
        </p:nvSpPr>
        <p:spPr>
          <a:xfrm>
            <a:off x="2353674" y="2486260"/>
            <a:ext cx="7484652" cy="1200329"/>
          </a:xfrm>
          <a:prstGeom prst="rect">
            <a:avLst/>
          </a:prstGeom>
          <a:noFill/>
        </p:spPr>
        <p:txBody>
          <a:bodyPr wrap="square" rtlCol="0">
            <a:spAutoFit/>
          </a:bodyPr>
          <a:lstStyle/>
          <a:p>
            <a:pPr algn="ctr"/>
            <a:r>
              <a:rPr lang="en-US" sz="6000" dirty="0">
                <a:solidFill>
                  <a:schemeClr val="bg1"/>
                </a:solidFill>
                <a:latin typeface="Aptos ExtraBold" panose="020F0502020204030204" pitchFamily="34" charset="0"/>
                <a:ea typeface="Graphik Medium" charset="0"/>
                <a:cs typeface="Graphik Medium" charset="0"/>
              </a:rPr>
              <a:t>Oncoinvent</a:t>
            </a:r>
            <a:br>
              <a:rPr lang="en-US" sz="2000" dirty="0">
                <a:solidFill>
                  <a:schemeClr val="bg1"/>
                </a:solidFill>
                <a:latin typeface="Arial Black" panose="020B0A04020102020204" pitchFamily="34" charset="0"/>
                <a:ea typeface="Graphik Medium" charset="0"/>
                <a:cs typeface="Graphik Medium" charset="0"/>
              </a:rPr>
            </a:br>
            <a:endParaRPr lang="en-US" sz="1200" dirty="0">
              <a:solidFill>
                <a:schemeClr val="bg1"/>
              </a:solidFill>
              <a:latin typeface="Arial Black" panose="020B0A04020102020204" pitchFamily="34" charset="0"/>
              <a:ea typeface="Graphik Medium" charset="0"/>
              <a:cs typeface="Graphik Medium" charset="0"/>
            </a:endParaRPr>
          </a:p>
        </p:txBody>
      </p:sp>
    </p:spTree>
    <p:extLst>
      <p:ext uri="{BB962C8B-B14F-4D97-AF65-F5344CB8AC3E}">
        <p14:creationId xmlns:p14="http://schemas.microsoft.com/office/powerpoint/2010/main" val="3615073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492B7-9387-B047-FE26-67119471C1DF}"/>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9D7839C-7C76-2903-DE5C-DB3158811F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9" name="think-cell data - do not delete" hidden="1">
                        <a:extLst>
                          <a:ext uri="{FF2B5EF4-FFF2-40B4-BE49-F238E27FC236}">
                            <a16:creationId xmlns:a16="http://schemas.microsoft.com/office/drawing/2014/main" id="{99D7839C-7C76-2903-DE5C-DB3158811F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3" name="TextBox 82">
            <a:extLst>
              <a:ext uri="{FF2B5EF4-FFF2-40B4-BE49-F238E27FC236}">
                <a16:creationId xmlns:a16="http://schemas.microsoft.com/office/drawing/2014/main" id="{4B5BB22B-0216-5503-7E4D-BFB8DB591821}"/>
              </a:ext>
            </a:extLst>
          </p:cNvPr>
          <p:cNvSpPr txBox="1"/>
          <p:nvPr/>
        </p:nvSpPr>
        <p:spPr>
          <a:xfrm>
            <a:off x="463784" y="2721910"/>
            <a:ext cx="105103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2448"/>
                </a:solidFill>
                <a:effectLst/>
                <a:uLnTx/>
                <a:uFillTx/>
                <a:latin typeface="Aptos" panose="020B0004020202020204" pitchFamily="34" charset="0"/>
                <a:ea typeface="+mn-ea"/>
                <a:cs typeface="+mn-cs"/>
              </a:rPr>
              <a:t>Ph 1/2a</a:t>
            </a:r>
          </a:p>
        </p:txBody>
      </p:sp>
      <p:grpSp>
        <p:nvGrpSpPr>
          <p:cNvPr id="14" name="Group 13">
            <a:extLst>
              <a:ext uri="{FF2B5EF4-FFF2-40B4-BE49-F238E27FC236}">
                <a16:creationId xmlns:a16="http://schemas.microsoft.com/office/drawing/2014/main" id="{76778307-8EFE-7FAE-6330-4E5EAE55C800}"/>
              </a:ext>
            </a:extLst>
          </p:cNvPr>
          <p:cNvGrpSpPr/>
          <p:nvPr/>
        </p:nvGrpSpPr>
        <p:grpSpPr>
          <a:xfrm>
            <a:off x="1324415" y="5692686"/>
            <a:ext cx="3134105" cy="299186"/>
            <a:chOff x="1277683" y="5722059"/>
            <a:chExt cx="3134105" cy="299186"/>
          </a:xfrm>
        </p:grpSpPr>
        <p:sp>
          <p:nvSpPr>
            <p:cNvPr id="118" name="Star: 6 Points 117">
              <a:extLst>
                <a:ext uri="{FF2B5EF4-FFF2-40B4-BE49-F238E27FC236}">
                  <a16:creationId xmlns:a16="http://schemas.microsoft.com/office/drawing/2014/main" id="{81C679AF-7147-4AA3-73DA-C913666B3BF8}"/>
                </a:ext>
              </a:extLst>
            </p:cNvPr>
            <p:cNvSpPr/>
            <p:nvPr/>
          </p:nvSpPr>
          <p:spPr>
            <a:xfrm>
              <a:off x="1277683" y="5729756"/>
              <a:ext cx="247225" cy="291489"/>
            </a:xfrm>
            <a:prstGeom prst="star6">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20" name="TextBox 119">
              <a:extLst>
                <a:ext uri="{FF2B5EF4-FFF2-40B4-BE49-F238E27FC236}">
                  <a16:creationId xmlns:a16="http://schemas.microsoft.com/office/drawing/2014/main" id="{A57E771D-CC48-0572-0031-FF5B4722F9A7}"/>
                </a:ext>
              </a:extLst>
            </p:cNvPr>
            <p:cNvSpPr txBox="1"/>
            <p:nvPr/>
          </p:nvSpPr>
          <p:spPr>
            <a:xfrm>
              <a:off x="1524908" y="5722059"/>
              <a:ext cx="2886880" cy="276999"/>
            </a:xfrm>
            <a:prstGeom prst="rect">
              <a:avLst/>
            </a:prstGeom>
            <a:noFill/>
          </p:spPr>
          <p:txBody>
            <a:bodyPr wrap="square" rtlCol="0">
              <a:spAutoFit/>
            </a:bodyPr>
            <a:lstStyle/>
            <a:p>
              <a:pPr>
                <a:defRPr/>
              </a:pPr>
              <a:r>
                <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a:t>
              </a:r>
              <a:r>
                <a:rPr lang="nb-NO" sz="1200">
                  <a:solidFill>
                    <a:srgbClr val="1F2548"/>
                  </a:solidFill>
                  <a:latin typeface="Aptos" panose="020B0004020202020204" pitchFamily="34" charset="0"/>
                </a:rPr>
                <a:t>Interimavlesning</a:t>
              </a:r>
            </a:p>
          </p:txBody>
        </p:sp>
      </p:grpSp>
      <p:grpSp>
        <p:nvGrpSpPr>
          <p:cNvPr id="12" name="Group 11">
            <a:extLst>
              <a:ext uri="{FF2B5EF4-FFF2-40B4-BE49-F238E27FC236}">
                <a16:creationId xmlns:a16="http://schemas.microsoft.com/office/drawing/2014/main" id="{4410F6C6-CA9D-5210-8D1A-EFBF1AF52CA3}"/>
              </a:ext>
            </a:extLst>
          </p:cNvPr>
          <p:cNvGrpSpPr/>
          <p:nvPr/>
        </p:nvGrpSpPr>
        <p:grpSpPr>
          <a:xfrm>
            <a:off x="3113208" y="5688787"/>
            <a:ext cx="2763976" cy="303085"/>
            <a:chOff x="1277683" y="6040961"/>
            <a:chExt cx="2763976" cy="303085"/>
          </a:xfrm>
        </p:grpSpPr>
        <p:sp>
          <p:nvSpPr>
            <p:cNvPr id="119" name="Star: 6 Points 118">
              <a:extLst>
                <a:ext uri="{FF2B5EF4-FFF2-40B4-BE49-F238E27FC236}">
                  <a16:creationId xmlns:a16="http://schemas.microsoft.com/office/drawing/2014/main" id="{1DEFC32D-F5C8-B61B-50A2-7B3ED3C70184}"/>
                </a:ext>
              </a:extLst>
            </p:cNvPr>
            <p:cNvSpPr/>
            <p:nvPr/>
          </p:nvSpPr>
          <p:spPr>
            <a:xfrm>
              <a:off x="1277683" y="6040961"/>
              <a:ext cx="247225"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21" name="TextBox 120">
              <a:extLst>
                <a:ext uri="{FF2B5EF4-FFF2-40B4-BE49-F238E27FC236}">
                  <a16:creationId xmlns:a16="http://schemas.microsoft.com/office/drawing/2014/main" id="{4CCB2D2F-8B58-8EEA-9E3E-A9A3B6809398}"/>
                </a:ext>
              </a:extLst>
            </p:cNvPr>
            <p:cNvSpPr txBox="1"/>
            <p:nvPr/>
          </p:nvSpPr>
          <p:spPr>
            <a:xfrm>
              <a:off x="1530720" y="6067047"/>
              <a:ext cx="2510939" cy="276999"/>
            </a:xfrm>
            <a:prstGeom prst="rect">
              <a:avLst/>
            </a:prstGeom>
            <a:noFill/>
          </p:spPr>
          <p:txBody>
            <a:bodyPr wrap="square" rtlCol="0">
              <a:spAutoFit/>
            </a:bodyPr>
            <a:lstStyle/>
            <a:p>
              <a:pPr lvl="0">
                <a:defRPr/>
              </a:pPr>
              <a:r>
                <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a:t>
              </a:r>
              <a:r>
                <a:rPr lang="nb-NO" sz="1200">
                  <a:solidFill>
                    <a:srgbClr val="1F2548"/>
                  </a:solidFill>
                  <a:latin typeface="Aptos" panose="020B0004020202020204" pitchFamily="34" charset="0"/>
                </a:rPr>
                <a:t>Endelig resultat</a:t>
              </a:r>
              <a:endPar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grpSp>
      <p:cxnSp>
        <p:nvCxnSpPr>
          <p:cNvPr id="3" name="Straight Arrow Connector 2">
            <a:extLst>
              <a:ext uri="{FF2B5EF4-FFF2-40B4-BE49-F238E27FC236}">
                <a16:creationId xmlns:a16="http://schemas.microsoft.com/office/drawing/2014/main" id="{E2962B21-CD95-0B83-0911-A73545BA21E4}"/>
              </a:ext>
            </a:extLst>
          </p:cNvPr>
          <p:cNvCxnSpPr>
            <a:cxnSpLocks/>
          </p:cNvCxnSpPr>
          <p:nvPr/>
        </p:nvCxnSpPr>
        <p:spPr>
          <a:xfrm>
            <a:off x="1324415" y="5524786"/>
            <a:ext cx="10469652" cy="0"/>
          </a:xfrm>
          <a:prstGeom prst="straightConnector1">
            <a:avLst/>
          </a:prstGeom>
          <a:ln w="15875">
            <a:solidFill>
              <a:srgbClr val="7E7994"/>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3D581A7-8796-F37C-19F7-EC8940140A0D}"/>
              </a:ext>
            </a:extLst>
          </p:cNvPr>
          <p:cNvCxnSpPr/>
          <p:nvPr/>
        </p:nvCxnSpPr>
        <p:spPr>
          <a:xfrm>
            <a:off x="9866804"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FCD740-C473-1E26-532F-D4F1E290357E}"/>
              </a:ext>
            </a:extLst>
          </p:cNvPr>
          <p:cNvCxnSpPr/>
          <p:nvPr/>
        </p:nvCxnSpPr>
        <p:spPr>
          <a:xfrm>
            <a:off x="2293686"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0B2A29F-EB37-C0C7-CFF2-FC3A68AA21BA}"/>
              </a:ext>
            </a:extLst>
          </p:cNvPr>
          <p:cNvCxnSpPr/>
          <p:nvPr/>
        </p:nvCxnSpPr>
        <p:spPr>
          <a:xfrm>
            <a:off x="3375560"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7F58DC7-A4EA-22B1-625E-0198967A10F5}"/>
              </a:ext>
            </a:extLst>
          </p:cNvPr>
          <p:cNvCxnSpPr/>
          <p:nvPr/>
        </p:nvCxnSpPr>
        <p:spPr>
          <a:xfrm>
            <a:off x="4457434"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B7C303-6538-988A-9D95-C90DE746D64D}"/>
              </a:ext>
            </a:extLst>
          </p:cNvPr>
          <p:cNvCxnSpPr/>
          <p:nvPr/>
        </p:nvCxnSpPr>
        <p:spPr>
          <a:xfrm>
            <a:off x="5539308"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DE45B62-6260-0E9C-A206-7F026C4B86DB}"/>
              </a:ext>
            </a:extLst>
          </p:cNvPr>
          <p:cNvCxnSpPr/>
          <p:nvPr/>
        </p:nvCxnSpPr>
        <p:spPr>
          <a:xfrm>
            <a:off x="6621182"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7E977A-DD2B-5F8E-F458-D2A41146C330}"/>
              </a:ext>
            </a:extLst>
          </p:cNvPr>
          <p:cNvCxnSpPr/>
          <p:nvPr/>
        </p:nvCxnSpPr>
        <p:spPr>
          <a:xfrm>
            <a:off x="7703056"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DEE4C2-600E-5EDC-2811-DC9E3ACCD345}"/>
              </a:ext>
            </a:extLst>
          </p:cNvPr>
          <p:cNvCxnSpPr/>
          <p:nvPr/>
        </p:nvCxnSpPr>
        <p:spPr>
          <a:xfrm>
            <a:off x="8784930"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C7239F7-AE95-0332-6EE4-ED3973F09626}"/>
              </a:ext>
            </a:extLst>
          </p:cNvPr>
          <p:cNvSpPr txBox="1"/>
          <p:nvPr/>
        </p:nvSpPr>
        <p:spPr>
          <a:xfrm>
            <a:off x="2995043" y="1276183"/>
            <a:ext cx="7551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1H25</a:t>
            </a:r>
          </a:p>
        </p:txBody>
      </p:sp>
      <p:sp>
        <p:nvSpPr>
          <p:cNvPr id="70" name="TextBox 69">
            <a:extLst>
              <a:ext uri="{FF2B5EF4-FFF2-40B4-BE49-F238E27FC236}">
                <a16:creationId xmlns:a16="http://schemas.microsoft.com/office/drawing/2014/main" id="{F5029E1B-91D9-269A-EF4E-9F35D34FE438}"/>
              </a:ext>
            </a:extLst>
          </p:cNvPr>
          <p:cNvSpPr txBox="1"/>
          <p:nvPr/>
        </p:nvSpPr>
        <p:spPr>
          <a:xfrm>
            <a:off x="3954011" y="1276183"/>
            <a:ext cx="9788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2H25</a:t>
            </a:r>
          </a:p>
        </p:txBody>
      </p:sp>
      <p:sp>
        <p:nvSpPr>
          <p:cNvPr id="71" name="TextBox 70">
            <a:extLst>
              <a:ext uri="{FF2B5EF4-FFF2-40B4-BE49-F238E27FC236}">
                <a16:creationId xmlns:a16="http://schemas.microsoft.com/office/drawing/2014/main" id="{D52E2DDB-861D-DE0D-C505-20555DF494FA}"/>
              </a:ext>
            </a:extLst>
          </p:cNvPr>
          <p:cNvSpPr txBox="1"/>
          <p:nvPr/>
        </p:nvSpPr>
        <p:spPr>
          <a:xfrm>
            <a:off x="5164130" y="1276183"/>
            <a:ext cx="7404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1H</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26</a:t>
            </a:r>
          </a:p>
        </p:txBody>
      </p:sp>
      <p:sp>
        <p:nvSpPr>
          <p:cNvPr id="72" name="TextBox 71">
            <a:extLst>
              <a:ext uri="{FF2B5EF4-FFF2-40B4-BE49-F238E27FC236}">
                <a16:creationId xmlns:a16="http://schemas.microsoft.com/office/drawing/2014/main" id="{58D650AF-EC66-0F27-5A51-CCF8AB7BB889}"/>
              </a:ext>
            </a:extLst>
          </p:cNvPr>
          <p:cNvSpPr txBox="1"/>
          <p:nvPr/>
        </p:nvSpPr>
        <p:spPr>
          <a:xfrm>
            <a:off x="7335826"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1H27</a:t>
            </a:r>
          </a:p>
        </p:txBody>
      </p:sp>
      <p:sp>
        <p:nvSpPr>
          <p:cNvPr id="73" name="Arrow: Pentagon 72">
            <a:extLst>
              <a:ext uri="{FF2B5EF4-FFF2-40B4-BE49-F238E27FC236}">
                <a16:creationId xmlns:a16="http://schemas.microsoft.com/office/drawing/2014/main" id="{513C4347-E342-93A5-45A1-67B4B519D4D5}"/>
              </a:ext>
            </a:extLst>
          </p:cNvPr>
          <p:cNvSpPr/>
          <p:nvPr/>
        </p:nvSpPr>
        <p:spPr>
          <a:xfrm>
            <a:off x="2311362" y="4053898"/>
            <a:ext cx="7444243" cy="308832"/>
          </a:xfrm>
          <a:prstGeom prst="homePlate">
            <a:avLst/>
          </a:prstGeom>
          <a:solidFill>
            <a:srgbClr val="C7C4D4"/>
          </a:solidFill>
          <a:ln>
            <a:solidFill>
              <a:srgbClr val="234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448"/>
                </a:solidFill>
                <a:effectLst/>
                <a:uLnTx/>
                <a:uFillTx/>
                <a:latin typeface="Aptos" panose="020B0004020202020204" pitchFamily="34" charset="0"/>
                <a:ea typeface="+mn-ea"/>
                <a:cs typeface="+mn-cs"/>
              </a:rPr>
              <a:t>   Eggstokkreft N = 96</a:t>
            </a:r>
          </a:p>
        </p:txBody>
      </p:sp>
      <p:sp>
        <p:nvSpPr>
          <p:cNvPr id="84" name="TextBox 83">
            <a:extLst>
              <a:ext uri="{FF2B5EF4-FFF2-40B4-BE49-F238E27FC236}">
                <a16:creationId xmlns:a16="http://schemas.microsoft.com/office/drawing/2014/main" id="{44C4C9D0-A494-4F40-CF74-FE9B7DA528C7}"/>
              </a:ext>
            </a:extLst>
          </p:cNvPr>
          <p:cNvSpPr txBox="1"/>
          <p:nvPr/>
        </p:nvSpPr>
        <p:spPr>
          <a:xfrm>
            <a:off x="559333" y="4024505"/>
            <a:ext cx="95548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2448"/>
                </a:solidFill>
                <a:effectLst/>
                <a:uLnTx/>
                <a:uFillTx/>
                <a:latin typeface="Aptos" panose="020B0004020202020204" pitchFamily="34" charset="0"/>
                <a:ea typeface="+mn-ea"/>
                <a:cs typeface="+mn-cs"/>
              </a:rPr>
              <a:t>Ph 2</a:t>
            </a:r>
          </a:p>
        </p:txBody>
      </p:sp>
      <p:cxnSp>
        <p:nvCxnSpPr>
          <p:cNvPr id="95" name="Straight Connector 94">
            <a:extLst>
              <a:ext uri="{FF2B5EF4-FFF2-40B4-BE49-F238E27FC236}">
                <a16:creationId xmlns:a16="http://schemas.microsoft.com/office/drawing/2014/main" id="{020C38A0-5CA0-DE40-B1F8-BF33A43E6D77}"/>
              </a:ext>
            </a:extLst>
          </p:cNvPr>
          <p:cNvCxnSpPr>
            <a:cxnSpLocks/>
          </p:cNvCxnSpPr>
          <p:nvPr/>
        </p:nvCxnSpPr>
        <p:spPr>
          <a:xfrm>
            <a:off x="727011" y="3564971"/>
            <a:ext cx="10919037" cy="519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Arrow: Chevron 97">
            <a:extLst>
              <a:ext uri="{FF2B5EF4-FFF2-40B4-BE49-F238E27FC236}">
                <a16:creationId xmlns:a16="http://schemas.microsoft.com/office/drawing/2014/main" id="{5CA9533C-0639-3C1F-7DBF-32038BCF5C92}"/>
              </a:ext>
            </a:extLst>
          </p:cNvPr>
          <p:cNvSpPr/>
          <p:nvPr/>
        </p:nvSpPr>
        <p:spPr>
          <a:xfrm>
            <a:off x="1693993" y="2472239"/>
            <a:ext cx="2663460" cy="270183"/>
          </a:xfrm>
          <a:prstGeom prst="chevron">
            <a:avLst/>
          </a:prstGeom>
          <a:solidFill>
            <a:srgbClr val="C7C4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nb-NO" sz="1200" b="1">
                <a:solidFill>
                  <a:srgbClr val="1F2448"/>
                </a:solidFill>
                <a:latin typeface="Aptos" panose="020B0004020202020204" pitchFamily="34" charset="0"/>
              </a:rPr>
              <a:t> Eggstokkreft</a:t>
            </a:r>
            <a:endParaRPr kumimoji="0" lang="en-US" sz="1200" b="1"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p:txBody>
      </p:sp>
      <p:sp>
        <p:nvSpPr>
          <p:cNvPr id="100" name="Arrow: Chevron 99">
            <a:extLst>
              <a:ext uri="{FF2B5EF4-FFF2-40B4-BE49-F238E27FC236}">
                <a16:creationId xmlns:a16="http://schemas.microsoft.com/office/drawing/2014/main" id="{3DA33898-E72C-C902-7B0C-ADB12D261A88}"/>
              </a:ext>
            </a:extLst>
          </p:cNvPr>
          <p:cNvSpPr/>
          <p:nvPr/>
        </p:nvSpPr>
        <p:spPr>
          <a:xfrm>
            <a:off x="1684299" y="3072861"/>
            <a:ext cx="1566901" cy="277807"/>
          </a:xfrm>
          <a:prstGeom prst="chevron">
            <a:avLst>
              <a:gd name="adj" fmla="val 50000"/>
            </a:avLst>
          </a:prstGeom>
          <a:solidFill>
            <a:srgbClr val="E0E7F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448"/>
                </a:solidFill>
                <a:effectLst/>
                <a:uLnTx/>
                <a:uFillTx/>
                <a:latin typeface="Aptos" panose="020B0004020202020204" pitchFamily="34" charset="0"/>
                <a:ea typeface="+mn-ea"/>
                <a:cs typeface="+mn-cs"/>
              </a:rPr>
              <a:t>Tykktarmskreft</a:t>
            </a:r>
          </a:p>
        </p:txBody>
      </p:sp>
      <p:sp>
        <p:nvSpPr>
          <p:cNvPr id="113" name="Star: 6 Points 112">
            <a:extLst>
              <a:ext uri="{FF2B5EF4-FFF2-40B4-BE49-F238E27FC236}">
                <a16:creationId xmlns:a16="http://schemas.microsoft.com/office/drawing/2014/main" id="{6263B46E-BC15-E67C-860D-6442B785AE5D}"/>
              </a:ext>
            </a:extLst>
          </p:cNvPr>
          <p:cNvSpPr/>
          <p:nvPr/>
        </p:nvSpPr>
        <p:spPr>
          <a:xfrm>
            <a:off x="3266226" y="3081735"/>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4" name="Star: 6 Points 113">
            <a:extLst>
              <a:ext uri="{FF2B5EF4-FFF2-40B4-BE49-F238E27FC236}">
                <a16:creationId xmlns:a16="http://schemas.microsoft.com/office/drawing/2014/main" id="{C00C2588-BA5A-4761-2080-46E95CB9C11C}"/>
              </a:ext>
            </a:extLst>
          </p:cNvPr>
          <p:cNvSpPr/>
          <p:nvPr/>
        </p:nvSpPr>
        <p:spPr>
          <a:xfrm>
            <a:off x="4374618" y="2462744"/>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5" name="Star: 6 Points 114">
            <a:extLst>
              <a:ext uri="{FF2B5EF4-FFF2-40B4-BE49-F238E27FC236}">
                <a16:creationId xmlns:a16="http://schemas.microsoft.com/office/drawing/2014/main" id="{D50FF943-3AA2-BB16-F4A8-CD2F49270FE2}"/>
              </a:ext>
            </a:extLst>
          </p:cNvPr>
          <p:cNvSpPr/>
          <p:nvPr/>
        </p:nvSpPr>
        <p:spPr>
          <a:xfrm>
            <a:off x="6532101" y="4341104"/>
            <a:ext cx="22475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latin typeface="Aptos" panose="020B0004020202020204" pitchFamily="34" charset="0"/>
            </a:endParaRPr>
          </a:p>
        </p:txBody>
      </p:sp>
      <p:sp>
        <p:nvSpPr>
          <p:cNvPr id="116" name="Star: 6 Points 115">
            <a:extLst>
              <a:ext uri="{FF2B5EF4-FFF2-40B4-BE49-F238E27FC236}">
                <a16:creationId xmlns:a16="http://schemas.microsoft.com/office/drawing/2014/main" id="{6119B25C-DF20-B521-7CA7-6D750F8E161D}"/>
              </a:ext>
            </a:extLst>
          </p:cNvPr>
          <p:cNvSpPr/>
          <p:nvPr/>
        </p:nvSpPr>
        <p:spPr>
          <a:xfrm>
            <a:off x="9755606" y="4051161"/>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cxnSp>
        <p:nvCxnSpPr>
          <p:cNvPr id="5" name="Straight Connector 4">
            <a:extLst>
              <a:ext uri="{FF2B5EF4-FFF2-40B4-BE49-F238E27FC236}">
                <a16:creationId xmlns:a16="http://schemas.microsoft.com/office/drawing/2014/main" id="{B612BF56-88F6-70DA-7CD6-56CAB99DB98B}"/>
              </a:ext>
            </a:extLst>
          </p:cNvPr>
          <p:cNvCxnSpPr>
            <a:cxnSpLocks/>
          </p:cNvCxnSpPr>
          <p:nvPr/>
        </p:nvCxnSpPr>
        <p:spPr>
          <a:xfrm>
            <a:off x="10948681"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sp>
        <p:nvSpPr>
          <p:cNvPr id="15" name="Plassholder for bunntekst 3">
            <a:extLst>
              <a:ext uri="{FF2B5EF4-FFF2-40B4-BE49-F238E27FC236}">
                <a16:creationId xmlns:a16="http://schemas.microsoft.com/office/drawing/2014/main" id="{8896B199-8B16-4CED-85FD-F5D23B0E20E7}"/>
              </a:ext>
            </a:extLst>
          </p:cNvPr>
          <p:cNvSpPr txBox="1">
            <a:spLocks/>
          </p:cNvSpPr>
          <p:nvPr/>
        </p:nvSpPr>
        <p:spPr>
          <a:xfrm>
            <a:off x="334961" y="6392937"/>
            <a:ext cx="10515597"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21" name="Title 1">
            <a:extLst>
              <a:ext uri="{FF2B5EF4-FFF2-40B4-BE49-F238E27FC236}">
                <a16:creationId xmlns:a16="http://schemas.microsoft.com/office/drawing/2014/main" id="{11F20629-BAE8-0F62-EC95-23D5D3634213}"/>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lvl="0">
              <a:defRPr/>
            </a:pPr>
            <a:r>
              <a:rPr lang="nb-NO" sz="2600">
                <a:latin typeface="Aptos SemiBold" panose="020B0004020202020204" pitchFamily="34" charset="0"/>
                <a:ea typeface="Calibri" panose="020F0502020204030204" pitchFamily="34" charset="0"/>
                <a:cs typeface="Times New Roman" panose="02020603050405020304" pitchFamily="18" charset="0"/>
              </a:rPr>
              <a:t>Klinisk utviklingsplan</a:t>
            </a:r>
            <a:endParaRPr lang="nb-NO" sz="1800" b="0" i="1">
              <a:solidFill>
                <a:srgbClr val="1F2448"/>
              </a:solidFill>
              <a:latin typeface="Aptos" panose="020B0004020202020204" pitchFamily="34" charset="0"/>
            </a:endParaRPr>
          </a:p>
        </p:txBody>
      </p:sp>
      <p:sp>
        <p:nvSpPr>
          <p:cNvPr id="7" name="Star: 6 Points 6">
            <a:extLst>
              <a:ext uri="{FF2B5EF4-FFF2-40B4-BE49-F238E27FC236}">
                <a16:creationId xmlns:a16="http://schemas.microsoft.com/office/drawing/2014/main" id="{7285D910-309B-599C-B605-3A37F89DC47F}"/>
              </a:ext>
            </a:extLst>
          </p:cNvPr>
          <p:cNvSpPr/>
          <p:nvPr/>
        </p:nvSpPr>
        <p:spPr>
          <a:xfrm>
            <a:off x="3238426" y="4352491"/>
            <a:ext cx="24840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4" name="TextBox 23">
            <a:extLst>
              <a:ext uri="{FF2B5EF4-FFF2-40B4-BE49-F238E27FC236}">
                <a16:creationId xmlns:a16="http://schemas.microsoft.com/office/drawing/2014/main" id="{2A91E7C1-CDA7-8F3F-2301-5EB18D24BE30}"/>
              </a:ext>
            </a:extLst>
          </p:cNvPr>
          <p:cNvSpPr txBox="1"/>
          <p:nvPr/>
        </p:nvSpPr>
        <p:spPr>
          <a:xfrm>
            <a:off x="6181541" y="1276183"/>
            <a:ext cx="877329" cy="37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2H</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26</a:t>
            </a:r>
          </a:p>
        </p:txBody>
      </p:sp>
      <p:sp>
        <p:nvSpPr>
          <p:cNvPr id="25" name="TextBox 24">
            <a:extLst>
              <a:ext uri="{FF2B5EF4-FFF2-40B4-BE49-F238E27FC236}">
                <a16:creationId xmlns:a16="http://schemas.microsoft.com/office/drawing/2014/main" id="{EA0D61DB-3CD2-3EBD-99DB-4945D8689ED9}"/>
              </a:ext>
            </a:extLst>
          </p:cNvPr>
          <p:cNvSpPr txBox="1"/>
          <p:nvPr/>
        </p:nvSpPr>
        <p:spPr>
          <a:xfrm>
            <a:off x="8429913"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H27</a:t>
            </a:r>
          </a:p>
        </p:txBody>
      </p:sp>
      <p:sp>
        <p:nvSpPr>
          <p:cNvPr id="26" name="TextBox 25">
            <a:extLst>
              <a:ext uri="{FF2B5EF4-FFF2-40B4-BE49-F238E27FC236}">
                <a16:creationId xmlns:a16="http://schemas.microsoft.com/office/drawing/2014/main" id="{5E476812-6EAE-7A82-1EC9-8C9488E09D22}"/>
              </a:ext>
            </a:extLst>
          </p:cNvPr>
          <p:cNvSpPr txBox="1"/>
          <p:nvPr/>
        </p:nvSpPr>
        <p:spPr>
          <a:xfrm>
            <a:off x="10581511"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H28</a:t>
            </a:r>
          </a:p>
        </p:txBody>
      </p:sp>
      <p:sp>
        <p:nvSpPr>
          <p:cNvPr id="27" name="TextBox 26">
            <a:extLst>
              <a:ext uri="{FF2B5EF4-FFF2-40B4-BE49-F238E27FC236}">
                <a16:creationId xmlns:a16="http://schemas.microsoft.com/office/drawing/2014/main" id="{C46B9A1F-775C-64AC-BBDB-C2CE0E20B863}"/>
              </a:ext>
            </a:extLst>
          </p:cNvPr>
          <p:cNvSpPr txBox="1"/>
          <p:nvPr/>
        </p:nvSpPr>
        <p:spPr>
          <a:xfrm>
            <a:off x="9469136"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1H28</a:t>
            </a:r>
          </a:p>
        </p:txBody>
      </p:sp>
      <p:sp>
        <p:nvSpPr>
          <p:cNvPr id="2" name="Star: 6 Points 1">
            <a:extLst>
              <a:ext uri="{FF2B5EF4-FFF2-40B4-BE49-F238E27FC236}">
                <a16:creationId xmlns:a16="http://schemas.microsoft.com/office/drawing/2014/main" id="{3D41C051-79D9-8C70-37DD-7CE7F09C7F18}"/>
              </a:ext>
            </a:extLst>
          </p:cNvPr>
          <p:cNvSpPr/>
          <p:nvPr/>
        </p:nvSpPr>
        <p:spPr>
          <a:xfrm>
            <a:off x="3257476" y="2457016"/>
            <a:ext cx="24840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7" name="Ellipse 16">
            <a:extLst>
              <a:ext uri="{FF2B5EF4-FFF2-40B4-BE49-F238E27FC236}">
                <a16:creationId xmlns:a16="http://schemas.microsoft.com/office/drawing/2014/main" id="{83C27B9C-A860-B997-59B2-86651FF03DAE}"/>
              </a:ext>
            </a:extLst>
          </p:cNvPr>
          <p:cNvSpPr/>
          <p:nvPr/>
        </p:nvSpPr>
        <p:spPr>
          <a:xfrm>
            <a:off x="2959345" y="2356438"/>
            <a:ext cx="802176" cy="54980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Title 1">
            <a:extLst>
              <a:ext uri="{FF2B5EF4-FFF2-40B4-BE49-F238E27FC236}">
                <a16:creationId xmlns:a16="http://schemas.microsoft.com/office/drawing/2014/main" id="{88B61A23-8DC5-E4D8-D6DB-F887E41BF12D}"/>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KLINISK UTVIKLINGSPROGRAM </a:t>
            </a:r>
            <a:endParaRPr lang="en-GB" sz="900">
              <a:solidFill>
                <a:schemeClr val="tx1"/>
              </a:solidFill>
              <a:latin typeface="Aptos SemiBold" panose="020B0004020202020204" pitchFamily="34" charset="0"/>
            </a:endParaRPr>
          </a:p>
        </p:txBody>
      </p:sp>
      <p:sp>
        <p:nvSpPr>
          <p:cNvPr id="6" name="Plassholder for lysbildenummer 4">
            <a:extLst>
              <a:ext uri="{FF2B5EF4-FFF2-40B4-BE49-F238E27FC236}">
                <a16:creationId xmlns:a16="http://schemas.microsoft.com/office/drawing/2014/main" id="{D8FD68D1-FDCD-E297-890E-D3CC456B2584}"/>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10</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87149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2E832-65BD-29A0-FDC1-41939E27C1D6}"/>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72D18FA-A796-7E8D-96A5-210F235E01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59" imgH="360" progId="TCLayout.ActiveDocument.1">
                  <p:embed/>
                </p:oleObj>
              </mc:Choice>
              <mc:Fallback>
                <p:oleObj name="think-cell Slide" r:id="rId9" imgW="359" imgH="360" progId="TCLayout.ActiveDocument.1">
                  <p:embed/>
                  <p:pic>
                    <p:nvPicPr>
                      <p:cNvPr id="9" name="think-cell data - do not delete" hidden="1">
                        <a:extLst>
                          <a:ext uri="{FF2B5EF4-FFF2-40B4-BE49-F238E27FC236}">
                            <a16:creationId xmlns:a16="http://schemas.microsoft.com/office/drawing/2014/main" id="{072D18FA-A796-7E8D-96A5-210F235E01E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2">
            <a:extLst>
              <a:ext uri="{FF2B5EF4-FFF2-40B4-BE49-F238E27FC236}">
                <a16:creationId xmlns:a16="http://schemas.microsoft.com/office/drawing/2014/main" id="{718E0EBB-2B13-2369-C2EC-C1F8D049664D}"/>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Plassholder for bunntekst 3">
            <a:extLst>
              <a:ext uri="{FF2B5EF4-FFF2-40B4-BE49-F238E27FC236}">
                <a16:creationId xmlns:a16="http://schemas.microsoft.com/office/drawing/2014/main" id="{BFB2C0D8-C5BE-B343-4892-3A67120973C0}"/>
              </a:ext>
            </a:extLst>
          </p:cNvPr>
          <p:cNvSpPr txBox="1">
            <a:spLocks/>
          </p:cNvSpPr>
          <p:nvPr/>
        </p:nvSpPr>
        <p:spPr>
          <a:xfrm>
            <a:off x="334961" y="6392937"/>
            <a:ext cx="10515597"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Coleman et al. N Engl J Med. 2019 Nov 14;381(20):1929-1939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Harter et al. N Engl J Med. 2021 Dec 2;385(23):2123-2131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Shi et al. </a:t>
            </a:r>
            <a:r>
              <a:rPr kumimoji="0" lang="it-IT"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Lancet Oncol. 2021 Apr;22(4):439-449</a:t>
            </a:r>
            <a:endParaRPr kumimoji="0" lang="en-US" sz="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3" name="Title 1">
            <a:extLst>
              <a:ext uri="{FF2B5EF4-FFF2-40B4-BE49-F238E27FC236}">
                <a16:creationId xmlns:a16="http://schemas.microsoft.com/office/drawing/2014/main" id="{9BD26658-96B7-297D-0DB4-61F65C02B817}"/>
              </a:ext>
            </a:extLst>
          </p:cNvPr>
          <p:cNvSpPr txBox="1">
            <a:spLocks/>
          </p:cNvSpPr>
          <p:nvPr/>
        </p:nvSpPr>
        <p:spPr>
          <a:xfrm>
            <a:off x="334962" y="369357"/>
            <a:ext cx="10580687"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lvl="0">
              <a:defRPr/>
            </a:pPr>
            <a:r>
              <a:rPr lang="nb" sz="2600">
                <a:latin typeface="Aptos SemiBold" panose="020B0004020202020204" pitchFamily="34" charset="0"/>
                <a:ea typeface="Calibri" panose="020F0502020204030204" pitchFamily="34" charset="0"/>
                <a:cs typeface="Times New Roman" panose="02020603050405020304" pitchFamily="18" charset="0"/>
              </a:rPr>
              <a:t>Eggstokkreft: Forebygging av sykdomsprogresjon</a:t>
            </a:r>
            <a:endParaRPr lang="en-GB" sz="1800" b="0" i="1">
              <a:solidFill>
                <a:prstClr val="black"/>
              </a:solidFill>
              <a:latin typeface="Aptos" panose="020B0004020202020204" pitchFamily="34" charset="0"/>
            </a:endParaRPr>
          </a:p>
        </p:txBody>
      </p:sp>
      <p:sp>
        <p:nvSpPr>
          <p:cNvPr id="54" name="TextBox 53">
            <a:extLst>
              <a:ext uri="{FF2B5EF4-FFF2-40B4-BE49-F238E27FC236}">
                <a16:creationId xmlns:a16="http://schemas.microsoft.com/office/drawing/2014/main" id="{77CC2808-57C1-DA73-8E8F-327036D11A3D}"/>
              </a:ext>
            </a:extLst>
          </p:cNvPr>
          <p:cNvSpPr txBox="1"/>
          <p:nvPr/>
        </p:nvSpPr>
        <p:spPr>
          <a:xfrm>
            <a:off x="343432" y="1202150"/>
            <a:ext cx="11513606" cy="343073"/>
          </a:xfrm>
          <a:prstGeom prst="rect">
            <a:avLst/>
          </a:prstGeom>
          <a:solidFill>
            <a:srgbClr val="1F2548"/>
          </a:solidFill>
          <a:ln w="12700">
            <a:noFill/>
          </a:ln>
        </p:spPr>
        <p:txBody>
          <a:bodyPr wrap="none" rtlCol="0" anchor="ctr" anchorCtr="1">
            <a:noAutofit/>
          </a:bodyPr>
          <a:lstStyle/>
          <a:p>
            <a:pPr lvl="0" algn="ctr">
              <a:defRPr/>
            </a:pPr>
            <a:r>
              <a:rPr lang="nb" sz="1400" b="1" kern="0">
                <a:solidFill>
                  <a:srgbClr val="FFFFFF"/>
                </a:solidFill>
                <a:latin typeface="Aptos" panose="020B0004020202020204" pitchFamily="34" charset="0"/>
              </a:rPr>
              <a:t>18 måneders data fra 10 pasienter som fikk 7 MBq-dose i RAD-18-001 sammenlignet med historisk tilbakefallsrate</a:t>
            </a:r>
          </a:p>
        </p:txBody>
      </p:sp>
      <p:sp>
        <p:nvSpPr>
          <p:cNvPr id="2" name="Plassholder for lysbildenummer 4">
            <a:extLst>
              <a:ext uri="{FF2B5EF4-FFF2-40B4-BE49-F238E27FC236}">
                <a16:creationId xmlns:a16="http://schemas.microsoft.com/office/drawing/2014/main" id="{4DF1F210-6634-9216-BF17-5C5659256EAE}"/>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en-GB"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5" name="Plassholder for tekst 2">
            <a:extLst>
              <a:ext uri="{FF2B5EF4-FFF2-40B4-BE49-F238E27FC236}">
                <a16:creationId xmlns:a16="http://schemas.microsoft.com/office/drawing/2014/main" id="{177C9BDB-B978-B180-A19D-5C2298BE7A7E}"/>
              </a:ext>
            </a:extLst>
          </p:cNvPr>
          <p:cNvSpPr txBox="1">
            <a:spLocks noGrp="1"/>
          </p:cNvSpPr>
          <p:nvPr>
            <p:custDataLst>
              <p:tags r:id="rId2"/>
            </p:custDataLst>
          </p:nvPr>
        </p:nvSpPr>
        <p:spPr bwMode="auto">
          <a:xfrm>
            <a:off x="6275767" y="5128342"/>
            <a:ext cx="1211263" cy="34827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1588" rIns="0" bIns="1588" anchor="ctr" anchorCtr="0" compatLnSpc="1">
            <a:noAutofit/>
          </a:bodyPr>
          <a:lstStyle>
            <a:lvl1pPr marL="228600" marR="0" lvl="0" indent="-228600" algn="l" defTabSz="914400" rtl="0" fontAlgn="auto" hangingPunct="1">
              <a:lnSpc>
                <a:spcPct val="90000"/>
              </a:lnSpc>
              <a:spcBef>
                <a:spcPts val="1000"/>
              </a:spcBef>
              <a:spcAft>
                <a:spcPts val="0"/>
              </a:spcAft>
              <a:buClr>
                <a:srgbClr val="E6332A"/>
              </a:buClr>
              <a:buSzPct val="100000"/>
              <a:buFont typeface="Arial"/>
              <a:buChar char="•"/>
              <a:tabLst/>
              <a:defRPr lang="nb-NO" sz="20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b-NO" sz="16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6332A"/>
              </a:buClr>
              <a:buSzPct val="100000"/>
              <a:buFont typeface="Arial"/>
              <a:buNone/>
              <a:tabLst/>
              <a:defRPr/>
            </a:pPr>
            <a:r>
              <a:rPr kumimoji="0" lang="en-GB" sz="2000" b="1" i="0" u="none" strike="noStrike" kern="1200" cap="none" spc="0" normalizeH="0" baseline="0" noProof="0">
                <a:ln>
                  <a:noFill/>
                </a:ln>
                <a:solidFill>
                  <a:srgbClr val="1F2548"/>
                </a:solidFill>
                <a:effectLst/>
                <a:uLnTx/>
                <a:uFillTx/>
                <a:latin typeface="Aptos SemiBold" panose="020B0004020202020204" pitchFamily="34" charset="0"/>
              </a:rPr>
              <a:t>10%</a:t>
            </a:r>
          </a:p>
        </p:txBody>
      </p:sp>
      <p:sp>
        <p:nvSpPr>
          <p:cNvPr id="6" name="Plassholder for tekst 2">
            <a:extLst>
              <a:ext uri="{FF2B5EF4-FFF2-40B4-BE49-F238E27FC236}">
                <a16:creationId xmlns:a16="http://schemas.microsoft.com/office/drawing/2014/main" id="{CBAB3EB3-7E45-F615-9351-5A56F1BA33AF}"/>
              </a:ext>
            </a:extLst>
          </p:cNvPr>
          <p:cNvSpPr txBox="1">
            <a:spLocks noGrp="1"/>
          </p:cNvSpPr>
          <p:nvPr>
            <p:custDataLst>
              <p:tags r:id="rId3"/>
            </p:custDataLst>
          </p:nvPr>
        </p:nvSpPr>
        <p:spPr bwMode="auto">
          <a:xfrm>
            <a:off x="8792070" y="5083413"/>
            <a:ext cx="1211263" cy="34827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1588" rIns="0" bIns="1588" anchor="ctr" anchorCtr="0" compatLnSpc="1">
            <a:noAutofit/>
          </a:bodyPr>
          <a:lstStyle>
            <a:lvl1pPr marL="228600" marR="0" lvl="0" indent="-228600" algn="l" defTabSz="914400" rtl="0" fontAlgn="auto" hangingPunct="1">
              <a:lnSpc>
                <a:spcPct val="90000"/>
              </a:lnSpc>
              <a:spcBef>
                <a:spcPts val="1000"/>
              </a:spcBef>
              <a:spcAft>
                <a:spcPts val="0"/>
              </a:spcAft>
              <a:buClr>
                <a:srgbClr val="E6332A"/>
              </a:buClr>
              <a:buSzPct val="100000"/>
              <a:buFont typeface="Arial"/>
              <a:buChar char="•"/>
              <a:tabLst/>
              <a:defRPr lang="nb-NO" sz="20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b-NO" sz="16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6332A"/>
              </a:buClr>
              <a:buSzPct val="100000"/>
              <a:buFont typeface="Arial"/>
              <a:buNone/>
              <a:tabLst/>
              <a:defRPr/>
            </a:pPr>
            <a:r>
              <a:rPr kumimoji="0" lang="en-GB" sz="2000" b="1" i="0" u="none" strike="noStrike" kern="1200" cap="none" spc="0" normalizeH="0" baseline="0" noProof="0">
                <a:ln>
                  <a:noFill/>
                </a:ln>
                <a:solidFill>
                  <a:srgbClr val="1F2548"/>
                </a:solidFill>
                <a:effectLst/>
                <a:uLnTx/>
                <a:uFillTx/>
                <a:latin typeface="Aptos SemiBold" panose="020B0004020202020204" pitchFamily="34" charset="0"/>
              </a:rPr>
              <a:t>~40%</a:t>
            </a:r>
          </a:p>
        </p:txBody>
      </p:sp>
      <p:sp>
        <p:nvSpPr>
          <p:cNvPr id="8" name="TextBox 7">
            <a:extLst>
              <a:ext uri="{FF2B5EF4-FFF2-40B4-BE49-F238E27FC236}">
                <a16:creationId xmlns:a16="http://schemas.microsoft.com/office/drawing/2014/main" id="{42D07986-EC54-A9CC-BF7D-B035E3295E10}"/>
              </a:ext>
            </a:extLst>
          </p:cNvPr>
          <p:cNvSpPr txBox="1"/>
          <p:nvPr>
            <p:custDataLst>
              <p:tags r:id="rId4"/>
            </p:custDataLst>
          </p:nvPr>
        </p:nvSpPr>
        <p:spPr>
          <a:xfrm>
            <a:off x="5189740" y="1767448"/>
            <a:ext cx="5885802" cy="490710"/>
          </a:xfrm>
          <a:prstGeom prst="rect">
            <a:avLst/>
          </a:prstGeom>
          <a:solidFill>
            <a:schemeClr val="tx2">
              <a:lumMod val="20000"/>
              <a:lumOff val="80000"/>
            </a:schemeClr>
          </a:solidFill>
          <a:ln w="12700">
            <a:solidFill>
              <a:schemeClr val="tx2">
                <a:lumMod val="20000"/>
                <a:lumOff val="80000"/>
              </a:schemeClr>
            </a:solidFill>
          </a:ln>
        </p:spPr>
        <p:txBody>
          <a:bodyPr wrap="non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0" cap="none" spc="0" normalizeH="0" baseline="0" noProof="0">
                <a:ln>
                  <a:noFill/>
                </a:ln>
                <a:solidFill>
                  <a:srgbClr val="1F2548"/>
                </a:solidFill>
                <a:effectLst/>
                <a:uLnTx/>
                <a:uFillTx/>
                <a:latin typeface="Aptos" panose="020B0004020202020204" pitchFamily="34" charset="0"/>
                <a:ea typeface="+mn-ea"/>
                <a:cs typeface="+mn-cs"/>
              </a:rPr>
              <a:t>Andel av pasienter med tilbakefall (totalt)</a:t>
            </a:r>
          </a:p>
        </p:txBody>
      </p:sp>
      <p:sp>
        <p:nvSpPr>
          <p:cNvPr id="18" name="TextBox 17">
            <a:extLst>
              <a:ext uri="{FF2B5EF4-FFF2-40B4-BE49-F238E27FC236}">
                <a16:creationId xmlns:a16="http://schemas.microsoft.com/office/drawing/2014/main" id="{5A90E0CD-8E35-BB63-4D8E-BB61081DFBB4}"/>
              </a:ext>
            </a:extLst>
          </p:cNvPr>
          <p:cNvSpPr txBox="1"/>
          <p:nvPr>
            <p:custDataLst>
              <p:tags r:id="rId5"/>
            </p:custDataLst>
          </p:nvPr>
        </p:nvSpPr>
        <p:spPr>
          <a:xfrm>
            <a:off x="6229027" y="2479386"/>
            <a:ext cx="1379538" cy="297456"/>
          </a:xfrm>
          <a:prstGeom prst="rect">
            <a:avLst/>
          </a:prstGeom>
          <a:noFill/>
          <a:ln w="12700">
            <a:noFill/>
          </a:ln>
        </p:spPr>
        <p:txBody>
          <a:bodyPr wrap="non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F2548"/>
                </a:solidFill>
                <a:effectLst/>
                <a:uLnTx/>
                <a:uFillTx/>
                <a:latin typeface="Aptos" panose="020B0004020202020204" pitchFamily="34" charset="0"/>
                <a:ea typeface="+mn-ea"/>
                <a:cs typeface="+mn-cs"/>
              </a:rPr>
              <a:t>Radspherin® </a:t>
            </a:r>
          </a:p>
        </p:txBody>
      </p:sp>
      <p:sp>
        <p:nvSpPr>
          <p:cNvPr id="19" name="TextBox 18">
            <a:extLst>
              <a:ext uri="{FF2B5EF4-FFF2-40B4-BE49-F238E27FC236}">
                <a16:creationId xmlns:a16="http://schemas.microsoft.com/office/drawing/2014/main" id="{51338051-2B7B-8F8E-7337-1C94200D4DF6}"/>
              </a:ext>
            </a:extLst>
          </p:cNvPr>
          <p:cNvSpPr txBox="1"/>
          <p:nvPr>
            <p:custDataLst>
              <p:tags r:id="rId6"/>
            </p:custDataLst>
          </p:nvPr>
        </p:nvSpPr>
        <p:spPr>
          <a:xfrm>
            <a:off x="8683211" y="2459450"/>
            <a:ext cx="1379538" cy="297456"/>
          </a:xfrm>
          <a:prstGeom prst="rect">
            <a:avLst/>
          </a:prstGeom>
          <a:noFill/>
          <a:ln w="12700">
            <a:noFill/>
          </a:ln>
        </p:spPr>
        <p:txBody>
          <a:bodyPr wrap="non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0" cap="none" spc="0" normalizeH="0" baseline="0" noProof="0">
                <a:ln>
                  <a:noFill/>
                </a:ln>
                <a:solidFill>
                  <a:srgbClr val="1F2548"/>
                </a:solidFill>
                <a:effectLst/>
                <a:uLnTx/>
                <a:uFillTx/>
                <a:latin typeface="Aptos" panose="020B0004020202020204" pitchFamily="34" charset="0"/>
                <a:ea typeface="+mn-ea"/>
                <a:cs typeface="+mn-cs"/>
              </a:rPr>
              <a:t>Historisk kontroll</a:t>
            </a:r>
          </a:p>
        </p:txBody>
      </p:sp>
      <p:graphicFrame>
        <p:nvGraphicFramePr>
          <p:cNvPr id="21" name="Chart 20">
            <a:extLst>
              <a:ext uri="{FF2B5EF4-FFF2-40B4-BE49-F238E27FC236}">
                <a16:creationId xmlns:a16="http://schemas.microsoft.com/office/drawing/2014/main" id="{57E70854-7147-0DBA-F7B5-AE49926443C4}"/>
              </a:ext>
            </a:extLst>
          </p:cNvPr>
          <p:cNvGraphicFramePr/>
          <p:nvPr/>
        </p:nvGraphicFramePr>
        <p:xfrm>
          <a:off x="5739816" y="3145296"/>
          <a:ext cx="2283167" cy="163775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Chart 21">
            <a:extLst>
              <a:ext uri="{FF2B5EF4-FFF2-40B4-BE49-F238E27FC236}">
                <a16:creationId xmlns:a16="http://schemas.microsoft.com/office/drawing/2014/main" id="{5C14E8F1-67B6-8E98-8AAF-1544CF6EB711}"/>
              </a:ext>
            </a:extLst>
          </p:cNvPr>
          <p:cNvGraphicFramePr/>
          <p:nvPr/>
        </p:nvGraphicFramePr>
        <p:xfrm>
          <a:off x="8256119" y="3145295"/>
          <a:ext cx="2283167" cy="1637755"/>
        </p:xfrm>
        <a:graphic>
          <a:graphicData uri="http://schemas.openxmlformats.org/drawingml/2006/chart">
            <c:chart xmlns:c="http://schemas.openxmlformats.org/drawingml/2006/chart" xmlns:r="http://schemas.openxmlformats.org/officeDocument/2006/relationships" r:id="rId12"/>
          </a:graphicData>
        </a:graphic>
      </p:graphicFrame>
      <p:sp>
        <p:nvSpPr>
          <p:cNvPr id="12" name="Rectangle: Rounded Corners 11">
            <a:extLst>
              <a:ext uri="{FF2B5EF4-FFF2-40B4-BE49-F238E27FC236}">
                <a16:creationId xmlns:a16="http://schemas.microsoft.com/office/drawing/2014/main" id="{5CA7E39A-FF02-9755-A196-A842AEBF50FB}"/>
              </a:ext>
            </a:extLst>
          </p:cNvPr>
          <p:cNvSpPr/>
          <p:nvPr/>
        </p:nvSpPr>
        <p:spPr>
          <a:xfrm>
            <a:off x="950332" y="2723628"/>
            <a:ext cx="3160915" cy="2658258"/>
          </a:xfrm>
          <a:prstGeom prst="roundRect">
            <a:avLst>
              <a:gd name="adj" fmla="val 4936"/>
            </a:avLst>
          </a:prstGeom>
          <a:solidFill>
            <a:schemeClr val="accent5">
              <a:lumMod val="60000"/>
              <a:lumOff val="40000"/>
              <a:alpha val="28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a:p>
            <a:pPr lvl="0">
              <a:defRPr/>
            </a:pPr>
            <a:r>
              <a:rPr lang="nb" sz="1600" b="1">
                <a:solidFill>
                  <a:srgbClr val="1F2448"/>
                </a:solidFill>
                <a:latin typeface="Aptos" panose="020B0004020202020204" pitchFamily="34" charset="0"/>
              </a:rPr>
              <a:t>"</a:t>
            </a:r>
            <a:r>
              <a:rPr lang="nb" sz="1600">
                <a:solidFill>
                  <a:srgbClr val="1F2448"/>
                </a:solidFill>
                <a:latin typeface="Aptos" panose="020B0004020202020204" pitchFamily="34" charset="0"/>
              </a:rPr>
              <a:t>Jeg er stolt over å være en del av et studieprogram som undersøker om Radspherin® </a:t>
            </a:r>
            <a:r>
              <a:rPr lang="nb" sz="1600" b="1">
                <a:solidFill>
                  <a:srgbClr val="1F2448"/>
                </a:solidFill>
                <a:latin typeface="Aptos" panose="020B0004020202020204" pitchFamily="34" charset="0"/>
              </a:rPr>
              <a:t>kan bli en ny terapi som kan forhindre sykdomsprogresjon, </a:t>
            </a:r>
            <a:r>
              <a:rPr lang="nb" sz="1600">
                <a:solidFill>
                  <a:srgbClr val="1F2448"/>
                </a:solidFill>
                <a:latin typeface="Aptos" panose="020B0004020202020204" pitchFamily="34" charset="0"/>
              </a:rPr>
              <a:t>og gi håp om et bedre og lengre liv for pasientene mine"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i="1" u="none" strike="noStrike" kern="1200" cap="none" spc="0" normalizeH="0" baseline="0" noProof="0">
                <a:ln>
                  <a:noFill/>
                </a:ln>
                <a:solidFill>
                  <a:srgbClr val="1F2448"/>
                </a:solidFill>
                <a:effectLst/>
                <a:uLnTx/>
                <a:uFillTx/>
                <a:latin typeface="Aptos" panose="020B0004020202020204" pitchFamily="34" charset="0"/>
                <a:ea typeface="+mn-ea"/>
                <a:cs typeface="+mn-cs"/>
              </a:rPr>
              <a:t>Dr Luis Chiva, hovedutprøver og avdelingsdirektør </a:t>
            </a:r>
            <a:r>
              <a:rPr lang="nb-NO" sz="1000" i="1">
                <a:solidFill>
                  <a:srgbClr val="1F2448"/>
                </a:solidFill>
                <a:latin typeface="Aptos" panose="020B0004020202020204" pitchFamily="34" charset="0"/>
              </a:rPr>
              <a:t>for obstetrikk og gynekologi ved </a:t>
            </a:r>
            <a:r>
              <a:rPr kumimoji="0" lang="nb-NO" sz="1000" i="1" u="none" strike="noStrike" kern="1200" cap="none" spc="0" normalizeH="0" baseline="0" noProof="0">
                <a:ln>
                  <a:noFill/>
                </a:ln>
                <a:solidFill>
                  <a:srgbClr val="1F2448"/>
                </a:solidFill>
                <a:effectLst/>
                <a:uLnTx/>
                <a:uFillTx/>
                <a:latin typeface="Aptos" panose="020B0004020202020204" pitchFamily="34" charset="0"/>
                <a:ea typeface="+mn-ea"/>
                <a:cs typeface="+mn-cs"/>
              </a:rPr>
              <a:t>Clinica Universidad de Navarra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p:txBody>
      </p:sp>
      <p:sp>
        <p:nvSpPr>
          <p:cNvPr id="14" name="AutoShape 2" descr="Imagen del Dr. Luis Chiva de Agustín, especialista en ginecología y obstetricia de la Clínica Universidad de Navarra. El Dr. Chiva se dedica preferencialmente a la ginecología oncológica.">
            <a:extLst>
              <a:ext uri="{FF2B5EF4-FFF2-40B4-BE49-F238E27FC236}">
                <a16:creationId xmlns:a16="http://schemas.microsoft.com/office/drawing/2014/main" id="{C16FA774-D101-1821-038E-0F841414A026}"/>
              </a:ext>
            </a:extLst>
          </p:cNvPr>
          <p:cNvSpPr>
            <a:spLocks noChangeAspect="1" noChangeArrowheads="1"/>
          </p:cNvSpPr>
          <p:nvPr/>
        </p:nvSpPr>
        <p:spPr bwMode="auto">
          <a:xfrm>
            <a:off x="5943600" y="3352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DA013D32-131C-87E6-CFD4-7F58EAEF2866}"/>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FASE 1 RESULTATER RAD-18-001</a:t>
            </a:r>
            <a:endParaRPr lang="en-GB" sz="900">
              <a:solidFill>
                <a:schemeClr val="tx1"/>
              </a:solidFill>
              <a:latin typeface="Aptos SemiBold" panose="020B0004020202020204" pitchFamily="34" charset="0"/>
            </a:endParaRPr>
          </a:p>
        </p:txBody>
      </p:sp>
    </p:spTree>
    <p:extLst>
      <p:ext uri="{BB962C8B-B14F-4D97-AF65-F5344CB8AC3E}">
        <p14:creationId xmlns:p14="http://schemas.microsoft.com/office/powerpoint/2010/main" val="282239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D8047-2192-232B-7E13-CE2FAAB034D9}"/>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69FA990-89A1-7961-46C7-BC66EB3269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9" name="think-cell data - do not delete" hidden="1">
                        <a:extLst>
                          <a:ext uri="{FF2B5EF4-FFF2-40B4-BE49-F238E27FC236}">
                            <a16:creationId xmlns:a16="http://schemas.microsoft.com/office/drawing/2014/main" id="{969FA990-89A1-7961-46C7-BC66EB3269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3" name="TextBox 82">
            <a:extLst>
              <a:ext uri="{FF2B5EF4-FFF2-40B4-BE49-F238E27FC236}">
                <a16:creationId xmlns:a16="http://schemas.microsoft.com/office/drawing/2014/main" id="{9990DFAC-0C8F-CC8C-A7FC-20FA48E8F8A2}"/>
              </a:ext>
            </a:extLst>
          </p:cNvPr>
          <p:cNvSpPr txBox="1"/>
          <p:nvPr/>
        </p:nvSpPr>
        <p:spPr>
          <a:xfrm>
            <a:off x="463784" y="2721910"/>
            <a:ext cx="105103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2448"/>
                </a:solidFill>
                <a:effectLst/>
                <a:uLnTx/>
                <a:uFillTx/>
                <a:latin typeface="Aptos" panose="020B0004020202020204" pitchFamily="34" charset="0"/>
                <a:ea typeface="+mn-ea"/>
                <a:cs typeface="+mn-cs"/>
              </a:rPr>
              <a:t>Ph 1/2a</a:t>
            </a:r>
          </a:p>
        </p:txBody>
      </p:sp>
      <p:grpSp>
        <p:nvGrpSpPr>
          <p:cNvPr id="14" name="Group 13">
            <a:extLst>
              <a:ext uri="{FF2B5EF4-FFF2-40B4-BE49-F238E27FC236}">
                <a16:creationId xmlns:a16="http://schemas.microsoft.com/office/drawing/2014/main" id="{93D491B3-C233-B2CC-A088-EB69B24881C8}"/>
              </a:ext>
            </a:extLst>
          </p:cNvPr>
          <p:cNvGrpSpPr/>
          <p:nvPr/>
        </p:nvGrpSpPr>
        <p:grpSpPr>
          <a:xfrm>
            <a:off x="1324415" y="5692686"/>
            <a:ext cx="3134105" cy="299186"/>
            <a:chOff x="1277683" y="5722059"/>
            <a:chExt cx="3134105" cy="299186"/>
          </a:xfrm>
        </p:grpSpPr>
        <p:sp>
          <p:nvSpPr>
            <p:cNvPr id="118" name="Star: 6 Points 117">
              <a:extLst>
                <a:ext uri="{FF2B5EF4-FFF2-40B4-BE49-F238E27FC236}">
                  <a16:creationId xmlns:a16="http://schemas.microsoft.com/office/drawing/2014/main" id="{3DFAB9B0-DC97-AE16-654A-EC09C4D40DAF}"/>
                </a:ext>
              </a:extLst>
            </p:cNvPr>
            <p:cNvSpPr/>
            <p:nvPr/>
          </p:nvSpPr>
          <p:spPr>
            <a:xfrm>
              <a:off x="1277683" y="5729756"/>
              <a:ext cx="247225" cy="291489"/>
            </a:xfrm>
            <a:prstGeom prst="star6">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20" name="TextBox 119">
              <a:extLst>
                <a:ext uri="{FF2B5EF4-FFF2-40B4-BE49-F238E27FC236}">
                  <a16:creationId xmlns:a16="http://schemas.microsoft.com/office/drawing/2014/main" id="{B0A35834-80A0-5C7A-BEEA-A44E809A40A1}"/>
                </a:ext>
              </a:extLst>
            </p:cNvPr>
            <p:cNvSpPr txBox="1"/>
            <p:nvPr/>
          </p:nvSpPr>
          <p:spPr>
            <a:xfrm>
              <a:off x="1524908" y="5722059"/>
              <a:ext cx="2886880" cy="276999"/>
            </a:xfrm>
            <a:prstGeom prst="rect">
              <a:avLst/>
            </a:prstGeom>
            <a:noFill/>
          </p:spPr>
          <p:txBody>
            <a:bodyPr wrap="square" rtlCol="0">
              <a:spAutoFit/>
            </a:bodyPr>
            <a:lstStyle/>
            <a:p>
              <a:pPr>
                <a:defRPr/>
              </a:pPr>
              <a:r>
                <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a:t>
              </a:r>
              <a:r>
                <a:rPr lang="nb-NO" sz="1200">
                  <a:solidFill>
                    <a:srgbClr val="1F2548"/>
                  </a:solidFill>
                  <a:latin typeface="Aptos" panose="020B0004020202020204" pitchFamily="34" charset="0"/>
                </a:rPr>
                <a:t>Interimavlesning</a:t>
              </a:r>
            </a:p>
          </p:txBody>
        </p:sp>
      </p:grpSp>
      <p:grpSp>
        <p:nvGrpSpPr>
          <p:cNvPr id="12" name="Group 11">
            <a:extLst>
              <a:ext uri="{FF2B5EF4-FFF2-40B4-BE49-F238E27FC236}">
                <a16:creationId xmlns:a16="http://schemas.microsoft.com/office/drawing/2014/main" id="{C8D365FF-8F3A-D7C2-2F23-28C69BD50023}"/>
              </a:ext>
            </a:extLst>
          </p:cNvPr>
          <p:cNvGrpSpPr/>
          <p:nvPr/>
        </p:nvGrpSpPr>
        <p:grpSpPr>
          <a:xfrm>
            <a:off x="3113208" y="5688787"/>
            <a:ext cx="2763976" cy="303085"/>
            <a:chOff x="1277683" y="6040961"/>
            <a:chExt cx="2763976" cy="303085"/>
          </a:xfrm>
        </p:grpSpPr>
        <p:sp>
          <p:nvSpPr>
            <p:cNvPr id="119" name="Star: 6 Points 118">
              <a:extLst>
                <a:ext uri="{FF2B5EF4-FFF2-40B4-BE49-F238E27FC236}">
                  <a16:creationId xmlns:a16="http://schemas.microsoft.com/office/drawing/2014/main" id="{0B8071DB-654D-1B82-A624-A33C04F2CEA1}"/>
                </a:ext>
              </a:extLst>
            </p:cNvPr>
            <p:cNvSpPr/>
            <p:nvPr/>
          </p:nvSpPr>
          <p:spPr>
            <a:xfrm>
              <a:off x="1277683" y="6040961"/>
              <a:ext cx="247225"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21" name="TextBox 120">
              <a:extLst>
                <a:ext uri="{FF2B5EF4-FFF2-40B4-BE49-F238E27FC236}">
                  <a16:creationId xmlns:a16="http://schemas.microsoft.com/office/drawing/2014/main" id="{A29986AF-CD91-038A-F428-9A4F0F2B29A9}"/>
                </a:ext>
              </a:extLst>
            </p:cNvPr>
            <p:cNvSpPr txBox="1"/>
            <p:nvPr/>
          </p:nvSpPr>
          <p:spPr>
            <a:xfrm>
              <a:off x="1530720" y="6067047"/>
              <a:ext cx="2510939" cy="276999"/>
            </a:xfrm>
            <a:prstGeom prst="rect">
              <a:avLst/>
            </a:prstGeom>
            <a:noFill/>
          </p:spPr>
          <p:txBody>
            <a:bodyPr wrap="square" rtlCol="0">
              <a:spAutoFit/>
            </a:bodyPr>
            <a:lstStyle/>
            <a:p>
              <a:pPr lvl="0">
                <a:defRPr/>
              </a:pPr>
              <a:r>
                <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a:t>
              </a:r>
              <a:r>
                <a:rPr lang="nb-NO" sz="1200">
                  <a:solidFill>
                    <a:srgbClr val="1F2548"/>
                  </a:solidFill>
                  <a:latin typeface="Aptos" panose="020B0004020202020204" pitchFamily="34" charset="0"/>
                </a:rPr>
                <a:t>Endelig resultat</a:t>
              </a:r>
              <a:endPar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grpSp>
      <p:cxnSp>
        <p:nvCxnSpPr>
          <p:cNvPr id="3" name="Straight Arrow Connector 2">
            <a:extLst>
              <a:ext uri="{FF2B5EF4-FFF2-40B4-BE49-F238E27FC236}">
                <a16:creationId xmlns:a16="http://schemas.microsoft.com/office/drawing/2014/main" id="{D3D59A93-BE34-4F43-CDBC-027E40E7436A}"/>
              </a:ext>
            </a:extLst>
          </p:cNvPr>
          <p:cNvCxnSpPr>
            <a:cxnSpLocks/>
          </p:cNvCxnSpPr>
          <p:nvPr/>
        </p:nvCxnSpPr>
        <p:spPr>
          <a:xfrm>
            <a:off x="1324415" y="5524786"/>
            <a:ext cx="10469652" cy="0"/>
          </a:xfrm>
          <a:prstGeom prst="straightConnector1">
            <a:avLst/>
          </a:prstGeom>
          <a:ln w="15875">
            <a:solidFill>
              <a:srgbClr val="7E7994"/>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939AB0-1D01-7497-B276-BF0DB9318C8D}"/>
              </a:ext>
            </a:extLst>
          </p:cNvPr>
          <p:cNvCxnSpPr/>
          <p:nvPr/>
        </p:nvCxnSpPr>
        <p:spPr>
          <a:xfrm>
            <a:off x="9866804"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4A0BF46-5D8C-2DD1-9E71-A1F3596DD761}"/>
              </a:ext>
            </a:extLst>
          </p:cNvPr>
          <p:cNvCxnSpPr/>
          <p:nvPr/>
        </p:nvCxnSpPr>
        <p:spPr>
          <a:xfrm>
            <a:off x="2293686"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335D84B-DDB6-453D-AC3A-EBEF61E1E856}"/>
              </a:ext>
            </a:extLst>
          </p:cNvPr>
          <p:cNvCxnSpPr/>
          <p:nvPr/>
        </p:nvCxnSpPr>
        <p:spPr>
          <a:xfrm>
            <a:off x="3375560"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CD506B-BC5F-95F0-8ECD-5DE8AC27B8BB}"/>
              </a:ext>
            </a:extLst>
          </p:cNvPr>
          <p:cNvCxnSpPr/>
          <p:nvPr/>
        </p:nvCxnSpPr>
        <p:spPr>
          <a:xfrm>
            <a:off x="4457434"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1A511B4-585F-9697-7098-6B12826B250D}"/>
              </a:ext>
            </a:extLst>
          </p:cNvPr>
          <p:cNvCxnSpPr/>
          <p:nvPr/>
        </p:nvCxnSpPr>
        <p:spPr>
          <a:xfrm>
            <a:off x="5539308"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8376D73-E1A1-B847-052F-8A5DE462EAC2}"/>
              </a:ext>
            </a:extLst>
          </p:cNvPr>
          <p:cNvCxnSpPr/>
          <p:nvPr/>
        </p:nvCxnSpPr>
        <p:spPr>
          <a:xfrm>
            <a:off x="6621182"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BFD66FB-F35A-6F7F-8E03-1D5A02BA0E48}"/>
              </a:ext>
            </a:extLst>
          </p:cNvPr>
          <p:cNvCxnSpPr/>
          <p:nvPr/>
        </p:nvCxnSpPr>
        <p:spPr>
          <a:xfrm>
            <a:off x="7703056"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77E4F6F-609B-B6B9-930C-3E1BD6FF6B55}"/>
              </a:ext>
            </a:extLst>
          </p:cNvPr>
          <p:cNvCxnSpPr/>
          <p:nvPr/>
        </p:nvCxnSpPr>
        <p:spPr>
          <a:xfrm>
            <a:off x="8784930"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C9DBB8B2-D9A3-2D02-F9A4-34541EBC0471}"/>
              </a:ext>
            </a:extLst>
          </p:cNvPr>
          <p:cNvSpPr txBox="1"/>
          <p:nvPr/>
        </p:nvSpPr>
        <p:spPr>
          <a:xfrm>
            <a:off x="2995043" y="1276183"/>
            <a:ext cx="7551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1H25</a:t>
            </a:r>
          </a:p>
        </p:txBody>
      </p:sp>
      <p:sp>
        <p:nvSpPr>
          <p:cNvPr id="70" name="TextBox 69">
            <a:extLst>
              <a:ext uri="{FF2B5EF4-FFF2-40B4-BE49-F238E27FC236}">
                <a16:creationId xmlns:a16="http://schemas.microsoft.com/office/drawing/2014/main" id="{72D865BD-34DD-7D39-4F33-CEFCCEB611F9}"/>
              </a:ext>
            </a:extLst>
          </p:cNvPr>
          <p:cNvSpPr txBox="1"/>
          <p:nvPr/>
        </p:nvSpPr>
        <p:spPr>
          <a:xfrm>
            <a:off x="3954011" y="1276183"/>
            <a:ext cx="9788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2H25</a:t>
            </a:r>
          </a:p>
        </p:txBody>
      </p:sp>
      <p:sp>
        <p:nvSpPr>
          <p:cNvPr id="71" name="TextBox 70">
            <a:extLst>
              <a:ext uri="{FF2B5EF4-FFF2-40B4-BE49-F238E27FC236}">
                <a16:creationId xmlns:a16="http://schemas.microsoft.com/office/drawing/2014/main" id="{473C9A6D-1004-AC96-8C61-5C3C1907A143}"/>
              </a:ext>
            </a:extLst>
          </p:cNvPr>
          <p:cNvSpPr txBox="1"/>
          <p:nvPr/>
        </p:nvSpPr>
        <p:spPr>
          <a:xfrm>
            <a:off x="5164130" y="1276183"/>
            <a:ext cx="7404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1H</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26</a:t>
            </a:r>
          </a:p>
        </p:txBody>
      </p:sp>
      <p:sp>
        <p:nvSpPr>
          <p:cNvPr id="72" name="TextBox 71">
            <a:extLst>
              <a:ext uri="{FF2B5EF4-FFF2-40B4-BE49-F238E27FC236}">
                <a16:creationId xmlns:a16="http://schemas.microsoft.com/office/drawing/2014/main" id="{1A34361B-8E75-1012-84D5-AC54FED40AE2}"/>
              </a:ext>
            </a:extLst>
          </p:cNvPr>
          <p:cNvSpPr txBox="1"/>
          <p:nvPr/>
        </p:nvSpPr>
        <p:spPr>
          <a:xfrm>
            <a:off x="7335826"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1H27</a:t>
            </a:r>
          </a:p>
        </p:txBody>
      </p:sp>
      <p:sp>
        <p:nvSpPr>
          <p:cNvPr id="73" name="Arrow: Pentagon 72">
            <a:extLst>
              <a:ext uri="{FF2B5EF4-FFF2-40B4-BE49-F238E27FC236}">
                <a16:creationId xmlns:a16="http://schemas.microsoft.com/office/drawing/2014/main" id="{719AEC43-6BF9-F4D9-7B50-41B90F2B38A9}"/>
              </a:ext>
            </a:extLst>
          </p:cNvPr>
          <p:cNvSpPr/>
          <p:nvPr/>
        </p:nvSpPr>
        <p:spPr>
          <a:xfrm>
            <a:off x="2311362" y="4053898"/>
            <a:ext cx="7444243" cy="308832"/>
          </a:xfrm>
          <a:prstGeom prst="homePlate">
            <a:avLst/>
          </a:prstGeom>
          <a:solidFill>
            <a:srgbClr val="C7C4D4"/>
          </a:solidFill>
          <a:ln>
            <a:solidFill>
              <a:srgbClr val="234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448"/>
                </a:solidFill>
                <a:effectLst/>
                <a:uLnTx/>
                <a:uFillTx/>
                <a:latin typeface="Aptos" panose="020B0004020202020204" pitchFamily="34" charset="0"/>
                <a:ea typeface="+mn-ea"/>
                <a:cs typeface="+mn-cs"/>
              </a:rPr>
              <a:t>   Eggstokkreft N = 96</a:t>
            </a:r>
          </a:p>
        </p:txBody>
      </p:sp>
      <p:sp>
        <p:nvSpPr>
          <p:cNvPr id="84" name="TextBox 83">
            <a:extLst>
              <a:ext uri="{FF2B5EF4-FFF2-40B4-BE49-F238E27FC236}">
                <a16:creationId xmlns:a16="http://schemas.microsoft.com/office/drawing/2014/main" id="{95F32D45-FB16-D2F5-CB73-845E57E9DEC8}"/>
              </a:ext>
            </a:extLst>
          </p:cNvPr>
          <p:cNvSpPr txBox="1"/>
          <p:nvPr/>
        </p:nvSpPr>
        <p:spPr>
          <a:xfrm>
            <a:off x="559333" y="4024505"/>
            <a:ext cx="95548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2448"/>
                </a:solidFill>
                <a:effectLst/>
                <a:uLnTx/>
                <a:uFillTx/>
                <a:latin typeface="Aptos" panose="020B0004020202020204" pitchFamily="34" charset="0"/>
                <a:ea typeface="+mn-ea"/>
                <a:cs typeface="+mn-cs"/>
              </a:rPr>
              <a:t>Ph 2</a:t>
            </a:r>
          </a:p>
        </p:txBody>
      </p:sp>
      <p:cxnSp>
        <p:nvCxnSpPr>
          <p:cNvPr id="95" name="Straight Connector 94">
            <a:extLst>
              <a:ext uri="{FF2B5EF4-FFF2-40B4-BE49-F238E27FC236}">
                <a16:creationId xmlns:a16="http://schemas.microsoft.com/office/drawing/2014/main" id="{EDC4F800-15B3-7BB2-2ED7-F0E58B3FCB78}"/>
              </a:ext>
            </a:extLst>
          </p:cNvPr>
          <p:cNvCxnSpPr>
            <a:cxnSpLocks/>
          </p:cNvCxnSpPr>
          <p:nvPr/>
        </p:nvCxnSpPr>
        <p:spPr>
          <a:xfrm>
            <a:off x="727011" y="3564971"/>
            <a:ext cx="10919037" cy="519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Arrow: Chevron 97">
            <a:extLst>
              <a:ext uri="{FF2B5EF4-FFF2-40B4-BE49-F238E27FC236}">
                <a16:creationId xmlns:a16="http://schemas.microsoft.com/office/drawing/2014/main" id="{D97CE3C0-D300-1931-84E9-4897FD6A5717}"/>
              </a:ext>
            </a:extLst>
          </p:cNvPr>
          <p:cNvSpPr/>
          <p:nvPr/>
        </p:nvSpPr>
        <p:spPr>
          <a:xfrm>
            <a:off x="1693993" y="2472239"/>
            <a:ext cx="2663460" cy="270183"/>
          </a:xfrm>
          <a:prstGeom prst="chevron">
            <a:avLst/>
          </a:prstGeom>
          <a:solidFill>
            <a:srgbClr val="C7C4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nb-NO" sz="1200" b="1">
                <a:solidFill>
                  <a:srgbClr val="1F2448"/>
                </a:solidFill>
                <a:latin typeface="Aptos" panose="020B0004020202020204" pitchFamily="34" charset="0"/>
              </a:rPr>
              <a:t> Eggstokkreft</a:t>
            </a:r>
            <a:endParaRPr kumimoji="0" lang="en-US" sz="1200" b="1"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p:txBody>
      </p:sp>
      <p:sp>
        <p:nvSpPr>
          <p:cNvPr id="100" name="Arrow: Chevron 99">
            <a:extLst>
              <a:ext uri="{FF2B5EF4-FFF2-40B4-BE49-F238E27FC236}">
                <a16:creationId xmlns:a16="http://schemas.microsoft.com/office/drawing/2014/main" id="{E9A2B2BC-E970-F99E-2768-8F8A10F5450A}"/>
              </a:ext>
            </a:extLst>
          </p:cNvPr>
          <p:cNvSpPr/>
          <p:nvPr/>
        </p:nvSpPr>
        <p:spPr>
          <a:xfrm>
            <a:off x="1684299" y="3072861"/>
            <a:ext cx="1566901" cy="277807"/>
          </a:xfrm>
          <a:prstGeom prst="chevron">
            <a:avLst>
              <a:gd name="adj" fmla="val 50000"/>
            </a:avLst>
          </a:prstGeom>
          <a:solidFill>
            <a:srgbClr val="E0E7F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448"/>
                </a:solidFill>
                <a:effectLst/>
                <a:uLnTx/>
                <a:uFillTx/>
                <a:latin typeface="Aptos" panose="020B0004020202020204" pitchFamily="34" charset="0"/>
                <a:ea typeface="+mn-ea"/>
                <a:cs typeface="+mn-cs"/>
              </a:rPr>
              <a:t>Tykktarmskreft</a:t>
            </a:r>
          </a:p>
        </p:txBody>
      </p:sp>
      <p:sp>
        <p:nvSpPr>
          <p:cNvPr id="113" name="Star: 6 Points 112">
            <a:extLst>
              <a:ext uri="{FF2B5EF4-FFF2-40B4-BE49-F238E27FC236}">
                <a16:creationId xmlns:a16="http://schemas.microsoft.com/office/drawing/2014/main" id="{686AF8F0-21D5-123F-29C8-7EC860E85918}"/>
              </a:ext>
            </a:extLst>
          </p:cNvPr>
          <p:cNvSpPr/>
          <p:nvPr/>
        </p:nvSpPr>
        <p:spPr>
          <a:xfrm>
            <a:off x="3266226" y="3081735"/>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4" name="Star: 6 Points 113">
            <a:extLst>
              <a:ext uri="{FF2B5EF4-FFF2-40B4-BE49-F238E27FC236}">
                <a16:creationId xmlns:a16="http://schemas.microsoft.com/office/drawing/2014/main" id="{AC05FCA8-88FA-A403-82FD-CB723DE93BB0}"/>
              </a:ext>
            </a:extLst>
          </p:cNvPr>
          <p:cNvSpPr/>
          <p:nvPr/>
        </p:nvSpPr>
        <p:spPr>
          <a:xfrm>
            <a:off x="4374618" y="2462744"/>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5" name="Star: 6 Points 114">
            <a:extLst>
              <a:ext uri="{FF2B5EF4-FFF2-40B4-BE49-F238E27FC236}">
                <a16:creationId xmlns:a16="http://schemas.microsoft.com/office/drawing/2014/main" id="{C97B3244-0991-59C5-9F8E-375752EF71F3}"/>
              </a:ext>
            </a:extLst>
          </p:cNvPr>
          <p:cNvSpPr/>
          <p:nvPr/>
        </p:nvSpPr>
        <p:spPr>
          <a:xfrm>
            <a:off x="6532101" y="4341104"/>
            <a:ext cx="22475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latin typeface="Aptos" panose="020B0004020202020204" pitchFamily="34" charset="0"/>
            </a:endParaRPr>
          </a:p>
        </p:txBody>
      </p:sp>
      <p:sp>
        <p:nvSpPr>
          <p:cNvPr id="116" name="Star: 6 Points 115">
            <a:extLst>
              <a:ext uri="{FF2B5EF4-FFF2-40B4-BE49-F238E27FC236}">
                <a16:creationId xmlns:a16="http://schemas.microsoft.com/office/drawing/2014/main" id="{F33D88E8-6203-7B74-F49D-560BCA37A696}"/>
              </a:ext>
            </a:extLst>
          </p:cNvPr>
          <p:cNvSpPr/>
          <p:nvPr/>
        </p:nvSpPr>
        <p:spPr>
          <a:xfrm>
            <a:off x="9755606" y="4051161"/>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cxnSp>
        <p:nvCxnSpPr>
          <p:cNvPr id="5" name="Straight Connector 4">
            <a:extLst>
              <a:ext uri="{FF2B5EF4-FFF2-40B4-BE49-F238E27FC236}">
                <a16:creationId xmlns:a16="http://schemas.microsoft.com/office/drawing/2014/main" id="{2666B0F0-0352-98B6-CE07-3A77D29FF1DA}"/>
              </a:ext>
            </a:extLst>
          </p:cNvPr>
          <p:cNvCxnSpPr>
            <a:cxnSpLocks/>
          </p:cNvCxnSpPr>
          <p:nvPr/>
        </p:nvCxnSpPr>
        <p:spPr>
          <a:xfrm>
            <a:off x="10948681"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sp>
        <p:nvSpPr>
          <p:cNvPr id="15" name="Plassholder for bunntekst 3">
            <a:extLst>
              <a:ext uri="{FF2B5EF4-FFF2-40B4-BE49-F238E27FC236}">
                <a16:creationId xmlns:a16="http://schemas.microsoft.com/office/drawing/2014/main" id="{5C61D28C-1CF5-EAC6-A371-EA0EB524D2F3}"/>
              </a:ext>
            </a:extLst>
          </p:cNvPr>
          <p:cNvSpPr txBox="1">
            <a:spLocks/>
          </p:cNvSpPr>
          <p:nvPr/>
        </p:nvSpPr>
        <p:spPr>
          <a:xfrm>
            <a:off x="334961" y="6392937"/>
            <a:ext cx="10515597"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21" name="Title 1">
            <a:extLst>
              <a:ext uri="{FF2B5EF4-FFF2-40B4-BE49-F238E27FC236}">
                <a16:creationId xmlns:a16="http://schemas.microsoft.com/office/drawing/2014/main" id="{CB153857-7BC0-8E3B-2786-BC9981D15D67}"/>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lvl="0">
              <a:defRPr/>
            </a:pPr>
            <a:r>
              <a:rPr lang="nb-NO" sz="2600">
                <a:latin typeface="Aptos SemiBold" panose="020B0004020202020204" pitchFamily="34" charset="0"/>
                <a:ea typeface="Calibri" panose="020F0502020204030204" pitchFamily="34" charset="0"/>
                <a:cs typeface="Times New Roman" panose="02020603050405020304" pitchFamily="18" charset="0"/>
              </a:rPr>
              <a:t>Klinisk utviklingsplan</a:t>
            </a:r>
            <a:endParaRPr lang="nb-NO" sz="1800" b="0" i="1">
              <a:solidFill>
                <a:srgbClr val="1F2448"/>
              </a:solidFill>
              <a:latin typeface="Aptos" panose="020B0004020202020204" pitchFamily="34" charset="0"/>
            </a:endParaRPr>
          </a:p>
        </p:txBody>
      </p:sp>
      <p:sp>
        <p:nvSpPr>
          <p:cNvPr id="7" name="Star: 6 Points 6">
            <a:extLst>
              <a:ext uri="{FF2B5EF4-FFF2-40B4-BE49-F238E27FC236}">
                <a16:creationId xmlns:a16="http://schemas.microsoft.com/office/drawing/2014/main" id="{01271811-F85A-BF63-2D87-D60AB498AEAF}"/>
              </a:ext>
            </a:extLst>
          </p:cNvPr>
          <p:cNvSpPr/>
          <p:nvPr/>
        </p:nvSpPr>
        <p:spPr>
          <a:xfrm>
            <a:off x="3238426" y="4352491"/>
            <a:ext cx="24840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4" name="TextBox 23">
            <a:extLst>
              <a:ext uri="{FF2B5EF4-FFF2-40B4-BE49-F238E27FC236}">
                <a16:creationId xmlns:a16="http://schemas.microsoft.com/office/drawing/2014/main" id="{A5B0F203-7D7D-4138-6152-FE1725B1B9D2}"/>
              </a:ext>
            </a:extLst>
          </p:cNvPr>
          <p:cNvSpPr txBox="1"/>
          <p:nvPr/>
        </p:nvSpPr>
        <p:spPr>
          <a:xfrm>
            <a:off x="6181541" y="1276183"/>
            <a:ext cx="877329" cy="37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2H</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26</a:t>
            </a:r>
          </a:p>
        </p:txBody>
      </p:sp>
      <p:sp>
        <p:nvSpPr>
          <p:cNvPr id="25" name="TextBox 24">
            <a:extLst>
              <a:ext uri="{FF2B5EF4-FFF2-40B4-BE49-F238E27FC236}">
                <a16:creationId xmlns:a16="http://schemas.microsoft.com/office/drawing/2014/main" id="{3CCD70DB-999B-23EA-7C73-EF70AA5763C7}"/>
              </a:ext>
            </a:extLst>
          </p:cNvPr>
          <p:cNvSpPr txBox="1"/>
          <p:nvPr/>
        </p:nvSpPr>
        <p:spPr>
          <a:xfrm>
            <a:off x="8429913"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H27</a:t>
            </a:r>
          </a:p>
        </p:txBody>
      </p:sp>
      <p:sp>
        <p:nvSpPr>
          <p:cNvPr id="26" name="TextBox 25">
            <a:extLst>
              <a:ext uri="{FF2B5EF4-FFF2-40B4-BE49-F238E27FC236}">
                <a16:creationId xmlns:a16="http://schemas.microsoft.com/office/drawing/2014/main" id="{8E40D6BA-2D62-29A5-A316-A85AC1C9EBCE}"/>
              </a:ext>
            </a:extLst>
          </p:cNvPr>
          <p:cNvSpPr txBox="1"/>
          <p:nvPr/>
        </p:nvSpPr>
        <p:spPr>
          <a:xfrm>
            <a:off x="10581511"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H28</a:t>
            </a:r>
          </a:p>
        </p:txBody>
      </p:sp>
      <p:sp>
        <p:nvSpPr>
          <p:cNvPr id="27" name="TextBox 26">
            <a:extLst>
              <a:ext uri="{FF2B5EF4-FFF2-40B4-BE49-F238E27FC236}">
                <a16:creationId xmlns:a16="http://schemas.microsoft.com/office/drawing/2014/main" id="{575E8C2A-A1AD-7748-E20C-2258CCB359F4}"/>
              </a:ext>
            </a:extLst>
          </p:cNvPr>
          <p:cNvSpPr txBox="1"/>
          <p:nvPr/>
        </p:nvSpPr>
        <p:spPr>
          <a:xfrm>
            <a:off x="9469136"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1H28</a:t>
            </a:r>
          </a:p>
        </p:txBody>
      </p:sp>
      <p:sp>
        <p:nvSpPr>
          <p:cNvPr id="2" name="Star: 6 Points 1">
            <a:extLst>
              <a:ext uri="{FF2B5EF4-FFF2-40B4-BE49-F238E27FC236}">
                <a16:creationId xmlns:a16="http://schemas.microsoft.com/office/drawing/2014/main" id="{FA175650-FEA4-994D-78DD-75DF248D560D}"/>
              </a:ext>
            </a:extLst>
          </p:cNvPr>
          <p:cNvSpPr/>
          <p:nvPr/>
        </p:nvSpPr>
        <p:spPr>
          <a:xfrm>
            <a:off x="3257476" y="2457016"/>
            <a:ext cx="24840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7" name="Ellipse 16">
            <a:extLst>
              <a:ext uri="{FF2B5EF4-FFF2-40B4-BE49-F238E27FC236}">
                <a16:creationId xmlns:a16="http://schemas.microsoft.com/office/drawing/2014/main" id="{32D5F53F-20D9-B0B0-8797-3962B357A41C}"/>
              </a:ext>
            </a:extLst>
          </p:cNvPr>
          <p:cNvSpPr/>
          <p:nvPr/>
        </p:nvSpPr>
        <p:spPr>
          <a:xfrm>
            <a:off x="3019590" y="2940252"/>
            <a:ext cx="802176" cy="54980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Title 1">
            <a:extLst>
              <a:ext uri="{FF2B5EF4-FFF2-40B4-BE49-F238E27FC236}">
                <a16:creationId xmlns:a16="http://schemas.microsoft.com/office/drawing/2014/main" id="{9D225654-F4C2-3DAA-850F-B1189EDCC473}"/>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KLINISK UTVIKLINGSPROGRAM </a:t>
            </a:r>
            <a:endParaRPr lang="en-GB" sz="900">
              <a:solidFill>
                <a:schemeClr val="tx1"/>
              </a:solidFill>
              <a:latin typeface="Aptos SemiBold" panose="020B0004020202020204" pitchFamily="34" charset="0"/>
            </a:endParaRPr>
          </a:p>
        </p:txBody>
      </p:sp>
      <p:sp>
        <p:nvSpPr>
          <p:cNvPr id="6" name="Plassholder for lysbildenummer 4">
            <a:extLst>
              <a:ext uri="{FF2B5EF4-FFF2-40B4-BE49-F238E27FC236}">
                <a16:creationId xmlns:a16="http://schemas.microsoft.com/office/drawing/2014/main" id="{04DB5DD0-4A15-1ADA-D886-90DEEEA25E0F}"/>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12</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1272618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3BCBE-342F-B6ED-5D59-28FD28A1F5A5}"/>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474C1C7-2C9F-B762-2449-B0A8279466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59" imgH="360" progId="TCLayout.ActiveDocument.1">
                  <p:embed/>
                </p:oleObj>
              </mc:Choice>
              <mc:Fallback>
                <p:oleObj name="think-cell Slide" r:id="rId8" imgW="359" imgH="360" progId="TCLayout.ActiveDocument.1">
                  <p:embed/>
                  <p:pic>
                    <p:nvPicPr>
                      <p:cNvPr id="9" name="think-cell data - do not delete" hidden="1">
                        <a:extLst>
                          <a:ext uri="{FF2B5EF4-FFF2-40B4-BE49-F238E27FC236}">
                            <a16:creationId xmlns:a16="http://schemas.microsoft.com/office/drawing/2014/main" id="{F474C1C7-2C9F-B762-2449-B0A8279466A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7" name="Rectangle 2">
            <a:extLst>
              <a:ext uri="{FF2B5EF4-FFF2-40B4-BE49-F238E27FC236}">
                <a16:creationId xmlns:a16="http://schemas.microsoft.com/office/drawing/2014/main" id="{A3E2AE76-1FD9-664E-D1BB-6DCD7855B6F6}"/>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Plassholder for bunntekst 3">
            <a:extLst>
              <a:ext uri="{FF2B5EF4-FFF2-40B4-BE49-F238E27FC236}">
                <a16:creationId xmlns:a16="http://schemas.microsoft.com/office/drawing/2014/main" id="{BFA86E25-29DB-69DF-9186-8D2CF1AF11D0}"/>
              </a:ext>
            </a:extLst>
          </p:cNvPr>
          <p:cNvSpPr txBox="1">
            <a:spLocks/>
          </p:cNvSpPr>
          <p:nvPr/>
        </p:nvSpPr>
        <p:spPr>
          <a:xfrm>
            <a:off x="334961" y="6392937"/>
            <a:ext cx="10515597"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Quenet et al. Lancet Oncol. 2021 Feb;22(2):256-266</a:t>
            </a:r>
            <a:endParaRPr kumimoji="0" lang="en-US" sz="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4" name="TextBox 13">
            <a:extLst>
              <a:ext uri="{FF2B5EF4-FFF2-40B4-BE49-F238E27FC236}">
                <a16:creationId xmlns:a16="http://schemas.microsoft.com/office/drawing/2014/main" id="{F46664CE-CA8D-8CCD-F583-8517FC294679}"/>
              </a:ext>
            </a:extLst>
          </p:cNvPr>
          <p:cNvSpPr txBox="1"/>
          <p:nvPr/>
        </p:nvSpPr>
        <p:spPr>
          <a:xfrm>
            <a:off x="4643919" y="1722265"/>
            <a:ext cx="6049485" cy="490710"/>
          </a:xfrm>
          <a:prstGeom prst="rect">
            <a:avLst/>
          </a:prstGeom>
          <a:solidFill>
            <a:schemeClr val="tx2">
              <a:lumMod val="20000"/>
              <a:lumOff val="80000"/>
            </a:schemeClr>
          </a:solidFill>
          <a:ln w="12700">
            <a:solidFill>
              <a:schemeClr val="tx2">
                <a:lumMod val="20000"/>
                <a:lumOff val="80000"/>
              </a:schemeClr>
            </a:solidFill>
          </a:ln>
        </p:spPr>
        <p:txBody>
          <a:bodyPr wrap="none" rtlCol="0" anchor="ctr" anchorCtr="1">
            <a:noAutofit/>
          </a:bodyPr>
          <a:lstStyle/>
          <a:p>
            <a:pPr lvl="0" algn="ctr">
              <a:defRPr/>
            </a:pPr>
            <a:r>
              <a:rPr lang="nb-NO" sz="1600" b="1" kern="0">
                <a:solidFill>
                  <a:srgbClr val="1F2548"/>
                </a:solidFill>
                <a:latin typeface="Aptos" panose="020B0004020202020204" pitchFamily="34" charset="0"/>
              </a:rPr>
              <a:t>Andel av pasienter med </a:t>
            </a:r>
            <a:r>
              <a:rPr lang="nb-NO" sz="1600" b="1" i="1" kern="0">
                <a:solidFill>
                  <a:srgbClr val="1F2548"/>
                </a:solidFill>
                <a:latin typeface="Aptos" panose="020B0004020202020204" pitchFamily="34" charset="0"/>
              </a:rPr>
              <a:t>peritoneale</a:t>
            </a:r>
            <a:r>
              <a:rPr lang="nb-NO" sz="1600" b="1" kern="0">
                <a:solidFill>
                  <a:srgbClr val="1F2548"/>
                </a:solidFill>
                <a:latin typeface="Aptos" panose="020B0004020202020204" pitchFamily="34" charset="0"/>
              </a:rPr>
              <a:t> tilbakefall</a:t>
            </a:r>
          </a:p>
        </p:txBody>
      </p:sp>
      <p:sp>
        <p:nvSpPr>
          <p:cNvPr id="54" name="TextBox 53">
            <a:extLst>
              <a:ext uri="{FF2B5EF4-FFF2-40B4-BE49-F238E27FC236}">
                <a16:creationId xmlns:a16="http://schemas.microsoft.com/office/drawing/2014/main" id="{92992D57-7F52-54CF-A7D9-691D706D7BDD}"/>
              </a:ext>
            </a:extLst>
          </p:cNvPr>
          <p:cNvSpPr txBox="1"/>
          <p:nvPr/>
        </p:nvSpPr>
        <p:spPr>
          <a:xfrm>
            <a:off x="343432" y="1202150"/>
            <a:ext cx="11513606" cy="343073"/>
          </a:xfrm>
          <a:prstGeom prst="rect">
            <a:avLst/>
          </a:prstGeom>
          <a:solidFill>
            <a:srgbClr val="1F2548"/>
          </a:solidFill>
          <a:ln w="12700">
            <a:noFill/>
          </a:ln>
        </p:spPr>
        <p:txBody>
          <a:bodyPr wrap="none" rtlCol="0" anchor="ctr" anchorCtr="1">
            <a:noAutofit/>
          </a:bodyPr>
          <a:lstStyle/>
          <a:p>
            <a:pPr lvl="0" algn="ctr">
              <a:defRPr/>
            </a:pPr>
            <a:r>
              <a:rPr lang="nb" sz="1400" b="1" kern="0">
                <a:solidFill>
                  <a:srgbClr val="FFFFFF"/>
                </a:solidFill>
                <a:latin typeface="Aptos" panose="020B0004020202020204" pitchFamily="34" charset="0"/>
              </a:rPr>
              <a:t>18 måneders data for 36 pasienter som fikk 7 MBq-dose i RAD-18-002 sammenlignet med historiske tilbakefallsrater</a:t>
            </a:r>
          </a:p>
        </p:txBody>
      </p:sp>
      <p:sp>
        <p:nvSpPr>
          <p:cNvPr id="85" name="TextBox 84">
            <a:extLst>
              <a:ext uri="{FF2B5EF4-FFF2-40B4-BE49-F238E27FC236}">
                <a16:creationId xmlns:a16="http://schemas.microsoft.com/office/drawing/2014/main" id="{3C93E687-D49D-EE15-44B0-F999363B60D2}"/>
              </a:ext>
            </a:extLst>
          </p:cNvPr>
          <p:cNvSpPr txBox="1"/>
          <p:nvPr>
            <p:custDataLst>
              <p:tags r:id="rId2"/>
            </p:custDataLst>
          </p:nvPr>
        </p:nvSpPr>
        <p:spPr>
          <a:xfrm>
            <a:off x="5827377" y="2600883"/>
            <a:ext cx="1379538" cy="297456"/>
          </a:xfrm>
          <a:prstGeom prst="rect">
            <a:avLst/>
          </a:prstGeom>
          <a:noFill/>
          <a:ln w="12700">
            <a:noFill/>
          </a:ln>
        </p:spPr>
        <p:txBody>
          <a:bodyPr wrap="non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F2548"/>
                </a:solidFill>
                <a:effectLst/>
                <a:uLnTx/>
                <a:uFillTx/>
                <a:latin typeface="Aptos" panose="020B0004020202020204" pitchFamily="34" charset="0"/>
                <a:ea typeface="+mn-ea"/>
                <a:cs typeface="+mn-cs"/>
              </a:rPr>
              <a:t>Radspherin® </a:t>
            </a:r>
          </a:p>
        </p:txBody>
      </p:sp>
      <p:sp>
        <p:nvSpPr>
          <p:cNvPr id="86" name="TextBox 85">
            <a:extLst>
              <a:ext uri="{FF2B5EF4-FFF2-40B4-BE49-F238E27FC236}">
                <a16:creationId xmlns:a16="http://schemas.microsoft.com/office/drawing/2014/main" id="{75FDDF12-C0F9-2CA1-05A8-DF3222899AED}"/>
              </a:ext>
            </a:extLst>
          </p:cNvPr>
          <p:cNvSpPr txBox="1"/>
          <p:nvPr>
            <p:custDataLst>
              <p:tags r:id="rId3"/>
            </p:custDataLst>
          </p:nvPr>
        </p:nvSpPr>
        <p:spPr>
          <a:xfrm>
            <a:off x="8129110" y="2598038"/>
            <a:ext cx="1379538" cy="297456"/>
          </a:xfrm>
          <a:prstGeom prst="rect">
            <a:avLst/>
          </a:prstGeom>
          <a:noFill/>
          <a:ln w="12700">
            <a:noFill/>
          </a:ln>
        </p:spPr>
        <p:txBody>
          <a:bodyPr wrap="non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0" cap="none" spc="0" normalizeH="0" baseline="0" noProof="0">
                <a:ln>
                  <a:noFill/>
                </a:ln>
                <a:solidFill>
                  <a:srgbClr val="1F2548"/>
                </a:solidFill>
                <a:effectLst/>
                <a:uLnTx/>
                <a:uFillTx/>
                <a:latin typeface="Aptos" panose="020B0004020202020204" pitchFamily="34" charset="0"/>
                <a:ea typeface="+mn-ea"/>
                <a:cs typeface="+mn-cs"/>
              </a:rPr>
              <a:t>Historisk kontroll</a:t>
            </a:r>
          </a:p>
        </p:txBody>
      </p:sp>
      <p:sp>
        <p:nvSpPr>
          <p:cNvPr id="4" name="Plassholder for tekst 2">
            <a:extLst>
              <a:ext uri="{FF2B5EF4-FFF2-40B4-BE49-F238E27FC236}">
                <a16:creationId xmlns:a16="http://schemas.microsoft.com/office/drawing/2014/main" id="{AB551B09-6DD4-459F-D68A-11E5DAF2E792}"/>
              </a:ext>
            </a:extLst>
          </p:cNvPr>
          <p:cNvSpPr txBox="1">
            <a:spLocks noGrp="1"/>
          </p:cNvSpPr>
          <p:nvPr>
            <p:custDataLst>
              <p:tags r:id="rId4"/>
            </p:custDataLst>
          </p:nvPr>
        </p:nvSpPr>
        <p:spPr bwMode="auto">
          <a:xfrm>
            <a:off x="5360732" y="4918040"/>
            <a:ext cx="2227263" cy="34827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1588" rIns="0" bIns="1588" anchor="ctr" anchorCtr="0" compatLnSpc="1">
            <a:noAutofit/>
          </a:bodyPr>
          <a:lstStyle>
            <a:lvl1pPr marL="228600" marR="0" lvl="0" indent="-228600" algn="l" defTabSz="914400" rtl="0" fontAlgn="auto" hangingPunct="1">
              <a:lnSpc>
                <a:spcPct val="90000"/>
              </a:lnSpc>
              <a:spcBef>
                <a:spcPts val="1000"/>
              </a:spcBef>
              <a:spcAft>
                <a:spcPts val="0"/>
              </a:spcAft>
              <a:buClr>
                <a:srgbClr val="E6332A"/>
              </a:buClr>
              <a:buSzPct val="100000"/>
              <a:buFont typeface="Arial"/>
              <a:buChar char="•"/>
              <a:tabLst/>
              <a:defRPr lang="nb-NO" sz="20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b-NO" sz="16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b="1">
                <a:latin typeface="Aptos SemiBold"/>
              </a:rPr>
              <a:t>28</a:t>
            </a:r>
            <a:r>
              <a:rPr kumimoji="0" lang="en-GB" sz="2000" b="1" i="0" u="none" strike="noStrike" kern="1200" cap="none" spc="0" normalizeH="0" baseline="0" noProof="0">
                <a:ln>
                  <a:noFill/>
                </a:ln>
                <a:solidFill>
                  <a:srgbClr val="1F2548"/>
                </a:solidFill>
                <a:effectLst/>
                <a:uLnTx/>
                <a:uFillTx/>
                <a:latin typeface="Aptos SemiBold"/>
              </a:rPr>
              <a:t>%</a:t>
            </a:r>
            <a:endParaRPr kumimoji="0" lang="en-GB" sz="2000" b="1" i="0" u="none" strike="noStrike" kern="1200" cap="none" spc="0" normalizeH="0" baseline="0" noProof="0">
              <a:ln>
                <a:noFill/>
              </a:ln>
              <a:solidFill>
                <a:srgbClr val="FF0000"/>
              </a:solidFill>
              <a:effectLst/>
              <a:uLnTx/>
              <a:uFillTx/>
              <a:latin typeface="Aptos SemiBold" panose="020B0004020202020204" pitchFamily="34" charset="0"/>
            </a:endParaRPr>
          </a:p>
        </p:txBody>
      </p:sp>
      <p:sp>
        <p:nvSpPr>
          <p:cNvPr id="21" name="Plassholder for tekst 2">
            <a:extLst>
              <a:ext uri="{FF2B5EF4-FFF2-40B4-BE49-F238E27FC236}">
                <a16:creationId xmlns:a16="http://schemas.microsoft.com/office/drawing/2014/main" id="{610DF2F8-CFA7-2B80-42FC-0BB97A1F487F}"/>
              </a:ext>
            </a:extLst>
          </p:cNvPr>
          <p:cNvSpPr txBox="1">
            <a:spLocks noGrp="1"/>
          </p:cNvSpPr>
          <p:nvPr>
            <p:custDataLst>
              <p:tags r:id="rId5"/>
            </p:custDataLst>
          </p:nvPr>
        </p:nvSpPr>
        <p:spPr bwMode="auto">
          <a:xfrm>
            <a:off x="8270735" y="4930739"/>
            <a:ext cx="1211263" cy="348274"/>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1588" rIns="0" bIns="1588" anchor="ctr" anchorCtr="0" compatLnSpc="1">
            <a:noAutofit/>
          </a:bodyPr>
          <a:lstStyle>
            <a:lvl1pPr marL="228600" marR="0" lvl="0" indent="-228600" algn="l" defTabSz="914400" rtl="0" fontAlgn="auto" hangingPunct="1">
              <a:lnSpc>
                <a:spcPct val="90000"/>
              </a:lnSpc>
              <a:spcBef>
                <a:spcPts val="1000"/>
              </a:spcBef>
              <a:spcAft>
                <a:spcPts val="0"/>
              </a:spcAft>
              <a:buClr>
                <a:srgbClr val="E6332A"/>
              </a:buClr>
              <a:buSzPct val="100000"/>
              <a:buFont typeface="Arial"/>
              <a:buChar char="•"/>
              <a:tabLst/>
              <a:defRPr lang="nb-NO" sz="20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1pPr>
            <a:lvl2pPr marL="685800" marR="0" lvl="1" indent="-228600" algn="l" defTabSz="914400" rtl="0" fontAlgn="auto" hangingPunct="1">
              <a:lnSpc>
                <a:spcPct val="90000"/>
              </a:lnSpc>
              <a:spcBef>
                <a:spcPts val="500"/>
              </a:spcBef>
              <a:spcAft>
                <a:spcPts val="0"/>
              </a:spcAft>
              <a:buSzPct val="100000"/>
              <a:buFont typeface="Arial"/>
              <a:buChar char="•"/>
              <a:tabLst/>
              <a:defRPr lang="nb-NO" sz="18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2pPr>
            <a:lvl3pPr marL="1143000" marR="0" lvl="2" indent="-228600" algn="l" defTabSz="914400" rtl="0" fontAlgn="auto" hangingPunct="1">
              <a:lnSpc>
                <a:spcPct val="90000"/>
              </a:lnSpc>
              <a:spcBef>
                <a:spcPts val="500"/>
              </a:spcBef>
              <a:spcAft>
                <a:spcPts val="0"/>
              </a:spcAft>
              <a:buSzPct val="100000"/>
              <a:buFont typeface="Arial"/>
              <a:buChar char="•"/>
              <a:tabLst/>
              <a:defRPr lang="nb-NO" sz="16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3pPr>
            <a:lvl4pPr marL="1600200" marR="0" lvl="3"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4pPr>
            <a:lvl5pPr marL="2057400" marR="0" lvl="4" indent="-228600" algn="l" defTabSz="914400" rtl="0" fontAlgn="auto" hangingPunct="1">
              <a:lnSpc>
                <a:spcPct val="90000"/>
              </a:lnSpc>
              <a:spcBef>
                <a:spcPts val="500"/>
              </a:spcBef>
              <a:spcAft>
                <a:spcPts val="0"/>
              </a:spcAft>
              <a:buSzPct val="100000"/>
              <a:buFont typeface="Arial"/>
              <a:buChar char="•"/>
              <a:tabLst/>
              <a:defRPr lang="nb-NO" sz="1400" b="0" i="0" u="none" strike="noStrike" kern="1200" cap="none" spc="0" baseline="0">
                <a:solidFill>
                  <a:srgbClr val="1F2548"/>
                </a:solidFill>
                <a:uFillTx/>
                <a:latin typeface="Aptos" panose="020B0004020202020204" pitchFamily="34" charset="0"/>
                <a:ea typeface="Aptos" panose="020B0004020202020204" pitchFamily="34" charset="0"/>
                <a:cs typeface="Aptos" panose="020B00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E6332A"/>
              </a:buClr>
              <a:buSzPct val="100000"/>
              <a:buFont typeface="Arial"/>
              <a:buNone/>
              <a:tabLst/>
              <a:defRPr/>
            </a:pPr>
            <a:r>
              <a:rPr lang="en-GB" b="1">
                <a:latin typeface="Aptos SemiBold" panose="020B0004020202020204" pitchFamily="34" charset="0"/>
              </a:rPr>
              <a:t>~</a:t>
            </a:r>
            <a:r>
              <a:rPr kumimoji="0" lang="en-GB" sz="2000" b="1" i="0" u="none" strike="noStrike" kern="1200" cap="none" spc="0" normalizeH="0" baseline="0" noProof="0">
                <a:ln>
                  <a:noFill/>
                </a:ln>
                <a:solidFill>
                  <a:srgbClr val="1F2548"/>
                </a:solidFill>
                <a:effectLst/>
                <a:uLnTx/>
                <a:uFillTx/>
                <a:latin typeface="Aptos SemiBold" panose="020B0004020202020204" pitchFamily="34" charset="0"/>
              </a:rPr>
              <a:t>50%</a:t>
            </a:r>
          </a:p>
        </p:txBody>
      </p:sp>
      <p:graphicFrame>
        <p:nvGraphicFramePr>
          <p:cNvPr id="19" name="Chart 18">
            <a:extLst>
              <a:ext uri="{FF2B5EF4-FFF2-40B4-BE49-F238E27FC236}">
                <a16:creationId xmlns:a16="http://schemas.microsoft.com/office/drawing/2014/main" id="{7F2202CD-EC53-ADEA-72B8-59C810271239}"/>
              </a:ext>
            </a:extLst>
          </p:cNvPr>
          <p:cNvGraphicFramePr/>
          <p:nvPr/>
        </p:nvGraphicFramePr>
        <p:xfrm>
          <a:off x="5218481" y="3123421"/>
          <a:ext cx="2283167" cy="163775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21">
            <a:extLst>
              <a:ext uri="{FF2B5EF4-FFF2-40B4-BE49-F238E27FC236}">
                <a16:creationId xmlns:a16="http://schemas.microsoft.com/office/drawing/2014/main" id="{41743BCA-DAA5-B7A7-FAAD-0FE434DB0BC2}"/>
              </a:ext>
            </a:extLst>
          </p:cNvPr>
          <p:cNvGraphicFramePr/>
          <p:nvPr/>
        </p:nvGraphicFramePr>
        <p:xfrm>
          <a:off x="7734784" y="3123420"/>
          <a:ext cx="2283167" cy="1637755"/>
        </p:xfrm>
        <a:graphic>
          <a:graphicData uri="http://schemas.openxmlformats.org/drawingml/2006/chart">
            <c:chart xmlns:c="http://schemas.openxmlformats.org/drawingml/2006/chart" xmlns:r="http://schemas.openxmlformats.org/officeDocument/2006/relationships" r:id="rId11"/>
          </a:graphicData>
        </a:graphic>
      </p:graphicFrame>
      <p:sp>
        <p:nvSpPr>
          <p:cNvPr id="6" name="Title 1">
            <a:extLst>
              <a:ext uri="{FF2B5EF4-FFF2-40B4-BE49-F238E27FC236}">
                <a16:creationId xmlns:a16="http://schemas.microsoft.com/office/drawing/2014/main" id="{38D8C4F5-127A-9ED1-B5E1-435434ACF392}"/>
              </a:ext>
            </a:extLst>
          </p:cNvPr>
          <p:cNvSpPr txBox="1">
            <a:spLocks/>
          </p:cNvSpPr>
          <p:nvPr/>
        </p:nvSpPr>
        <p:spPr>
          <a:xfrm>
            <a:off x="334962" y="369357"/>
            <a:ext cx="10580687"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nb-NO" sz="2600">
                <a:latin typeface="Aptos SemiBold" panose="020B0004020202020204" pitchFamily="34" charset="0"/>
                <a:ea typeface="Calibri" panose="020F0502020204030204" pitchFamily="34" charset="0"/>
                <a:cs typeface="Times New Roman" panose="02020603050405020304" pitchFamily="18" charset="0"/>
              </a:rPr>
              <a:t>Tykktarmskreft: endelige fase 1/2a data bekrefter peritoneal kontroll</a:t>
            </a:r>
            <a:endParaRPr kumimoji="0" lang="nb-NO" sz="2600" b="1" i="0" u="none" strike="noStrike" kern="1200" cap="none" spc="0" normalizeH="0" baseline="0" noProof="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endParaRPr>
          </a:p>
        </p:txBody>
      </p:sp>
      <p:sp>
        <p:nvSpPr>
          <p:cNvPr id="2" name="Rectangle: Rounded Corners 11">
            <a:extLst>
              <a:ext uri="{FF2B5EF4-FFF2-40B4-BE49-F238E27FC236}">
                <a16:creationId xmlns:a16="http://schemas.microsoft.com/office/drawing/2014/main" id="{F4BF085E-AB2F-3AD4-702A-10D5EB513E45}"/>
              </a:ext>
            </a:extLst>
          </p:cNvPr>
          <p:cNvSpPr/>
          <p:nvPr/>
        </p:nvSpPr>
        <p:spPr>
          <a:xfrm>
            <a:off x="722376" y="2368296"/>
            <a:ext cx="3388871" cy="3013590"/>
          </a:xfrm>
          <a:prstGeom prst="roundRect">
            <a:avLst>
              <a:gd name="adj" fmla="val 4936"/>
            </a:avLst>
          </a:prstGeom>
          <a:solidFill>
            <a:schemeClr val="accent5">
              <a:lumMod val="60000"/>
              <a:lumOff val="40000"/>
              <a:alpha val="28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a:p>
            <a:pPr>
              <a:defRPr/>
            </a:pPr>
            <a:r>
              <a:rPr lang="en-US" sz="1600">
                <a:solidFill>
                  <a:srgbClr val="1F2448"/>
                </a:solidFill>
                <a:latin typeface="Aptos" panose="020B0004020202020204" pitchFamily="34" charset="0"/>
              </a:rPr>
              <a:t>"</a:t>
            </a:r>
            <a:r>
              <a:rPr lang="nb-NO" sz="1600">
                <a:solidFill>
                  <a:srgbClr val="1F2448"/>
                </a:solidFill>
                <a:latin typeface="Aptos" panose="020B0004020202020204" pitchFamily="34" charset="0"/>
              </a:rPr>
              <a:t>Det er svært oppmuntrende å se at pasienter behandlet med Radspherin oppnår resultater som overgår det som er forventet for denne utfordrende pasientgruppen. Som kliniker gir det meg håp om at denne lovende behandlingen kan bli et alternativ jeg kan tilby fremtidige pasienter."</a:t>
            </a:r>
            <a:endParaRPr lang="en-US" sz="1600">
              <a:solidFill>
                <a:srgbClr val="1F2448"/>
              </a:solidFill>
              <a:latin typeface="Aptos" panose="020B0004020202020204" pitchFamily="34" charset="0"/>
            </a:endParaRPr>
          </a:p>
          <a:p>
            <a:endParaRPr lang="en-US" sz="1000" i="1">
              <a:solidFill>
                <a:srgbClr val="1F2448"/>
              </a:solidFill>
              <a:latin typeface="Aptos" panose="020B0004020202020204" pitchFamily="34" charset="0"/>
            </a:endParaRPr>
          </a:p>
          <a:p>
            <a:r>
              <a:rPr lang="nb-NO" sz="1000" i="1" noProof="0">
                <a:solidFill>
                  <a:srgbClr val="1F2448"/>
                </a:solidFill>
                <a:latin typeface="Aptos" panose="020B0004020202020204" pitchFamily="34" charset="0"/>
              </a:rPr>
              <a:t>Dr. Stein Gunnar Larsen</a:t>
            </a:r>
          </a:p>
          <a:p>
            <a:r>
              <a:rPr lang="nb-NO" sz="1000" i="1" noProof="0">
                <a:solidFill>
                  <a:srgbClr val="1F2448"/>
                </a:solidFill>
                <a:latin typeface="Aptos" panose="020B0004020202020204" pitchFamily="34" charset="0"/>
              </a:rPr>
              <a:t>Hovedutprøver ved Oslo Universitetssykehus</a:t>
            </a:r>
          </a:p>
          <a:p>
            <a:pPr marL="0" marR="0" lvl="0" indent="0" defTabSz="914400" rtl="0" eaLnBrk="1" fontAlgn="auto" latinLnBrk="0" hangingPunct="1">
              <a:lnSpc>
                <a:spcPct val="100000"/>
              </a:lnSpc>
              <a:spcBef>
                <a:spcPts val="0"/>
              </a:spcBef>
              <a:spcAft>
                <a:spcPts val="0"/>
              </a:spcAft>
              <a:buClrTx/>
              <a:buSzTx/>
              <a:buFontTx/>
              <a:buNone/>
              <a:tabLst/>
              <a:defRPr/>
            </a:pPr>
            <a:endParaRPr lang="en-US" sz="1000" i="1">
              <a:solidFill>
                <a:srgbClr val="1F2448"/>
              </a:solidFill>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p:txBody>
      </p:sp>
      <p:sp>
        <p:nvSpPr>
          <p:cNvPr id="5" name="Title 1">
            <a:extLst>
              <a:ext uri="{FF2B5EF4-FFF2-40B4-BE49-F238E27FC236}">
                <a16:creationId xmlns:a16="http://schemas.microsoft.com/office/drawing/2014/main" id="{DA7A3A63-278A-7931-03C9-17CF05892525}"/>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FASE 1/2a RESULTATER RAD-18-002</a:t>
            </a:r>
            <a:endParaRPr lang="en-GB" sz="900">
              <a:solidFill>
                <a:schemeClr val="tx1"/>
              </a:solidFill>
              <a:latin typeface="Aptos SemiBold" panose="020B0004020202020204" pitchFamily="34" charset="0"/>
            </a:endParaRPr>
          </a:p>
        </p:txBody>
      </p:sp>
      <p:sp>
        <p:nvSpPr>
          <p:cNvPr id="3" name="Plassholder for lysbildenummer 4">
            <a:extLst>
              <a:ext uri="{FF2B5EF4-FFF2-40B4-BE49-F238E27FC236}">
                <a16:creationId xmlns:a16="http://schemas.microsoft.com/office/drawing/2014/main" id="{BB8CC853-3DCA-B0E9-E393-D08A62EF2DA3}"/>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13</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219644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7CD04-5833-2C81-38D2-69C6789F8256}"/>
            </a:ext>
          </a:extLst>
        </p:cNvPr>
        <p:cNvGrpSpPr/>
        <p:nvPr/>
      </p:nvGrpSpPr>
      <p:grpSpPr>
        <a:xfrm>
          <a:off x="0" y="0"/>
          <a:ext cx="0" cy="0"/>
          <a:chOff x="0" y="0"/>
          <a:chExt cx="0" cy="0"/>
        </a:xfrm>
      </p:grpSpPr>
      <p:sp>
        <p:nvSpPr>
          <p:cNvPr id="15" name="Pentagon 8">
            <a:extLst>
              <a:ext uri="{FF2B5EF4-FFF2-40B4-BE49-F238E27FC236}">
                <a16:creationId xmlns:a16="http://schemas.microsoft.com/office/drawing/2014/main" id="{21BBF30B-7ADD-1FAD-87FE-CF870CBFB7F4}"/>
              </a:ext>
            </a:extLst>
          </p:cNvPr>
          <p:cNvSpPr/>
          <p:nvPr/>
        </p:nvSpPr>
        <p:spPr>
          <a:xfrm>
            <a:off x="6096000" y="2709416"/>
            <a:ext cx="5761038" cy="1247617"/>
          </a:xfrm>
          <a:prstGeom prst="homePlate">
            <a:avLst>
              <a:gd name="adj" fmla="val 0"/>
            </a:avLst>
          </a:prstGeom>
          <a:solidFill>
            <a:srgbClr val="F7DED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82880" tIns="46800" bIns="45720" rtlCol="0" anchor="ctr"/>
          <a:lstStyle/>
          <a:p>
            <a:pPr marL="171450" marR="0" lvl="0" indent="-171450" algn="l" defTabSz="914400" rtl="0" eaLnBrk="1" fontAlgn="auto" latinLnBrk="0" hangingPunct="1">
              <a:lnSpc>
                <a:spcPct val="100000"/>
              </a:lnSpc>
              <a:spcBef>
                <a:spcPts val="0"/>
              </a:spcBef>
              <a:spcAft>
                <a:spcPts val="0"/>
              </a:spcAft>
              <a:buClr>
                <a:srgbClr val="E6332A"/>
              </a:buClr>
              <a:buSzTx/>
              <a:buFont typeface="Arial" panose="020B0604020202020204" pitchFamily="34" charset="0"/>
              <a:buChar char="•"/>
              <a:tabLst/>
              <a:defRPr/>
            </a:pPr>
            <a:r>
              <a:rPr kumimoji="0" lang="nb-NO"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Stråledosen forblir i bukhulen </a:t>
            </a:r>
          </a:p>
          <a:p>
            <a:pPr marL="171450" marR="0" lvl="0" indent="-171450" algn="l" defTabSz="914400" rtl="0" eaLnBrk="1" fontAlgn="auto" latinLnBrk="0" hangingPunct="1">
              <a:lnSpc>
                <a:spcPct val="100000"/>
              </a:lnSpc>
              <a:spcBef>
                <a:spcPts val="0"/>
              </a:spcBef>
              <a:spcAft>
                <a:spcPts val="0"/>
              </a:spcAft>
              <a:buClr>
                <a:srgbClr val="E6332A"/>
              </a:buClr>
              <a:buSzTx/>
              <a:buFont typeface="Arial" panose="020B0604020202020204" pitchFamily="34" charset="0"/>
              <a:buChar char="•"/>
              <a:tabLst/>
              <a:defRPr/>
            </a:pPr>
            <a:r>
              <a:rPr kumimoji="0" lang="nb-NO"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Absorbert dose til normalorganer langt under toksiske nivåer</a:t>
            </a:r>
          </a:p>
        </p:txBody>
      </p:sp>
      <p:sp>
        <p:nvSpPr>
          <p:cNvPr id="12" name="Pentagon 8">
            <a:extLst>
              <a:ext uri="{FF2B5EF4-FFF2-40B4-BE49-F238E27FC236}">
                <a16:creationId xmlns:a16="http://schemas.microsoft.com/office/drawing/2014/main" id="{1A14759F-869B-0D6B-66C0-2D4CEBD72E2C}"/>
              </a:ext>
            </a:extLst>
          </p:cNvPr>
          <p:cNvSpPr/>
          <p:nvPr/>
        </p:nvSpPr>
        <p:spPr>
          <a:xfrm>
            <a:off x="6096000" y="1392523"/>
            <a:ext cx="5761038" cy="1247617"/>
          </a:xfrm>
          <a:prstGeom prst="homePlate">
            <a:avLst>
              <a:gd name="adj" fmla="val 0"/>
            </a:avLst>
          </a:prstGeom>
          <a:solidFill>
            <a:srgbClr val="F7DED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82880" tIns="46800" bIns="45720" rtlCol="0" anchor="ctr"/>
          <a:lstStyle/>
          <a:p>
            <a:pPr marL="171450" marR="0" lvl="0" indent="-171450" algn="l" defTabSz="914400" rtl="0" eaLnBrk="1" fontAlgn="auto" latinLnBrk="0" hangingPunct="1">
              <a:lnSpc>
                <a:spcPct val="100000"/>
              </a:lnSpc>
              <a:spcBef>
                <a:spcPts val="0"/>
              </a:spcBef>
              <a:spcAft>
                <a:spcPts val="0"/>
              </a:spcAft>
              <a:buClr>
                <a:srgbClr val="E6332A"/>
              </a:buClr>
              <a:buSzTx/>
              <a:buFont typeface="Arial" panose="020B0604020202020204" pitchFamily="34" charset="0"/>
              <a:buChar char="•"/>
              <a:tabLst/>
              <a:defRPr/>
            </a:pPr>
            <a:r>
              <a:rPr kumimoji="0" lang="nb"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Ingen dosebegrensende toksisitet</a:t>
            </a:r>
          </a:p>
          <a:p>
            <a:pPr marL="171450" marR="0" lvl="0" indent="-171450" algn="l" defTabSz="914400" rtl="0" eaLnBrk="1" fontAlgn="auto" latinLnBrk="0" hangingPunct="1">
              <a:lnSpc>
                <a:spcPct val="100000"/>
              </a:lnSpc>
              <a:spcBef>
                <a:spcPts val="0"/>
              </a:spcBef>
              <a:spcAft>
                <a:spcPts val="0"/>
              </a:spcAft>
              <a:buClr>
                <a:srgbClr val="E6332A"/>
              </a:buClr>
              <a:buSzTx/>
              <a:buFont typeface="Arial" panose="020B0604020202020204" pitchFamily="34" charset="0"/>
              <a:buChar char="•"/>
              <a:tabLst/>
              <a:defRPr/>
            </a:pPr>
            <a:r>
              <a:rPr kumimoji="0" lang="nb"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Bare to av totalt 38 alvorlige bivirkninger rapportert som mulig relatert til Radspherin*</a:t>
            </a:r>
          </a:p>
        </p:txBody>
      </p:sp>
      <p:graphicFrame>
        <p:nvGraphicFramePr>
          <p:cNvPr id="19" name="Object 18" hidden="1">
            <a:extLst>
              <a:ext uri="{FF2B5EF4-FFF2-40B4-BE49-F238E27FC236}">
                <a16:creationId xmlns:a16="http://schemas.microsoft.com/office/drawing/2014/main" id="{6102F0D9-BFC4-F78E-9379-F8A23F26977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19" name="Object 18" hidden="1">
                        <a:extLst>
                          <a:ext uri="{FF2B5EF4-FFF2-40B4-BE49-F238E27FC236}">
                            <a16:creationId xmlns:a16="http://schemas.microsoft.com/office/drawing/2014/main" id="{6102F0D9-BFC4-F78E-9379-F8A23F2697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a:extLst>
              <a:ext uri="{FF2B5EF4-FFF2-40B4-BE49-F238E27FC236}">
                <a16:creationId xmlns:a16="http://schemas.microsoft.com/office/drawing/2014/main" id="{9D971013-92BB-FB35-646D-12D9B0EB00E6}"/>
              </a:ext>
            </a:extLst>
          </p:cNvPr>
          <p:cNvSpPr/>
          <p:nvPr/>
        </p:nvSpPr>
        <p:spPr>
          <a:xfrm>
            <a:off x="334962" y="1392523"/>
            <a:ext cx="5694363" cy="1247617"/>
          </a:xfrm>
          <a:custGeom>
            <a:avLst>
              <a:gd name="f8" fmla="val 0"/>
            </a:avLst>
            <a:gdLst>
              <a:gd name="f1" fmla="val 10800000"/>
              <a:gd name="f2" fmla="val 5400000"/>
              <a:gd name="f3" fmla="val 180"/>
              <a:gd name="f4" fmla="val w"/>
              <a:gd name="f5" fmla="val h"/>
              <a:gd name="f6" fmla="val ss"/>
              <a:gd name="f7" fmla="val 0"/>
              <a:gd name="f8" fmla="val 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C7C4D4"/>
          </a:solidFill>
          <a:ln cap="flat">
            <a:solidFill>
              <a:schemeClr val="bg1"/>
            </a:solidFill>
            <a:prstDash val="solid"/>
          </a:ln>
        </p:spPr>
        <p:txBody>
          <a:bodyPr vert="horz" wrap="square" lIns="182880" tIns="46798" rIns="91440" bIns="45720" anchor="ctr" anchorCtr="0" compatLnSpc="1">
            <a:noAutofit/>
          </a:bodyPr>
          <a:lstStyle/>
          <a:p>
            <a:pPr marL="457200" marR="0" lvl="1" indent="0" algn="l" defTabSz="914400" rtl="0" eaLnBrk="1" fontAlgn="auto" latinLnBrk="0" hangingPunct="1">
              <a:lnSpc>
                <a:spcPct val="80000"/>
              </a:lnSpc>
              <a:spcBef>
                <a:spcPts val="0"/>
              </a:spcBef>
              <a:spcAft>
                <a:spcPts val="0"/>
              </a:spcAft>
              <a:buClrTx/>
              <a:buSzTx/>
              <a:buFontTx/>
              <a:buNone/>
              <a:tabLst/>
              <a:defRPr sz="1800" b="0" i="0" u="none" strike="noStrike" kern="0" cap="none" spc="0" baseline="0">
                <a:solidFill>
                  <a:srgbClr val="000000"/>
                </a:solidFill>
                <a:uFillTx/>
              </a:defRPr>
            </a:pPr>
            <a:r>
              <a:rPr kumimoji="0" lang="nb" sz="1600" b="1" i="0" u="none" strike="noStrike" kern="0" cap="none" spc="0" normalizeH="0" baseline="0" noProof="0">
                <a:ln>
                  <a:noFill/>
                </a:ln>
                <a:solidFill>
                  <a:srgbClr val="1F2548"/>
                </a:solidFill>
                <a:effectLst/>
                <a:uLnTx/>
                <a:uFillTx/>
                <a:latin typeface="Aptos" panose="020B0004020202020204" pitchFamily="34" charset="0"/>
                <a:ea typeface="+mn-ea"/>
                <a:cs typeface="+mn-cs"/>
              </a:rPr>
              <a:t>Godt tolerert og trygt å bruke</a:t>
            </a:r>
          </a:p>
        </p:txBody>
      </p:sp>
      <p:pic>
        <p:nvPicPr>
          <p:cNvPr id="14" name="Bild 24" descr="Märkesfäste1 med hel fyllning">
            <a:extLst>
              <a:ext uri="{FF2B5EF4-FFF2-40B4-BE49-F238E27FC236}">
                <a16:creationId xmlns:a16="http://schemas.microsoft.com/office/drawing/2014/main" id="{72F0C356-49A3-7F93-A586-DEA3A02E82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878" y="1830696"/>
            <a:ext cx="371270" cy="371270"/>
          </a:xfrm>
          <a:prstGeom prst="rect">
            <a:avLst/>
          </a:prstGeom>
          <a:noFill/>
          <a:ln cap="flat">
            <a:noFill/>
          </a:ln>
        </p:spPr>
      </p:pic>
      <p:sp>
        <p:nvSpPr>
          <p:cNvPr id="21" name="Pentagon 8">
            <a:extLst>
              <a:ext uri="{FF2B5EF4-FFF2-40B4-BE49-F238E27FC236}">
                <a16:creationId xmlns:a16="http://schemas.microsoft.com/office/drawing/2014/main" id="{6F3CE55D-D7A6-0A84-0007-9B5DBC0A417B}"/>
              </a:ext>
            </a:extLst>
          </p:cNvPr>
          <p:cNvSpPr/>
          <p:nvPr/>
        </p:nvSpPr>
        <p:spPr>
          <a:xfrm>
            <a:off x="334962" y="2709416"/>
            <a:ext cx="5694363" cy="1247617"/>
          </a:xfrm>
          <a:custGeom>
            <a:avLst>
              <a:gd name="f8" fmla="val 0"/>
            </a:avLst>
            <a:gdLst>
              <a:gd name="f1" fmla="val 10800000"/>
              <a:gd name="f2" fmla="val 5400000"/>
              <a:gd name="f3" fmla="val 180"/>
              <a:gd name="f4" fmla="val w"/>
              <a:gd name="f5" fmla="val h"/>
              <a:gd name="f6" fmla="val ss"/>
              <a:gd name="f7" fmla="val 0"/>
              <a:gd name="f8" fmla="val 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C7C4D4"/>
          </a:solidFill>
          <a:ln cap="flat">
            <a:solidFill>
              <a:schemeClr val="bg1"/>
            </a:solidFill>
            <a:prstDash val="solid"/>
          </a:ln>
        </p:spPr>
        <p:txBody>
          <a:bodyPr vert="horz" wrap="square" lIns="182880" tIns="46798" rIns="91440" bIns="45720" anchor="ctr" anchorCtr="0" compatLnSpc="1">
            <a:noAutofit/>
          </a:bodyPr>
          <a:lstStyle/>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b" sz="1600" b="1" i="0" u="none" strike="noStrike" kern="1200" cap="none" spc="0" normalizeH="0" baseline="0" noProof="0">
                <a:ln>
                  <a:noFill/>
                </a:ln>
                <a:solidFill>
                  <a:srgbClr val="1F2548"/>
                </a:solidFill>
                <a:effectLst/>
                <a:uLnTx/>
                <a:uFillTx/>
                <a:latin typeface="Aptos" panose="020B0004020202020204" pitchFamily="34" charset="0"/>
                <a:ea typeface="+mn-ea"/>
                <a:cs typeface="+mn-cs"/>
              </a:rPr>
              <a:t>Ingen tegn til systemisk strålingstoksisitet</a:t>
            </a:r>
          </a:p>
        </p:txBody>
      </p:sp>
      <p:pic>
        <p:nvPicPr>
          <p:cNvPr id="26" name="Bild 23" descr="Märkesfäste1 med hel fyllning">
            <a:extLst>
              <a:ext uri="{FF2B5EF4-FFF2-40B4-BE49-F238E27FC236}">
                <a16:creationId xmlns:a16="http://schemas.microsoft.com/office/drawing/2014/main" id="{5529284F-4626-6007-D5BE-18D9A796D7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878" y="3141520"/>
            <a:ext cx="371270" cy="371270"/>
          </a:xfrm>
          <a:prstGeom prst="rect">
            <a:avLst/>
          </a:prstGeom>
        </p:spPr>
      </p:pic>
      <p:sp>
        <p:nvSpPr>
          <p:cNvPr id="2" name="Pentagon 8">
            <a:extLst>
              <a:ext uri="{FF2B5EF4-FFF2-40B4-BE49-F238E27FC236}">
                <a16:creationId xmlns:a16="http://schemas.microsoft.com/office/drawing/2014/main" id="{6490A38C-D70F-4A3E-8E70-EE5E5995A73B}"/>
              </a:ext>
            </a:extLst>
          </p:cNvPr>
          <p:cNvSpPr/>
          <p:nvPr/>
        </p:nvSpPr>
        <p:spPr>
          <a:xfrm>
            <a:off x="6096000" y="4026309"/>
            <a:ext cx="5761038" cy="1247617"/>
          </a:xfrm>
          <a:prstGeom prst="homePlate">
            <a:avLst>
              <a:gd name="adj" fmla="val 0"/>
            </a:avLst>
          </a:prstGeom>
          <a:solidFill>
            <a:srgbClr val="F7DED0"/>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182880" tIns="46800" bIns="45720" rtlCol="0" anchor="ctr"/>
          <a:lstStyle/>
          <a:p>
            <a:pPr marL="171450" marR="0" lvl="0" indent="-171450" algn="l" defTabSz="914400" rtl="0" eaLnBrk="1" fontAlgn="auto" latinLnBrk="0" hangingPunct="1">
              <a:lnSpc>
                <a:spcPct val="100000"/>
              </a:lnSpc>
              <a:spcBef>
                <a:spcPts val="0"/>
              </a:spcBef>
              <a:spcAft>
                <a:spcPts val="0"/>
              </a:spcAft>
              <a:buClr>
                <a:srgbClr val="E6332A"/>
              </a:buClr>
              <a:buSzTx/>
              <a:buFont typeface="Arial" panose="020B0604020202020204" pitchFamily="34" charset="0"/>
              <a:buChar char="•"/>
              <a:tabLst/>
              <a:defRPr/>
            </a:pPr>
            <a:r>
              <a:rPr kumimoji="0" lang="nb-NO"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Lav radioaktivitetsmengde i blod og urin</a:t>
            </a:r>
          </a:p>
          <a:p>
            <a:pPr marL="171450" marR="0" lvl="0" indent="-171450" algn="l" defTabSz="914400" rtl="0" eaLnBrk="1" fontAlgn="auto" latinLnBrk="0" hangingPunct="1">
              <a:lnSpc>
                <a:spcPct val="100000"/>
              </a:lnSpc>
              <a:spcBef>
                <a:spcPts val="0"/>
              </a:spcBef>
              <a:spcAft>
                <a:spcPts val="0"/>
              </a:spcAft>
              <a:buClr>
                <a:srgbClr val="E6332A"/>
              </a:buClr>
              <a:buSzTx/>
              <a:buFont typeface="Arial" panose="020B0604020202020204" pitchFamily="34" charset="0"/>
              <a:buChar char="•"/>
              <a:tabLst/>
              <a:defRPr/>
            </a:pPr>
            <a:r>
              <a:rPr kumimoji="0" lang="nb-NO"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Ingen forsiktighetsregler relatert til ekstern eksponering påkrevet</a:t>
            </a:r>
          </a:p>
        </p:txBody>
      </p:sp>
      <p:sp>
        <p:nvSpPr>
          <p:cNvPr id="4" name="Pentagon 8">
            <a:extLst>
              <a:ext uri="{FF2B5EF4-FFF2-40B4-BE49-F238E27FC236}">
                <a16:creationId xmlns:a16="http://schemas.microsoft.com/office/drawing/2014/main" id="{AF55F2A8-B53E-4574-B7B6-36498FDAE695}"/>
              </a:ext>
            </a:extLst>
          </p:cNvPr>
          <p:cNvSpPr/>
          <p:nvPr/>
        </p:nvSpPr>
        <p:spPr>
          <a:xfrm>
            <a:off x="334962" y="4026309"/>
            <a:ext cx="5694363" cy="1247617"/>
          </a:xfrm>
          <a:custGeom>
            <a:avLst>
              <a:gd name="f8" fmla="val 0"/>
            </a:avLst>
            <a:gdLst>
              <a:gd name="f1" fmla="val 10800000"/>
              <a:gd name="f2" fmla="val 5400000"/>
              <a:gd name="f3" fmla="val 180"/>
              <a:gd name="f4" fmla="val w"/>
              <a:gd name="f5" fmla="val h"/>
              <a:gd name="f6" fmla="val ss"/>
              <a:gd name="f7" fmla="val 0"/>
              <a:gd name="f8" fmla="val 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C7C4D4"/>
          </a:solidFill>
          <a:ln cap="flat">
            <a:solidFill>
              <a:schemeClr val="bg1"/>
            </a:solidFill>
            <a:prstDash val="solid"/>
          </a:ln>
        </p:spPr>
        <p:txBody>
          <a:bodyPr vert="horz" wrap="square" lIns="182880" tIns="46798" rIns="91440" bIns="45720" anchor="ctr" anchorCtr="0" compatLnSpc="1">
            <a:noAutofit/>
          </a:bodyPr>
          <a:lstStyle/>
          <a:p>
            <a:pPr marL="457200" marR="0" lvl="1" indent="0" algn="l" defTabSz="914400" rtl="0" eaLnBrk="1" fontAlgn="auto" latinLnBrk="0" hangingPunct="1">
              <a:lnSpc>
                <a:spcPct val="80000"/>
              </a:lnSpc>
              <a:spcBef>
                <a:spcPts val="0"/>
              </a:spcBef>
              <a:spcAft>
                <a:spcPts val="0"/>
              </a:spcAft>
              <a:buClrTx/>
              <a:buSzTx/>
              <a:buFontTx/>
              <a:buNone/>
              <a:tabLst/>
              <a:defRPr/>
            </a:pPr>
            <a:r>
              <a:rPr kumimoji="0" lang="nb" sz="1600" b="1" i="0" u="none" strike="noStrike" kern="1200" cap="none" spc="0" normalizeH="0" baseline="0" noProof="0">
                <a:ln>
                  <a:noFill/>
                </a:ln>
                <a:solidFill>
                  <a:srgbClr val="1F2548"/>
                </a:solidFill>
                <a:effectLst/>
                <a:uLnTx/>
                <a:uFillTx/>
                <a:latin typeface="Aptos" panose="020B0004020202020204" pitchFamily="34" charset="0"/>
                <a:ea typeface="+mn-ea"/>
                <a:cs typeface="+mn-cs"/>
              </a:rPr>
              <a:t>Lav eksponering for sykehusansatte</a:t>
            </a:r>
          </a:p>
        </p:txBody>
      </p:sp>
      <p:pic>
        <p:nvPicPr>
          <p:cNvPr id="10" name="Bild 23" descr="Märkesfäste1 med hel fyllning">
            <a:extLst>
              <a:ext uri="{FF2B5EF4-FFF2-40B4-BE49-F238E27FC236}">
                <a16:creationId xmlns:a16="http://schemas.microsoft.com/office/drawing/2014/main" id="{2DF61D42-C0FD-34E1-715D-69391B0C9C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878" y="4464482"/>
            <a:ext cx="371270" cy="371270"/>
          </a:xfrm>
          <a:prstGeom prst="rect">
            <a:avLst/>
          </a:prstGeom>
        </p:spPr>
      </p:pic>
      <p:sp>
        <p:nvSpPr>
          <p:cNvPr id="6" name="Plassholder for bunntekst 3">
            <a:extLst>
              <a:ext uri="{FF2B5EF4-FFF2-40B4-BE49-F238E27FC236}">
                <a16:creationId xmlns:a16="http://schemas.microsoft.com/office/drawing/2014/main" id="{A6A547A0-9110-709E-CF5E-53A0283E4BA4}"/>
              </a:ext>
            </a:extLst>
          </p:cNvPr>
          <p:cNvSpPr txBox="1">
            <a:spLocks/>
          </p:cNvSpPr>
          <p:nvPr/>
        </p:nvSpPr>
        <p:spPr>
          <a:xfrm>
            <a:off x="334962" y="6392937"/>
            <a:ext cx="10123488"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*Per dato for årlig DSUR (</a:t>
            </a:r>
            <a:r>
              <a:rPr kumimoji="0" lang="en-US"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development safety update review</a:t>
            </a: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 mars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 ett tilfelle av tynntarmsperforasjon, 72 dager etter Radspherin administrasjon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        - ett tilfelle av komplikasjon under administrasjonsprosedyren (lekkasje mellom sprøyte og kateter) </a:t>
            </a:r>
          </a:p>
        </p:txBody>
      </p:sp>
      <p:sp>
        <p:nvSpPr>
          <p:cNvPr id="11" name="Plassholder for lysbildenummer 4">
            <a:extLst>
              <a:ext uri="{FF2B5EF4-FFF2-40B4-BE49-F238E27FC236}">
                <a16:creationId xmlns:a16="http://schemas.microsoft.com/office/drawing/2014/main" id="{5E8EAC2B-53EE-4DC9-1E21-8110BE39988E}"/>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en-GB"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6" name="Title 1">
            <a:extLst>
              <a:ext uri="{FF2B5EF4-FFF2-40B4-BE49-F238E27FC236}">
                <a16:creationId xmlns:a16="http://schemas.microsoft.com/office/drawing/2014/main" id="{C0E5D79C-9DF1-E69D-7AF7-E2B842E3F2AD}"/>
              </a:ext>
            </a:extLst>
          </p:cNvPr>
          <p:cNvSpPr txBox="1">
            <a:spLocks/>
          </p:cNvSpPr>
          <p:nvPr/>
        </p:nvSpPr>
        <p:spPr>
          <a:xfrm>
            <a:off x="334963" y="369358"/>
            <a:ext cx="10371830" cy="669734"/>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 sz="2600" b="1" i="0" u="none" strike="noStrike" kern="1200" cap="none" spc="0" normalizeH="0" baseline="0" noProof="0" dirty="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t>Sterk sikkerhetsprofil demonstrert i validert fase 1/2a-studier for </a:t>
            </a:r>
            <a:r>
              <a:rPr kumimoji="0" lang="en-GB" sz="2600" b="1" i="0" u="none" strike="noStrike" kern="1200" cap="none" spc="0" normalizeH="0" baseline="0" noProof="0" dirty="0" err="1">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t>eggstokk</a:t>
            </a:r>
            <a:r>
              <a:rPr kumimoji="0" lang="en-GB" sz="2600" b="1" i="0" u="none" strike="noStrike" kern="1200" cap="none" spc="0" normalizeH="0" baseline="0" noProof="0" dirty="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t>- og </a:t>
            </a:r>
            <a:r>
              <a:rPr kumimoji="0" lang="en-GB" sz="2600" b="1" i="0" u="none" strike="noStrike" kern="1200" cap="none" spc="0" normalizeH="0" baseline="0" noProof="0" dirty="0" err="1">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t>tykktarmskreft</a:t>
            </a:r>
            <a:endParaRPr kumimoji="0" lang="en-GB" sz="2600" b="1" i="0" u="none" strike="noStrike" kern="1200" cap="none" spc="0" normalizeH="0" baseline="0" noProof="0" dirty="0">
              <a:ln>
                <a:noFill/>
              </a:ln>
              <a:solidFill>
                <a:prstClr val="black"/>
              </a:solidFill>
              <a:effectLst/>
              <a:uLnTx/>
              <a:uFillTx/>
              <a:latin typeface="Aptos SemiBold" panose="020B0004020202020204" pitchFamily="34" charset="0"/>
            </a:endParaRPr>
          </a:p>
        </p:txBody>
      </p:sp>
      <p:sp>
        <p:nvSpPr>
          <p:cNvPr id="3" name="TextBox 2">
            <a:extLst>
              <a:ext uri="{FF2B5EF4-FFF2-40B4-BE49-F238E27FC236}">
                <a16:creationId xmlns:a16="http://schemas.microsoft.com/office/drawing/2014/main" id="{4049CB39-C964-713C-E9F8-8A04E4540B40}"/>
              </a:ext>
            </a:extLst>
          </p:cNvPr>
          <p:cNvSpPr txBox="1"/>
          <p:nvPr/>
        </p:nvSpPr>
        <p:spPr>
          <a:xfrm>
            <a:off x="343432" y="5540466"/>
            <a:ext cx="11513605" cy="338400"/>
          </a:xfrm>
          <a:prstGeom prst="rect">
            <a:avLst/>
          </a:prstGeom>
          <a:solidFill>
            <a:srgbClr val="1F2548"/>
          </a:solidFill>
          <a:ln w="12700">
            <a:solidFill>
              <a:srgbClr val="1F2548"/>
            </a:solidFill>
          </a:ln>
        </p:spPr>
        <p:txBody>
          <a:bodyPr wrap="non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0" cap="none" spc="0" normalizeH="0" baseline="0" noProof="0" dirty="0">
                <a:ln>
                  <a:noFill/>
                </a:ln>
                <a:solidFill>
                  <a:srgbClr val="FFFFFF"/>
                </a:solidFill>
                <a:effectLst/>
                <a:uLnTx/>
                <a:uFillTx/>
                <a:latin typeface="Aptos" panose="020B0004020202020204" pitchFamily="34" charset="0"/>
                <a:ea typeface="+mn-ea"/>
                <a:cs typeface="+mn-cs"/>
              </a:rPr>
              <a:t>Sikkerhetsprofil validert i to fase 1/2a-studier med 68 pasienter</a:t>
            </a:r>
          </a:p>
        </p:txBody>
      </p:sp>
      <p:sp>
        <p:nvSpPr>
          <p:cNvPr id="5" name="Title 1">
            <a:extLst>
              <a:ext uri="{FF2B5EF4-FFF2-40B4-BE49-F238E27FC236}">
                <a16:creationId xmlns:a16="http://schemas.microsoft.com/office/drawing/2014/main" id="{DCFE91EB-7BFF-774A-E7CB-A96BD3F67623}"/>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a:ln>
                  <a:noFill/>
                </a:ln>
                <a:solidFill>
                  <a:srgbClr val="1F2548"/>
                </a:solidFill>
                <a:effectLst/>
                <a:uLnTx/>
                <a:uFillTx/>
                <a:latin typeface="Aptos SemiBold" panose="020B0004020202020204" pitchFamily="34" charset="0"/>
              </a:rPr>
              <a:t>FASE 1/2a RESULTATER</a:t>
            </a:r>
          </a:p>
        </p:txBody>
      </p:sp>
    </p:spTree>
    <p:extLst>
      <p:ext uri="{BB962C8B-B14F-4D97-AF65-F5344CB8AC3E}">
        <p14:creationId xmlns:p14="http://schemas.microsoft.com/office/powerpoint/2010/main" val="290658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D6740-48D5-7A61-CD0C-E174F442445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7896C3-4692-23EF-95F7-C9BC3D3F1E7A}"/>
              </a:ext>
            </a:extLst>
          </p:cNvPr>
          <p:cNvSpPr/>
          <p:nvPr/>
        </p:nvSpPr>
        <p:spPr>
          <a:xfrm>
            <a:off x="1285328" y="1638309"/>
            <a:ext cx="2010321" cy="1141030"/>
          </a:xfrm>
          <a:prstGeom prst="rect">
            <a:avLst/>
          </a:prstGeom>
          <a:solidFill>
            <a:srgbClr val="33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noProof="0" dirty="0">
                <a:latin typeface="Aptos" panose="020B0004020202020204" pitchFamily="34" charset="0"/>
              </a:rPr>
              <a:t>Fase 1/2a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noProof="0" dirty="0">
                <a:latin typeface="Aptos" panose="020B0004020202020204" pitchFamily="34" charset="0"/>
              </a:rPr>
              <a:t>tyktarmskreft</a:t>
            </a:r>
          </a:p>
        </p:txBody>
      </p:sp>
      <p:sp>
        <p:nvSpPr>
          <p:cNvPr id="6" name="Rectangle 5">
            <a:extLst>
              <a:ext uri="{FF2B5EF4-FFF2-40B4-BE49-F238E27FC236}">
                <a16:creationId xmlns:a16="http://schemas.microsoft.com/office/drawing/2014/main" id="{63A09A4D-0B5F-68CB-DF8C-371BD6CBB8A1}"/>
              </a:ext>
            </a:extLst>
          </p:cNvPr>
          <p:cNvSpPr/>
          <p:nvPr/>
        </p:nvSpPr>
        <p:spPr>
          <a:xfrm>
            <a:off x="1285329" y="3123405"/>
            <a:ext cx="2010321" cy="1112330"/>
          </a:xfrm>
          <a:prstGeom prst="rect">
            <a:avLst/>
          </a:prstGeom>
          <a:solidFill>
            <a:srgbClr val="33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b="1" noProof="0">
                <a:latin typeface="Aptos" panose="020B0004020202020204" pitchFamily="34" charset="0"/>
              </a:rPr>
              <a:t>Fase 1 </a:t>
            </a:r>
          </a:p>
          <a:p>
            <a:pPr algn="ctr"/>
            <a:r>
              <a:rPr lang="nb-NO" sz="1600" b="1" noProof="0">
                <a:latin typeface="Aptos" panose="020B0004020202020204" pitchFamily="34" charset="0"/>
              </a:rPr>
              <a:t>eggstokkreft</a:t>
            </a:r>
            <a:endParaRPr lang="nb-NO" sz="1600" b="1" cap="none" normalizeH="0" baseline="0">
              <a:latin typeface="Aptos" panose="020B0004020202020204" pitchFamily="34" charset="0"/>
            </a:endParaRPr>
          </a:p>
        </p:txBody>
      </p:sp>
      <p:sp>
        <p:nvSpPr>
          <p:cNvPr id="8" name="TekstSylinder 12">
            <a:extLst>
              <a:ext uri="{FF2B5EF4-FFF2-40B4-BE49-F238E27FC236}">
                <a16:creationId xmlns:a16="http://schemas.microsoft.com/office/drawing/2014/main" id="{7258B6BC-F405-9E20-D7D0-7AE065EB305A}"/>
              </a:ext>
            </a:extLst>
          </p:cNvPr>
          <p:cNvSpPr txBox="1">
            <a:spLocks/>
          </p:cNvSpPr>
          <p:nvPr/>
        </p:nvSpPr>
        <p:spPr>
          <a:xfrm>
            <a:off x="3799383" y="1638308"/>
            <a:ext cx="6650083" cy="929485"/>
          </a:xfrm>
          <a:prstGeom prst="rect">
            <a:avLst/>
          </a:prstGeom>
          <a:noFill/>
        </p:spPr>
        <p:txBody>
          <a:bodyPr vert="horz" wrap="square" lIns="91440" tIns="45720" rIns="91440" bIns="45720" rtlCol="0">
            <a:spAutoFit/>
          </a:bodyPr>
          <a:lstStyle>
            <a:defPPr>
              <a:defRPr lang="nb-NO"/>
            </a:defPPr>
            <a:lvl1pPr marL="316791" lvl="0" indent="-316791" algn="l" defTabSz="536433" rtl="0" eaLnBrk="1" latinLnBrk="0" hangingPunct="1">
              <a:spcBef>
                <a:spcPct val="20000"/>
              </a:spcBef>
              <a:buSzPct val="100000"/>
              <a:buFontTx/>
              <a:buBlip>
                <a:blip r:embed="rId2"/>
              </a:buBlip>
              <a:defRPr lang="en-US" sz="1600" b="1" kern="1200">
                <a:solidFill>
                  <a:schemeClr val="tx2">
                    <a:lumMod val="75000"/>
                    <a:lumOff val="25000"/>
                  </a:schemeClr>
                </a:solidFill>
                <a:latin typeface=""/>
                <a:ea typeface="+mn-ea"/>
                <a:cs typeface="Calibri" panose="020F0502020204030204" pitchFamily="34" charset="0"/>
              </a:defRPr>
            </a:lvl1pPr>
            <a:lvl2pPr marL="536575" indent="-268288" algn="l" defTabSz="536433" rtl="0" eaLnBrk="1" latinLnBrk="0" hangingPunct="1">
              <a:spcBef>
                <a:spcPct val="20000"/>
              </a:spcBef>
              <a:buFont typeface="Arial"/>
              <a:buChar char="–"/>
              <a:defRPr lang="en-US" sz="1600" kern="1200" dirty="0">
                <a:solidFill>
                  <a:schemeClr val="tx2">
                    <a:lumMod val="75000"/>
                    <a:lumOff val="25000"/>
                  </a:schemeClr>
                </a:solidFill>
                <a:latin typeface="+mn-lt"/>
                <a:ea typeface="+mn-ea"/>
                <a:cs typeface="Calibri" panose="020F0502020204030204" pitchFamily="34" charset="0"/>
              </a:defRPr>
            </a:lvl2pPr>
            <a:lvl3pPr marL="822325" indent="-285750" algn="l" defTabSz="536433" rtl="0" eaLnBrk="1" latinLnBrk="0" hangingPunct="1">
              <a:spcBef>
                <a:spcPct val="20000"/>
              </a:spcBef>
              <a:buFont typeface="Courier New" panose="02070309020205020404" pitchFamily="49" charset="0"/>
              <a:buChar char="o"/>
              <a:defRPr lang="en-US" sz="1600" b="0" kern="1200">
                <a:solidFill>
                  <a:schemeClr val="tx2">
                    <a:lumMod val="75000"/>
                    <a:lumOff val="25000"/>
                  </a:schemeClr>
                </a:solidFill>
                <a:latin typeface="+mn-lt"/>
                <a:ea typeface="+mn-ea"/>
                <a:cs typeface="Calibri" panose="020F0502020204030204" pitchFamily="34" charset="0"/>
              </a:defRPr>
            </a:lvl3pPr>
            <a:lvl4pPr marL="1877515"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4pPr>
            <a:lvl5pPr marL="2413947"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r>
              <a:rPr lang="nb-NO" sz="1600" b="0" noProof="0">
                <a:solidFill>
                  <a:srgbClr val="002060"/>
                </a:solidFill>
                <a:latin typeface="Aptos" panose="020B0004020202020204" pitchFamily="34" charset="0"/>
              </a:rPr>
              <a:t>Endelige 18 måneders data</a:t>
            </a:r>
          </a:p>
          <a:p>
            <a:r>
              <a:rPr lang="nb-NO" sz="1600" b="0" noProof="0">
                <a:solidFill>
                  <a:srgbClr val="002060"/>
                </a:solidFill>
                <a:latin typeface="Aptos" panose="020B0004020202020204" pitchFamily="34" charset="0"/>
              </a:rPr>
              <a:t>36 pasienter 7 MBq</a:t>
            </a:r>
          </a:p>
          <a:p>
            <a:r>
              <a:rPr kumimoji="0" lang="nb-NO" b="0" i="0" u="none" strike="noStrike" kern="1200" cap="none" spc="0" normalizeH="0" baseline="0">
                <a:ln>
                  <a:noFill/>
                </a:ln>
                <a:solidFill>
                  <a:srgbClr val="002060"/>
                </a:solidFill>
                <a:effectLst/>
                <a:uLnTx/>
                <a:uFillTx/>
                <a:latin typeface="Aptos" panose="020B0004020202020204" pitchFamily="34" charset="0"/>
              </a:rPr>
              <a:t>Ultimo 1H25</a:t>
            </a:r>
            <a:endParaRPr lang="nb-NO" b="0">
              <a:solidFill>
                <a:srgbClr val="1F2548"/>
              </a:solidFill>
              <a:latin typeface="Aptos" panose="020B0004020202020204" pitchFamily="34" charset="0"/>
            </a:endParaRPr>
          </a:p>
        </p:txBody>
      </p:sp>
      <p:sp>
        <p:nvSpPr>
          <p:cNvPr id="9" name="Title 1">
            <a:extLst>
              <a:ext uri="{FF2B5EF4-FFF2-40B4-BE49-F238E27FC236}">
                <a16:creationId xmlns:a16="http://schemas.microsoft.com/office/drawing/2014/main" id="{2439E589-D2F0-9738-8CBA-4EDD11016ECE}"/>
              </a:ext>
            </a:extLst>
          </p:cNvPr>
          <p:cNvSpPr txBox="1">
            <a:spLocks/>
          </p:cNvSpPr>
          <p:nvPr/>
        </p:nvSpPr>
        <p:spPr>
          <a:xfrm>
            <a:off x="742404" y="413586"/>
            <a:ext cx="8135681" cy="558656"/>
          </a:xfrm>
          <a:prstGeom prst="rect">
            <a:avLst/>
          </a:prstGeom>
        </p:spPr>
        <p:txBody>
          <a:bodyPr/>
          <a:lstStyle>
            <a:lvl1pPr marL="0" marR="0" lvl="0" indent="0" algn="l" defTabSz="914400" rtl="0" fontAlgn="auto" hangingPunct="1">
              <a:lnSpc>
                <a:spcPct val="90000"/>
              </a:lnSpc>
              <a:spcBef>
                <a:spcPts val="0"/>
              </a:spcBef>
              <a:spcAft>
                <a:spcPts val="0"/>
              </a:spcAft>
              <a:buNone/>
              <a:tabLst/>
              <a:defRPr lang="nb-NO" sz="2400" b="1" i="0" u="none" strike="noStrike" kern="1200" cap="none" spc="0" baseline="0">
                <a:solidFill>
                  <a:srgbClr val="1F2548"/>
                </a:solidFill>
                <a:uFillTx/>
                <a:latin typeface="Aptos SemiBold" panose="020B0004020202020204" pitchFamily="34" charset="0"/>
                <a:ea typeface="Aptos SemiBold" panose="020B0004020202020204" pitchFamily="34" charset="0"/>
                <a:cs typeface="Aptos SemiBold" panose="020B00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nb-NO" sz="2400" b="0" noProof="0">
                <a:solidFill>
                  <a:srgbClr val="1F2448"/>
                </a:solidFill>
                <a:latin typeface="Aptos SemiBold" panose="020B0004020202020204" pitchFamily="34" charset="0"/>
                <a:ea typeface="Calibri" panose="020F0502020204030204" pitchFamily="34" charset="0"/>
                <a:cs typeface="Times New Roman" panose="02020603050405020304" pitchFamily="18" charset="0"/>
              </a:rPr>
              <a:t>Nært forestående viktige milepæler </a:t>
            </a:r>
            <a:endParaRPr kumimoji="0" lang="nb-NO" sz="1600" b="0" u="none" strike="noStrike" kern="1200" cap="none" spc="0" normalizeH="0" baseline="0" noProof="0">
              <a:ln>
                <a:noFill/>
              </a:ln>
              <a:solidFill>
                <a:srgbClr val="1F2448"/>
              </a:solidFill>
              <a:effectLst/>
              <a:uLnTx/>
              <a:uFillTx/>
              <a:latin typeface="Aptos" panose="020B0004020202020204" pitchFamily="34" charset="0"/>
            </a:endParaRPr>
          </a:p>
        </p:txBody>
      </p:sp>
      <p:sp>
        <p:nvSpPr>
          <p:cNvPr id="10" name="TekstSylinder 12">
            <a:extLst>
              <a:ext uri="{FF2B5EF4-FFF2-40B4-BE49-F238E27FC236}">
                <a16:creationId xmlns:a16="http://schemas.microsoft.com/office/drawing/2014/main" id="{99100942-A6CC-9B06-D8CE-346679F0ED31}"/>
              </a:ext>
            </a:extLst>
          </p:cNvPr>
          <p:cNvSpPr txBox="1">
            <a:spLocks/>
          </p:cNvSpPr>
          <p:nvPr/>
        </p:nvSpPr>
        <p:spPr>
          <a:xfrm>
            <a:off x="3799383" y="3123405"/>
            <a:ext cx="6650083" cy="929485"/>
          </a:xfrm>
          <a:prstGeom prst="rect">
            <a:avLst/>
          </a:prstGeom>
          <a:noFill/>
        </p:spPr>
        <p:txBody>
          <a:bodyPr vert="horz" wrap="square" lIns="91440" tIns="45720" rIns="91440" bIns="45720" rtlCol="0">
            <a:spAutoFit/>
          </a:bodyPr>
          <a:lstStyle>
            <a:defPPr>
              <a:defRPr lang="nb-NO"/>
            </a:defPPr>
            <a:lvl1pPr marL="316791" lvl="0" indent="-316791" algn="l" defTabSz="536433" rtl="0" eaLnBrk="1" latinLnBrk="0" hangingPunct="1">
              <a:spcBef>
                <a:spcPct val="20000"/>
              </a:spcBef>
              <a:buSzPct val="100000"/>
              <a:buFontTx/>
              <a:buBlip>
                <a:blip r:embed="rId2"/>
              </a:buBlip>
              <a:defRPr lang="en-US" sz="1600" b="1" kern="1200">
                <a:solidFill>
                  <a:schemeClr val="tx2">
                    <a:lumMod val="75000"/>
                    <a:lumOff val="25000"/>
                  </a:schemeClr>
                </a:solidFill>
                <a:latin typeface=""/>
                <a:ea typeface="+mn-ea"/>
                <a:cs typeface="Calibri" panose="020F0502020204030204" pitchFamily="34" charset="0"/>
              </a:defRPr>
            </a:lvl1pPr>
            <a:lvl2pPr marL="536575" indent="-268288" algn="l" defTabSz="536433" rtl="0" eaLnBrk="1" latinLnBrk="0" hangingPunct="1">
              <a:spcBef>
                <a:spcPct val="20000"/>
              </a:spcBef>
              <a:buFont typeface="Arial"/>
              <a:buChar char="–"/>
              <a:defRPr lang="en-US" sz="1600" kern="1200" dirty="0">
                <a:solidFill>
                  <a:schemeClr val="tx2">
                    <a:lumMod val="75000"/>
                    <a:lumOff val="25000"/>
                  </a:schemeClr>
                </a:solidFill>
                <a:latin typeface="+mn-lt"/>
                <a:ea typeface="+mn-ea"/>
                <a:cs typeface="Calibri" panose="020F0502020204030204" pitchFamily="34" charset="0"/>
              </a:defRPr>
            </a:lvl2pPr>
            <a:lvl3pPr marL="822325" indent="-285750" algn="l" defTabSz="536433" rtl="0" eaLnBrk="1" latinLnBrk="0" hangingPunct="1">
              <a:spcBef>
                <a:spcPct val="20000"/>
              </a:spcBef>
              <a:buFont typeface="Courier New" panose="02070309020205020404" pitchFamily="49" charset="0"/>
              <a:buChar char="o"/>
              <a:defRPr lang="en-US" sz="1600" b="0" kern="1200">
                <a:solidFill>
                  <a:schemeClr val="tx2">
                    <a:lumMod val="75000"/>
                    <a:lumOff val="25000"/>
                  </a:schemeClr>
                </a:solidFill>
                <a:latin typeface="+mn-lt"/>
                <a:ea typeface="+mn-ea"/>
                <a:cs typeface="Calibri" panose="020F0502020204030204" pitchFamily="34" charset="0"/>
              </a:defRPr>
            </a:lvl3pPr>
            <a:lvl4pPr marL="1877515"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4pPr>
            <a:lvl5pPr marL="2413947"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r>
              <a:rPr lang="nb-NO" sz="1600" b="0" noProof="0" dirty="0">
                <a:solidFill>
                  <a:srgbClr val="002060"/>
                </a:solidFill>
                <a:latin typeface="Aptos" panose="020B0004020202020204" pitchFamily="34" charset="0"/>
              </a:rPr>
              <a:t>Endelige 24 måneders data </a:t>
            </a:r>
          </a:p>
          <a:p>
            <a:r>
              <a:rPr lang="nb-NO" sz="1600" b="0" noProof="0" dirty="0">
                <a:solidFill>
                  <a:srgbClr val="002060"/>
                </a:solidFill>
                <a:latin typeface="Aptos" panose="020B0004020202020204" pitchFamily="34" charset="0"/>
              </a:rPr>
              <a:t>10 pasienter 7 </a:t>
            </a:r>
            <a:r>
              <a:rPr lang="nb-NO" sz="1600" b="0" noProof="0" dirty="0" err="1">
                <a:solidFill>
                  <a:srgbClr val="002060"/>
                </a:solidFill>
                <a:latin typeface="Aptos" panose="020B0004020202020204" pitchFamily="34" charset="0"/>
              </a:rPr>
              <a:t>MBq</a:t>
            </a:r>
            <a:endParaRPr kumimoji="0" lang="nb-NO" sz="1600" b="0" i="0" u="none" strike="noStrike" kern="1200" cap="none" spc="0" normalizeH="0" baseline="0" noProof="0" dirty="0">
              <a:ln>
                <a:noFill/>
              </a:ln>
              <a:solidFill>
                <a:srgbClr val="002060"/>
              </a:solidFill>
              <a:effectLst/>
              <a:uLnTx/>
              <a:uFillTx/>
              <a:latin typeface="Aptos" panose="020B0004020202020204" pitchFamily="34" charset="0"/>
            </a:endParaRPr>
          </a:p>
          <a:p>
            <a:r>
              <a:rPr lang="nb-NO" b="0" dirty="0">
                <a:solidFill>
                  <a:srgbClr val="002060"/>
                </a:solidFill>
                <a:latin typeface="Aptos" panose="020B0004020202020204" pitchFamily="34" charset="0"/>
              </a:rPr>
              <a:t>Ultimo 2H25</a:t>
            </a:r>
          </a:p>
        </p:txBody>
      </p:sp>
      <p:sp>
        <p:nvSpPr>
          <p:cNvPr id="2" name="Rectangle 5">
            <a:extLst>
              <a:ext uri="{FF2B5EF4-FFF2-40B4-BE49-F238E27FC236}">
                <a16:creationId xmlns:a16="http://schemas.microsoft.com/office/drawing/2014/main" id="{C9AFBB6D-A5BF-3897-C95E-F2DFA35D5923}"/>
              </a:ext>
            </a:extLst>
          </p:cNvPr>
          <p:cNvSpPr/>
          <p:nvPr/>
        </p:nvSpPr>
        <p:spPr>
          <a:xfrm>
            <a:off x="1285329" y="4558729"/>
            <a:ext cx="2010321" cy="1156271"/>
          </a:xfrm>
          <a:prstGeom prst="rect">
            <a:avLst/>
          </a:prstGeom>
          <a:solidFill>
            <a:srgbClr val="33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600" b="1" cap="none" normalizeH="0" baseline="0">
              <a:latin typeface="Aptos" panose="020B0004020202020204" pitchFamily="34" charset="0"/>
            </a:endParaRPr>
          </a:p>
          <a:p>
            <a:pPr algn="ctr"/>
            <a:r>
              <a:rPr lang="nb-NO" sz="1600" b="1" noProof="0">
                <a:latin typeface="Aptos" panose="020B0004020202020204" pitchFamily="34" charset="0"/>
              </a:rPr>
              <a:t>Fase 2 </a:t>
            </a:r>
          </a:p>
          <a:p>
            <a:pPr algn="ctr"/>
            <a:r>
              <a:rPr lang="nb-NO" sz="1600" b="1" noProof="0">
                <a:latin typeface="Aptos" panose="020B0004020202020204" pitchFamily="34" charset="0"/>
              </a:rPr>
              <a:t>eggstokkreft</a:t>
            </a:r>
          </a:p>
          <a:p>
            <a:pPr algn="ctr"/>
            <a:endParaRPr lang="nb-NO" sz="1600" b="1" cap="none" normalizeH="0" baseline="0">
              <a:latin typeface="Aptos" panose="020B0004020202020204" pitchFamily="34" charset="0"/>
            </a:endParaRPr>
          </a:p>
        </p:txBody>
      </p:sp>
      <p:sp>
        <p:nvSpPr>
          <p:cNvPr id="3" name="TekstSylinder 12">
            <a:extLst>
              <a:ext uri="{FF2B5EF4-FFF2-40B4-BE49-F238E27FC236}">
                <a16:creationId xmlns:a16="http://schemas.microsoft.com/office/drawing/2014/main" id="{42F74D8E-FBD4-11C1-684A-813D993B0921}"/>
              </a:ext>
            </a:extLst>
          </p:cNvPr>
          <p:cNvSpPr txBox="1">
            <a:spLocks/>
          </p:cNvSpPr>
          <p:nvPr/>
        </p:nvSpPr>
        <p:spPr>
          <a:xfrm>
            <a:off x="3723183" y="4558729"/>
            <a:ext cx="6650083" cy="929485"/>
          </a:xfrm>
          <a:prstGeom prst="rect">
            <a:avLst/>
          </a:prstGeom>
          <a:noFill/>
        </p:spPr>
        <p:txBody>
          <a:bodyPr vert="horz" wrap="square" lIns="91440" tIns="45720" rIns="91440" bIns="45720" rtlCol="0">
            <a:spAutoFit/>
          </a:bodyPr>
          <a:lstStyle>
            <a:defPPr>
              <a:defRPr lang="nb-NO"/>
            </a:defPPr>
            <a:lvl1pPr marL="316791" lvl="0" indent="-316791" algn="l" defTabSz="536433" rtl="0" eaLnBrk="1" latinLnBrk="0" hangingPunct="1">
              <a:spcBef>
                <a:spcPct val="20000"/>
              </a:spcBef>
              <a:buSzPct val="100000"/>
              <a:buFontTx/>
              <a:buBlip>
                <a:blip r:embed="rId2"/>
              </a:buBlip>
              <a:defRPr lang="en-US" sz="1600" b="1" kern="1200">
                <a:solidFill>
                  <a:schemeClr val="tx2">
                    <a:lumMod val="75000"/>
                    <a:lumOff val="25000"/>
                  </a:schemeClr>
                </a:solidFill>
                <a:latin typeface=""/>
                <a:ea typeface="+mn-ea"/>
                <a:cs typeface="Calibri" panose="020F0502020204030204" pitchFamily="34" charset="0"/>
              </a:defRPr>
            </a:lvl1pPr>
            <a:lvl2pPr marL="536575" indent="-268288" algn="l" defTabSz="536433" rtl="0" eaLnBrk="1" latinLnBrk="0" hangingPunct="1">
              <a:spcBef>
                <a:spcPct val="20000"/>
              </a:spcBef>
              <a:buFont typeface="Arial"/>
              <a:buChar char="–"/>
              <a:defRPr lang="en-US" sz="1600" kern="1200" dirty="0">
                <a:solidFill>
                  <a:schemeClr val="tx2">
                    <a:lumMod val="75000"/>
                    <a:lumOff val="25000"/>
                  </a:schemeClr>
                </a:solidFill>
                <a:latin typeface="+mn-lt"/>
                <a:ea typeface="+mn-ea"/>
                <a:cs typeface="Calibri" panose="020F0502020204030204" pitchFamily="34" charset="0"/>
              </a:defRPr>
            </a:lvl2pPr>
            <a:lvl3pPr marL="822325" indent="-285750" algn="l" defTabSz="536433" rtl="0" eaLnBrk="1" latinLnBrk="0" hangingPunct="1">
              <a:spcBef>
                <a:spcPct val="20000"/>
              </a:spcBef>
              <a:buFont typeface="Courier New" panose="02070309020205020404" pitchFamily="49" charset="0"/>
              <a:buChar char="o"/>
              <a:defRPr lang="en-US" sz="1600" b="0" kern="1200">
                <a:solidFill>
                  <a:schemeClr val="tx2">
                    <a:lumMod val="75000"/>
                    <a:lumOff val="25000"/>
                  </a:schemeClr>
                </a:solidFill>
                <a:latin typeface="+mn-lt"/>
                <a:ea typeface="+mn-ea"/>
                <a:cs typeface="Calibri" panose="020F0502020204030204" pitchFamily="34" charset="0"/>
              </a:defRPr>
            </a:lvl3pPr>
            <a:lvl4pPr marL="1877515"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4pPr>
            <a:lvl5pPr marL="2413947"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fontAlgn="base">
              <a:spcAft>
                <a:spcPct val="0"/>
              </a:spcAft>
            </a:pPr>
            <a:r>
              <a:rPr lang="nb-NO" b="0" noProof="0">
                <a:solidFill>
                  <a:srgbClr val="002060"/>
                </a:solidFill>
                <a:latin typeface="Aptos" panose="020B0004020202020204" pitchFamily="34" charset="0"/>
              </a:rPr>
              <a:t>Interimavlesning 9 måneders data </a:t>
            </a:r>
          </a:p>
          <a:p>
            <a:pPr fontAlgn="base">
              <a:spcAft>
                <a:spcPct val="0"/>
              </a:spcAft>
            </a:pPr>
            <a:r>
              <a:rPr lang="nb-NO" b="0" noProof="0">
                <a:solidFill>
                  <a:srgbClr val="002060"/>
                </a:solidFill>
                <a:latin typeface="Aptos" panose="020B0004020202020204" pitchFamily="34" charset="0"/>
              </a:rPr>
              <a:t>Basert på analyse av pasienter rekruttert primo 2026  </a:t>
            </a:r>
          </a:p>
          <a:p>
            <a:pPr fontAlgn="base">
              <a:spcAft>
                <a:spcPct val="0"/>
              </a:spcAft>
            </a:pPr>
            <a:r>
              <a:rPr lang="nb-NO" b="0" noProof="0">
                <a:solidFill>
                  <a:srgbClr val="002060"/>
                </a:solidFill>
                <a:latin typeface="Aptos" panose="020B0004020202020204" pitchFamily="34" charset="0"/>
              </a:rPr>
              <a:t>Ultimo 2H26 </a:t>
            </a:r>
          </a:p>
        </p:txBody>
      </p:sp>
      <p:pic>
        <p:nvPicPr>
          <p:cNvPr id="7" name="Grafikk 6" descr="Avmerking med heldekkende fyll">
            <a:extLst>
              <a:ext uri="{FF2B5EF4-FFF2-40B4-BE49-F238E27FC236}">
                <a16:creationId xmlns:a16="http://schemas.microsoft.com/office/drawing/2014/main" id="{B0F2239F-5ECB-229D-9581-AA026474D3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9088" y="1645850"/>
            <a:ext cx="914400" cy="914400"/>
          </a:xfrm>
          <a:prstGeom prst="rect">
            <a:avLst/>
          </a:prstGeom>
        </p:spPr>
      </p:pic>
      <p:sp>
        <p:nvSpPr>
          <p:cNvPr id="5" name="Title 1">
            <a:extLst>
              <a:ext uri="{FF2B5EF4-FFF2-40B4-BE49-F238E27FC236}">
                <a16:creationId xmlns:a16="http://schemas.microsoft.com/office/drawing/2014/main" id="{3EF85FFC-FCFC-0AAB-AA6E-43704D2FDD69}"/>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KLINISK UTVIKLINGSPROGRAM </a:t>
            </a:r>
            <a:endParaRPr lang="en-GB" sz="900">
              <a:solidFill>
                <a:schemeClr val="tx1"/>
              </a:solidFill>
              <a:latin typeface="Aptos SemiBold" panose="020B0004020202020204" pitchFamily="34" charset="0"/>
            </a:endParaRPr>
          </a:p>
        </p:txBody>
      </p:sp>
      <p:sp>
        <p:nvSpPr>
          <p:cNvPr id="11" name="Plassholder for lysbildenummer 4">
            <a:extLst>
              <a:ext uri="{FF2B5EF4-FFF2-40B4-BE49-F238E27FC236}">
                <a16:creationId xmlns:a16="http://schemas.microsoft.com/office/drawing/2014/main" id="{ECB26397-1A9F-3144-C617-ECF6051D264E}"/>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15</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128235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A930-3CDE-2E00-65D5-2F8B09C8010A}"/>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677E1DE-53CC-0067-4503-0C2DB0846D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9" name="think-cell data - do not delete" hidden="1">
                        <a:extLst>
                          <a:ext uri="{FF2B5EF4-FFF2-40B4-BE49-F238E27FC236}">
                            <a16:creationId xmlns:a16="http://schemas.microsoft.com/office/drawing/2014/main" id="{9677E1DE-53CC-0067-4503-0C2DB0846D4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3" name="TextBox 82">
            <a:extLst>
              <a:ext uri="{FF2B5EF4-FFF2-40B4-BE49-F238E27FC236}">
                <a16:creationId xmlns:a16="http://schemas.microsoft.com/office/drawing/2014/main" id="{2D990979-F4C7-20B5-8B67-7EED675E3E24}"/>
              </a:ext>
            </a:extLst>
          </p:cNvPr>
          <p:cNvSpPr txBox="1"/>
          <p:nvPr/>
        </p:nvSpPr>
        <p:spPr>
          <a:xfrm>
            <a:off x="463784" y="2721910"/>
            <a:ext cx="105103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2448"/>
                </a:solidFill>
                <a:effectLst/>
                <a:uLnTx/>
                <a:uFillTx/>
                <a:latin typeface="Aptos" panose="020B0004020202020204" pitchFamily="34" charset="0"/>
                <a:ea typeface="+mn-ea"/>
                <a:cs typeface="+mn-cs"/>
              </a:rPr>
              <a:t>Ph 1/2a</a:t>
            </a:r>
          </a:p>
        </p:txBody>
      </p:sp>
      <p:grpSp>
        <p:nvGrpSpPr>
          <p:cNvPr id="14" name="Group 13">
            <a:extLst>
              <a:ext uri="{FF2B5EF4-FFF2-40B4-BE49-F238E27FC236}">
                <a16:creationId xmlns:a16="http://schemas.microsoft.com/office/drawing/2014/main" id="{1023EAA7-975E-FF17-05C2-C1D7178378AE}"/>
              </a:ext>
            </a:extLst>
          </p:cNvPr>
          <p:cNvGrpSpPr/>
          <p:nvPr/>
        </p:nvGrpSpPr>
        <p:grpSpPr>
          <a:xfrm>
            <a:off x="1324415" y="5692686"/>
            <a:ext cx="3134105" cy="299186"/>
            <a:chOff x="1277683" y="5722059"/>
            <a:chExt cx="3134105" cy="299186"/>
          </a:xfrm>
        </p:grpSpPr>
        <p:sp>
          <p:nvSpPr>
            <p:cNvPr id="118" name="Star: 6 Points 117">
              <a:extLst>
                <a:ext uri="{FF2B5EF4-FFF2-40B4-BE49-F238E27FC236}">
                  <a16:creationId xmlns:a16="http://schemas.microsoft.com/office/drawing/2014/main" id="{0FBD6DF3-3F5F-F87D-2A3F-1DBF57B6596B}"/>
                </a:ext>
              </a:extLst>
            </p:cNvPr>
            <p:cNvSpPr/>
            <p:nvPr/>
          </p:nvSpPr>
          <p:spPr>
            <a:xfrm>
              <a:off x="1277683" y="5729756"/>
              <a:ext cx="247225" cy="291489"/>
            </a:xfrm>
            <a:prstGeom prst="star6">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20" name="TextBox 119">
              <a:extLst>
                <a:ext uri="{FF2B5EF4-FFF2-40B4-BE49-F238E27FC236}">
                  <a16:creationId xmlns:a16="http://schemas.microsoft.com/office/drawing/2014/main" id="{89DF7563-56AA-BD7C-952E-E3E210F6A5FF}"/>
                </a:ext>
              </a:extLst>
            </p:cNvPr>
            <p:cNvSpPr txBox="1"/>
            <p:nvPr/>
          </p:nvSpPr>
          <p:spPr>
            <a:xfrm>
              <a:off x="1524908" y="5722059"/>
              <a:ext cx="2886880" cy="276999"/>
            </a:xfrm>
            <a:prstGeom prst="rect">
              <a:avLst/>
            </a:prstGeom>
            <a:noFill/>
          </p:spPr>
          <p:txBody>
            <a:bodyPr wrap="square" rtlCol="0">
              <a:spAutoFit/>
            </a:bodyPr>
            <a:lstStyle/>
            <a:p>
              <a:pPr>
                <a:defRPr/>
              </a:pPr>
              <a:r>
                <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a:t>
              </a:r>
              <a:r>
                <a:rPr lang="nb-NO" sz="1200">
                  <a:solidFill>
                    <a:srgbClr val="1F2548"/>
                  </a:solidFill>
                  <a:latin typeface="Aptos" panose="020B0004020202020204" pitchFamily="34" charset="0"/>
                </a:rPr>
                <a:t>Interimavlesning</a:t>
              </a:r>
            </a:p>
          </p:txBody>
        </p:sp>
      </p:grpSp>
      <p:grpSp>
        <p:nvGrpSpPr>
          <p:cNvPr id="12" name="Group 11">
            <a:extLst>
              <a:ext uri="{FF2B5EF4-FFF2-40B4-BE49-F238E27FC236}">
                <a16:creationId xmlns:a16="http://schemas.microsoft.com/office/drawing/2014/main" id="{76B501BF-294B-6E17-3BEB-C3251639AA04}"/>
              </a:ext>
            </a:extLst>
          </p:cNvPr>
          <p:cNvGrpSpPr/>
          <p:nvPr/>
        </p:nvGrpSpPr>
        <p:grpSpPr>
          <a:xfrm>
            <a:off x="3113208" y="5688787"/>
            <a:ext cx="2763976" cy="303085"/>
            <a:chOff x="1277683" y="6040961"/>
            <a:chExt cx="2763976" cy="303085"/>
          </a:xfrm>
        </p:grpSpPr>
        <p:sp>
          <p:nvSpPr>
            <p:cNvPr id="119" name="Star: 6 Points 118">
              <a:extLst>
                <a:ext uri="{FF2B5EF4-FFF2-40B4-BE49-F238E27FC236}">
                  <a16:creationId xmlns:a16="http://schemas.microsoft.com/office/drawing/2014/main" id="{4F0F3011-0E7F-1571-AF70-8BC7F6DE9BB5}"/>
                </a:ext>
              </a:extLst>
            </p:cNvPr>
            <p:cNvSpPr/>
            <p:nvPr/>
          </p:nvSpPr>
          <p:spPr>
            <a:xfrm>
              <a:off x="1277683" y="6040961"/>
              <a:ext cx="247225"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21" name="TextBox 120">
              <a:extLst>
                <a:ext uri="{FF2B5EF4-FFF2-40B4-BE49-F238E27FC236}">
                  <a16:creationId xmlns:a16="http://schemas.microsoft.com/office/drawing/2014/main" id="{14D4093D-6F70-4CCB-7960-FEEDE9E6DD99}"/>
                </a:ext>
              </a:extLst>
            </p:cNvPr>
            <p:cNvSpPr txBox="1"/>
            <p:nvPr/>
          </p:nvSpPr>
          <p:spPr>
            <a:xfrm>
              <a:off x="1530720" y="6067047"/>
              <a:ext cx="2510939" cy="276999"/>
            </a:xfrm>
            <a:prstGeom prst="rect">
              <a:avLst/>
            </a:prstGeom>
            <a:noFill/>
          </p:spPr>
          <p:txBody>
            <a:bodyPr wrap="square" rtlCol="0">
              <a:spAutoFit/>
            </a:bodyPr>
            <a:lstStyle/>
            <a:p>
              <a:pPr lvl="0">
                <a:defRPr/>
              </a:pPr>
              <a:r>
                <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a:t>
              </a:r>
              <a:r>
                <a:rPr lang="nb-NO" sz="1200">
                  <a:solidFill>
                    <a:srgbClr val="1F2548"/>
                  </a:solidFill>
                  <a:latin typeface="Aptos" panose="020B0004020202020204" pitchFamily="34" charset="0"/>
                </a:rPr>
                <a:t>Endelig resultat</a:t>
              </a:r>
              <a:endPar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grpSp>
      <p:cxnSp>
        <p:nvCxnSpPr>
          <p:cNvPr id="3" name="Straight Arrow Connector 2">
            <a:extLst>
              <a:ext uri="{FF2B5EF4-FFF2-40B4-BE49-F238E27FC236}">
                <a16:creationId xmlns:a16="http://schemas.microsoft.com/office/drawing/2014/main" id="{C43F1BFC-7931-A015-4ECE-7D6660D56487}"/>
              </a:ext>
            </a:extLst>
          </p:cNvPr>
          <p:cNvCxnSpPr>
            <a:cxnSpLocks/>
          </p:cNvCxnSpPr>
          <p:nvPr/>
        </p:nvCxnSpPr>
        <p:spPr>
          <a:xfrm>
            <a:off x="1324415" y="5524786"/>
            <a:ext cx="10469652" cy="0"/>
          </a:xfrm>
          <a:prstGeom prst="straightConnector1">
            <a:avLst/>
          </a:prstGeom>
          <a:ln w="15875">
            <a:solidFill>
              <a:srgbClr val="7E7994"/>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BAC0A2-675A-3A93-A4A9-D8D076A88D4A}"/>
              </a:ext>
            </a:extLst>
          </p:cNvPr>
          <p:cNvCxnSpPr/>
          <p:nvPr/>
        </p:nvCxnSpPr>
        <p:spPr>
          <a:xfrm>
            <a:off x="9866804"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0EB1B42-F3C0-13AD-7319-4742A56C1053}"/>
              </a:ext>
            </a:extLst>
          </p:cNvPr>
          <p:cNvCxnSpPr/>
          <p:nvPr/>
        </p:nvCxnSpPr>
        <p:spPr>
          <a:xfrm>
            <a:off x="2293686"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0608E1-70E0-1C0C-F82E-E0D53D11EC64}"/>
              </a:ext>
            </a:extLst>
          </p:cNvPr>
          <p:cNvCxnSpPr/>
          <p:nvPr/>
        </p:nvCxnSpPr>
        <p:spPr>
          <a:xfrm>
            <a:off x="3375560"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70695C7-64BA-B835-69B5-4C29C64B32D2}"/>
              </a:ext>
            </a:extLst>
          </p:cNvPr>
          <p:cNvCxnSpPr/>
          <p:nvPr/>
        </p:nvCxnSpPr>
        <p:spPr>
          <a:xfrm>
            <a:off x="4457434"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99E6C40-D1C5-DB43-35CE-8CAC31508613}"/>
              </a:ext>
            </a:extLst>
          </p:cNvPr>
          <p:cNvCxnSpPr/>
          <p:nvPr/>
        </p:nvCxnSpPr>
        <p:spPr>
          <a:xfrm>
            <a:off x="5539308"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B10643E-EA59-1C07-3F08-CA687160EE6A}"/>
              </a:ext>
            </a:extLst>
          </p:cNvPr>
          <p:cNvCxnSpPr/>
          <p:nvPr/>
        </p:nvCxnSpPr>
        <p:spPr>
          <a:xfrm>
            <a:off x="6621182"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3EDE7E-4406-B133-2BFB-91A6DDFE6802}"/>
              </a:ext>
            </a:extLst>
          </p:cNvPr>
          <p:cNvCxnSpPr/>
          <p:nvPr/>
        </p:nvCxnSpPr>
        <p:spPr>
          <a:xfrm>
            <a:off x="7703056"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45616A-2516-AD2D-C2AF-EFA7FA698488}"/>
              </a:ext>
            </a:extLst>
          </p:cNvPr>
          <p:cNvCxnSpPr/>
          <p:nvPr/>
        </p:nvCxnSpPr>
        <p:spPr>
          <a:xfrm>
            <a:off x="8784930"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67E2266-B046-1BB5-079A-8C8EB45F204B}"/>
              </a:ext>
            </a:extLst>
          </p:cNvPr>
          <p:cNvSpPr txBox="1"/>
          <p:nvPr/>
        </p:nvSpPr>
        <p:spPr>
          <a:xfrm>
            <a:off x="2995043" y="1276183"/>
            <a:ext cx="7551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1H25</a:t>
            </a:r>
          </a:p>
        </p:txBody>
      </p:sp>
      <p:sp>
        <p:nvSpPr>
          <p:cNvPr id="70" name="TextBox 69">
            <a:extLst>
              <a:ext uri="{FF2B5EF4-FFF2-40B4-BE49-F238E27FC236}">
                <a16:creationId xmlns:a16="http://schemas.microsoft.com/office/drawing/2014/main" id="{F0C4362F-4B78-BC46-46B9-646F2689DEB7}"/>
              </a:ext>
            </a:extLst>
          </p:cNvPr>
          <p:cNvSpPr txBox="1"/>
          <p:nvPr/>
        </p:nvSpPr>
        <p:spPr>
          <a:xfrm>
            <a:off x="3954011" y="1276183"/>
            <a:ext cx="9788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2H25</a:t>
            </a:r>
          </a:p>
        </p:txBody>
      </p:sp>
      <p:sp>
        <p:nvSpPr>
          <p:cNvPr id="71" name="TextBox 70">
            <a:extLst>
              <a:ext uri="{FF2B5EF4-FFF2-40B4-BE49-F238E27FC236}">
                <a16:creationId xmlns:a16="http://schemas.microsoft.com/office/drawing/2014/main" id="{7C4CC3E0-869A-8AA3-A527-1E7C2655264F}"/>
              </a:ext>
            </a:extLst>
          </p:cNvPr>
          <p:cNvSpPr txBox="1"/>
          <p:nvPr/>
        </p:nvSpPr>
        <p:spPr>
          <a:xfrm>
            <a:off x="5164130" y="1276183"/>
            <a:ext cx="7404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1H</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26</a:t>
            </a:r>
          </a:p>
        </p:txBody>
      </p:sp>
      <p:sp>
        <p:nvSpPr>
          <p:cNvPr id="72" name="TextBox 71">
            <a:extLst>
              <a:ext uri="{FF2B5EF4-FFF2-40B4-BE49-F238E27FC236}">
                <a16:creationId xmlns:a16="http://schemas.microsoft.com/office/drawing/2014/main" id="{DAF7AC5E-76AB-CAD0-0351-59FC450BC6CE}"/>
              </a:ext>
            </a:extLst>
          </p:cNvPr>
          <p:cNvSpPr txBox="1"/>
          <p:nvPr/>
        </p:nvSpPr>
        <p:spPr>
          <a:xfrm>
            <a:off x="7335826"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1H27</a:t>
            </a:r>
          </a:p>
        </p:txBody>
      </p:sp>
      <p:sp>
        <p:nvSpPr>
          <p:cNvPr id="73" name="Arrow: Pentagon 72">
            <a:extLst>
              <a:ext uri="{FF2B5EF4-FFF2-40B4-BE49-F238E27FC236}">
                <a16:creationId xmlns:a16="http://schemas.microsoft.com/office/drawing/2014/main" id="{82F35ED8-7267-C226-0261-9B4070CD62AA}"/>
              </a:ext>
            </a:extLst>
          </p:cNvPr>
          <p:cNvSpPr/>
          <p:nvPr/>
        </p:nvSpPr>
        <p:spPr>
          <a:xfrm>
            <a:off x="2311362" y="4053898"/>
            <a:ext cx="7444243" cy="308832"/>
          </a:xfrm>
          <a:prstGeom prst="homePlate">
            <a:avLst/>
          </a:prstGeom>
          <a:solidFill>
            <a:srgbClr val="C7C4D4"/>
          </a:solidFill>
          <a:ln>
            <a:solidFill>
              <a:srgbClr val="234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448"/>
                </a:solidFill>
                <a:effectLst/>
                <a:uLnTx/>
                <a:uFillTx/>
                <a:latin typeface="Aptos" panose="020B0004020202020204" pitchFamily="34" charset="0"/>
                <a:ea typeface="+mn-ea"/>
                <a:cs typeface="+mn-cs"/>
              </a:rPr>
              <a:t>   Eggstokkreft N = 96</a:t>
            </a:r>
          </a:p>
        </p:txBody>
      </p:sp>
      <p:sp>
        <p:nvSpPr>
          <p:cNvPr id="84" name="TextBox 83">
            <a:extLst>
              <a:ext uri="{FF2B5EF4-FFF2-40B4-BE49-F238E27FC236}">
                <a16:creationId xmlns:a16="http://schemas.microsoft.com/office/drawing/2014/main" id="{D1CD224D-7F18-4DF1-9C10-D1EF053C2F25}"/>
              </a:ext>
            </a:extLst>
          </p:cNvPr>
          <p:cNvSpPr txBox="1"/>
          <p:nvPr/>
        </p:nvSpPr>
        <p:spPr>
          <a:xfrm>
            <a:off x="559333" y="4024505"/>
            <a:ext cx="95548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2448"/>
                </a:solidFill>
                <a:effectLst/>
                <a:uLnTx/>
                <a:uFillTx/>
                <a:latin typeface="Aptos" panose="020B0004020202020204" pitchFamily="34" charset="0"/>
                <a:ea typeface="+mn-ea"/>
                <a:cs typeface="+mn-cs"/>
              </a:rPr>
              <a:t>Ph 2</a:t>
            </a:r>
          </a:p>
        </p:txBody>
      </p:sp>
      <p:cxnSp>
        <p:nvCxnSpPr>
          <p:cNvPr id="95" name="Straight Connector 94">
            <a:extLst>
              <a:ext uri="{FF2B5EF4-FFF2-40B4-BE49-F238E27FC236}">
                <a16:creationId xmlns:a16="http://schemas.microsoft.com/office/drawing/2014/main" id="{29D82900-0E93-F7C8-2564-0CCC05AA2D54}"/>
              </a:ext>
            </a:extLst>
          </p:cNvPr>
          <p:cNvCxnSpPr>
            <a:cxnSpLocks/>
          </p:cNvCxnSpPr>
          <p:nvPr/>
        </p:nvCxnSpPr>
        <p:spPr>
          <a:xfrm>
            <a:off x="727011" y="3564971"/>
            <a:ext cx="10919037" cy="519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Arrow: Chevron 97">
            <a:extLst>
              <a:ext uri="{FF2B5EF4-FFF2-40B4-BE49-F238E27FC236}">
                <a16:creationId xmlns:a16="http://schemas.microsoft.com/office/drawing/2014/main" id="{FC31B40F-6B23-575F-605C-5158CA545CA0}"/>
              </a:ext>
            </a:extLst>
          </p:cNvPr>
          <p:cNvSpPr/>
          <p:nvPr/>
        </p:nvSpPr>
        <p:spPr>
          <a:xfrm>
            <a:off x="1693993" y="2472239"/>
            <a:ext cx="2663460" cy="270183"/>
          </a:xfrm>
          <a:prstGeom prst="chevron">
            <a:avLst/>
          </a:prstGeom>
          <a:solidFill>
            <a:srgbClr val="C7C4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nb-NO" sz="1200" b="1">
                <a:solidFill>
                  <a:srgbClr val="1F2448"/>
                </a:solidFill>
                <a:latin typeface="Aptos" panose="020B0004020202020204" pitchFamily="34" charset="0"/>
              </a:rPr>
              <a:t> Eggstokkreft</a:t>
            </a:r>
            <a:endParaRPr kumimoji="0" lang="en-US" sz="1200" b="1"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p:txBody>
      </p:sp>
      <p:sp>
        <p:nvSpPr>
          <p:cNvPr id="100" name="Arrow: Chevron 99">
            <a:extLst>
              <a:ext uri="{FF2B5EF4-FFF2-40B4-BE49-F238E27FC236}">
                <a16:creationId xmlns:a16="http://schemas.microsoft.com/office/drawing/2014/main" id="{A1C75CCD-050E-C97B-54F9-F53BD46B4536}"/>
              </a:ext>
            </a:extLst>
          </p:cNvPr>
          <p:cNvSpPr/>
          <p:nvPr/>
        </p:nvSpPr>
        <p:spPr>
          <a:xfrm>
            <a:off x="1684299" y="3072861"/>
            <a:ext cx="1566901" cy="277807"/>
          </a:xfrm>
          <a:prstGeom prst="chevron">
            <a:avLst>
              <a:gd name="adj" fmla="val 50000"/>
            </a:avLst>
          </a:prstGeom>
          <a:solidFill>
            <a:srgbClr val="E0E7F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448"/>
                </a:solidFill>
                <a:effectLst/>
                <a:uLnTx/>
                <a:uFillTx/>
                <a:latin typeface="Aptos" panose="020B0004020202020204" pitchFamily="34" charset="0"/>
                <a:ea typeface="+mn-ea"/>
                <a:cs typeface="+mn-cs"/>
              </a:rPr>
              <a:t>Tykktarmskreft</a:t>
            </a:r>
          </a:p>
        </p:txBody>
      </p:sp>
      <p:sp>
        <p:nvSpPr>
          <p:cNvPr id="113" name="Star: 6 Points 112">
            <a:extLst>
              <a:ext uri="{FF2B5EF4-FFF2-40B4-BE49-F238E27FC236}">
                <a16:creationId xmlns:a16="http://schemas.microsoft.com/office/drawing/2014/main" id="{D92D75AD-8E9A-2CB3-5191-891C5A578C3D}"/>
              </a:ext>
            </a:extLst>
          </p:cNvPr>
          <p:cNvSpPr/>
          <p:nvPr/>
        </p:nvSpPr>
        <p:spPr>
          <a:xfrm>
            <a:off x="3266226" y="3081735"/>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4" name="Star: 6 Points 113">
            <a:extLst>
              <a:ext uri="{FF2B5EF4-FFF2-40B4-BE49-F238E27FC236}">
                <a16:creationId xmlns:a16="http://schemas.microsoft.com/office/drawing/2014/main" id="{BC38AA84-2F3B-D725-95C3-F4A9E136AA47}"/>
              </a:ext>
            </a:extLst>
          </p:cNvPr>
          <p:cNvSpPr/>
          <p:nvPr/>
        </p:nvSpPr>
        <p:spPr>
          <a:xfrm>
            <a:off x="4374618" y="2462744"/>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5" name="Star: 6 Points 114">
            <a:extLst>
              <a:ext uri="{FF2B5EF4-FFF2-40B4-BE49-F238E27FC236}">
                <a16:creationId xmlns:a16="http://schemas.microsoft.com/office/drawing/2014/main" id="{2B4A4FC6-BDD9-E481-1409-BD3C864897EB}"/>
              </a:ext>
            </a:extLst>
          </p:cNvPr>
          <p:cNvSpPr/>
          <p:nvPr/>
        </p:nvSpPr>
        <p:spPr>
          <a:xfrm>
            <a:off x="6532101" y="4341104"/>
            <a:ext cx="22475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latin typeface="Aptos" panose="020B0004020202020204" pitchFamily="34" charset="0"/>
            </a:endParaRPr>
          </a:p>
        </p:txBody>
      </p:sp>
      <p:sp>
        <p:nvSpPr>
          <p:cNvPr id="116" name="Star: 6 Points 115">
            <a:extLst>
              <a:ext uri="{FF2B5EF4-FFF2-40B4-BE49-F238E27FC236}">
                <a16:creationId xmlns:a16="http://schemas.microsoft.com/office/drawing/2014/main" id="{5E64FE23-408D-3FE0-24A7-504C4DA6F93D}"/>
              </a:ext>
            </a:extLst>
          </p:cNvPr>
          <p:cNvSpPr/>
          <p:nvPr/>
        </p:nvSpPr>
        <p:spPr>
          <a:xfrm>
            <a:off x="9755606" y="4051161"/>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cxnSp>
        <p:nvCxnSpPr>
          <p:cNvPr id="5" name="Straight Connector 4">
            <a:extLst>
              <a:ext uri="{FF2B5EF4-FFF2-40B4-BE49-F238E27FC236}">
                <a16:creationId xmlns:a16="http://schemas.microsoft.com/office/drawing/2014/main" id="{B393FD56-612F-E12C-988B-18F42D6F43A1}"/>
              </a:ext>
            </a:extLst>
          </p:cNvPr>
          <p:cNvCxnSpPr>
            <a:cxnSpLocks/>
          </p:cNvCxnSpPr>
          <p:nvPr/>
        </p:nvCxnSpPr>
        <p:spPr>
          <a:xfrm>
            <a:off x="10948681"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sp>
        <p:nvSpPr>
          <p:cNvPr id="15" name="Plassholder for bunntekst 3">
            <a:extLst>
              <a:ext uri="{FF2B5EF4-FFF2-40B4-BE49-F238E27FC236}">
                <a16:creationId xmlns:a16="http://schemas.microsoft.com/office/drawing/2014/main" id="{1BDEC32F-1704-BAFE-68BD-E6E7D773E0C9}"/>
              </a:ext>
            </a:extLst>
          </p:cNvPr>
          <p:cNvSpPr txBox="1">
            <a:spLocks/>
          </p:cNvSpPr>
          <p:nvPr/>
        </p:nvSpPr>
        <p:spPr>
          <a:xfrm>
            <a:off x="334961" y="6392937"/>
            <a:ext cx="10515597"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21" name="Title 1">
            <a:extLst>
              <a:ext uri="{FF2B5EF4-FFF2-40B4-BE49-F238E27FC236}">
                <a16:creationId xmlns:a16="http://schemas.microsoft.com/office/drawing/2014/main" id="{8796E2D3-759B-493B-ED84-CF5EDE83071D}"/>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lvl="0">
              <a:defRPr/>
            </a:pPr>
            <a:r>
              <a:rPr lang="nb-NO" sz="2600">
                <a:latin typeface="Aptos SemiBold" panose="020B0004020202020204" pitchFamily="34" charset="0"/>
                <a:ea typeface="Calibri" panose="020F0502020204030204" pitchFamily="34" charset="0"/>
                <a:cs typeface="Times New Roman" panose="02020603050405020304" pitchFamily="18" charset="0"/>
              </a:rPr>
              <a:t>Klinisk utviklingsplan</a:t>
            </a:r>
            <a:endParaRPr lang="nb-NO" sz="1800" b="0" i="1">
              <a:solidFill>
                <a:srgbClr val="1F2448"/>
              </a:solidFill>
              <a:latin typeface="Aptos" panose="020B0004020202020204" pitchFamily="34" charset="0"/>
            </a:endParaRPr>
          </a:p>
        </p:txBody>
      </p:sp>
      <p:sp>
        <p:nvSpPr>
          <p:cNvPr id="7" name="Star: 6 Points 6">
            <a:extLst>
              <a:ext uri="{FF2B5EF4-FFF2-40B4-BE49-F238E27FC236}">
                <a16:creationId xmlns:a16="http://schemas.microsoft.com/office/drawing/2014/main" id="{D5D40152-8553-1758-7BEF-93B2F6B37ABE}"/>
              </a:ext>
            </a:extLst>
          </p:cNvPr>
          <p:cNvSpPr/>
          <p:nvPr/>
        </p:nvSpPr>
        <p:spPr>
          <a:xfrm>
            <a:off x="3238426" y="4352491"/>
            <a:ext cx="24840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4" name="TextBox 23">
            <a:extLst>
              <a:ext uri="{FF2B5EF4-FFF2-40B4-BE49-F238E27FC236}">
                <a16:creationId xmlns:a16="http://schemas.microsoft.com/office/drawing/2014/main" id="{D403F158-7B22-E4B6-265E-AD1E484EB30D}"/>
              </a:ext>
            </a:extLst>
          </p:cNvPr>
          <p:cNvSpPr txBox="1"/>
          <p:nvPr/>
        </p:nvSpPr>
        <p:spPr>
          <a:xfrm>
            <a:off x="6181541" y="1276183"/>
            <a:ext cx="877329" cy="37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2H</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26</a:t>
            </a:r>
          </a:p>
        </p:txBody>
      </p:sp>
      <p:sp>
        <p:nvSpPr>
          <p:cNvPr id="25" name="TextBox 24">
            <a:extLst>
              <a:ext uri="{FF2B5EF4-FFF2-40B4-BE49-F238E27FC236}">
                <a16:creationId xmlns:a16="http://schemas.microsoft.com/office/drawing/2014/main" id="{D52A1C4F-B22E-75A0-035D-EED90ADBA1BD}"/>
              </a:ext>
            </a:extLst>
          </p:cNvPr>
          <p:cNvSpPr txBox="1"/>
          <p:nvPr/>
        </p:nvSpPr>
        <p:spPr>
          <a:xfrm>
            <a:off x="8429913"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H27</a:t>
            </a:r>
          </a:p>
        </p:txBody>
      </p:sp>
      <p:sp>
        <p:nvSpPr>
          <p:cNvPr id="26" name="TextBox 25">
            <a:extLst>
              <a:ext uri="{FF2B5EF4-FFF2-40B4-BE49-F238E27FC236}">
                <a16:creationId xmlns:a16="http://schemas.microsoft.com/office/drawing/2014/main" id="{018EB6EB-2CD1-33C3-C248-CD2578F74327}"/>
              </a:ext>
            </a:extLst>
          </p:cNvPr>
          <p:cNvSpPr txBox="1"/>
          <p:nvPr/>
        </p:nvSpPr>
        <p:spPr>
          <a:xfrm>
            <a:off x="10581511"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H28</a:t>
            </a:r>
          </a:p>
        </p:txBody>
      </p:sp>
      <p:sp>
        <p:nvSpPr>
          <p:cNvPr id="27" name="TextBox 26">
            <a:extLst>
              <a:ext uri="{FF2B5EF4-FFF2-40B4-BE49-F238E27FC236}">
                <a16:creationId xmlns:a16="http://schemas.microsoft.com/office/drawing/2014/main" id="{2C5B2661-94DC-229F-C63A-858183DD7762}"/>
              </a:ext>
            </a:extLst>
          </p:cNvPr>
          <p:cNvSpPr txBox="1"/>
          <p:nvPr/>
        </p:nvSpPr>
        <p:spPr>
          <a:xfrm>
            <a:off x="9469136"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1H28</a:t>
            </a:r>
          </a:p>
        </p:txBody>
      </p:sp>
      <p:sp>
        <p:nvSpPr>
          <p:cNvPr id="2" name="Star: 6 Points 1">
            <a:extLst>
              <a:ext uri="{FF2B5EF4-FFF2-40B4-BE49-F238E27FC236}">
                <a16:creationId xmlns:a16="http://schemas.microsoft.com/office/drawing/2014/main" id="{EF1BF0F3-2E6F-F9BA-901C-327C320A2970}"/>
              </a:ext>
            </a:extLst>
          </p:cNvPr>
          <p:cNvSpPr/>
          <p:nvPr/>
        </p:nvSpPr>
        <p:spPr>
          <a:xfrm>
            <a:off x="3257476" y="2457016"/>
            <a:ext cx="24840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7" name="Ellipse 16">
            <a:extLst>
              <a:ext uri="{FF2B5EF4-FFF2-40B4-BE49-F238E27FC236}">
                <a16:creationId xmlns:a16="http://schemas.microsoft.com/office/drawing/2014/main" id="{AD3465BD-4B74-1974-A5D1-49362C904EC8}"/>
              </a:ext>
            </a:extLst>
          </p:cNvPr>
          <p:cNvSpPr/>
          <p:nvPr/>
        </p:nvSpPr>
        <p:spPr>
          <a:xfrm>
            <a:off x="6263002" y="4216132"/>
            <a:ext cx="802176" cy="54980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4" name="Title 1">
            <a:extLst>
              <a:ext uri="{FF2B5EF4-FFF2-40B4-BE49-F238E27FC236}">
                <a16:creationId xmlns:a16="http://schemas.microsoft.com/office/drawing/2014/main" id="{B73BD91C-8167-336F-19B0-614C5E41443D}"/>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KLINISK UTVIKLINGSPROGRAM </a:t>
            </a:r>
            <a:endParaRPr lang="en-GB" sz="900">
              <a:solidFill>
                <a:schemeClr val="tx1"/>
              </a:solidFill>
              <a:latin typeface="Aptos SemiBold" panose="020B0004020202020204" pitchFamily="34" charset="0"/>
            </a:endParaRPr>
          </a:p>
        </p:txBody>
      </p:sp>
      <p:sp>
        <p:nvSpPr>
          <p:cNvPr id="6" name="Plassholder for lysbildenummer 4">
            <a:extLst>
              <a:ext uri="{FF2B5EF4-FFF2-40B4-BE49-F238E27FC236}">
                <a16:creationId xmlns:a16="http://schemas.microsoft.com/office/drawing/2014/main" id="{04C61D80-C576-4B2B-DA26-F691AA4F9A93}"/>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16</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473546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6E67216-3D75-5F1D-BF52-7317603D9F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6" name="think-cell data - do not delete" hidden="1">
                        <a:extLst>
                          <a:ext uri="{FF2B5EF4-FFF2-40B4-BE49-F238E27FC236}">
                            <a16:creationId xmlns:a16="http://schemas.microsoft.com/office/drawing/2014/main" id="{E6E67216-3D75-5F1D-BF52-7317603D9F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Rett pil 18">
            <a:extLst>
              <a:ext uri="{FF2B5EF4-FFF2-40B4-BE49-F238E27FC236}">
                <a16:creationId xmlns:a16="http://schemas.microsoft.com/office/drawing/2014/main" id="{64751852-7B4C-0BF2-C125-B3AE2D9630F6}"/>
              </a:ext>
            </a:extLst>
          </p:cNvPr>
          <p:cNvCxnSpPr>
            <a:cxnSpLocks/>
            <a:stCxn id="11" idx="3"/>
            <a:endCxn id="9" idx="1"/>
          </p:cNvCxnSpPr>
          <p:nvPr/>
        </p:nvCxnSpPr>
        <p:spPr>
          <a:xfrm>
            <a:off x="4785402" y="2824137"/>
            <a:ext cx="177146" cy="31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Rett linje 27">
            <a:extLst>
              <a:ext uri="{FF2B5EF4-FFF2-40B4-BE49-F238E27FC236}">
                <a16:creationId xmlns:a16="http://schemas.microsoft.com/office/drawing/2014/main" id="{18E52BD8-A636-AA5D-2F3E-4B5D879AF2F9}"/>
              </a:ext>
            </a:extLst>
          </p:cNvPr>
          <p:cNvCxnSpPr>
            <a:cxnSpLocks/>
          </p:cNvCxnSpPr>
          <p:nvPr/>
        </p:nvCxnSpPr>
        <p:spPr>
          <a:xfrm>
            <a:off x="5703899" y="3306085"/>
            <a:ext cx="0" cy="0"/>
          </a:xfrm>
          <a:prstGeom prst="line">
            <a:avLst/>
          </a:prstGeom>
          <a:ln/>
        </p:spPr>
        <p:style>
          <a:lnRef idx="2">
            <a:schemeClr val="dk1"/>
          </a:lnRef>
          <a:fillRef idx="0">
            <a:schemeClr val="dk1"/>
          </a:fillRef>
          <a:effectRef idx="1">
            <a:schemeClr val="dk1"/>
          </a:effectRef>
          <a:fontRef idx="minor">
            <a:schemeClr val="tx1"/>
          </a:fontRef>
        </p:style>
      </p:cxnSp>
      <p:sp>
        <p:nvSpPr>
          <p:cNvPr id="18" name="Rektangel 8">
            <a:extLst>
              <a:ext uri="{FF2B5EF4-FFF2-40B4-BE49-F238E27FC236}">
                <a16:creationId xmlns:a16="http://schemas.microsoft.com/office/drawing/2014/main" id="{0F604AAC-0505-0AB1-F615-A20A56DA53DC}"/>
              </a:ext>
            </a:extLst>
          </p:cNvPr>
          <p:cNvSpPr/>
          <p:nvPr/>
        </p:nvSpPr>
        <p:spPr>
          <a:xfrm>
            <a:off x="6752108" y="2164174"/>
            <a:ext cx="1769319" cy="718119"/>
          </a:xfrm>
          <a:prstGeom prst="rect">
            <a:avLst/>
          </a:prstGeom>
          <a:solidFill>
            <a:schemeClr val="accent2">
              <a:lumMod val="20000"/>
              <a:lumOff val="80000"/>
            </a:schemeClr>
          </a:solidFill>
          <a:ln>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prstClr val="white"/>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prstClr val="white"/>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rPr>
              <a:t>SoC+  Radspherin</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solidFill>
                  <a:srgbClr val="1F2548"/>
                </a:solidFill>
                <a:latin typeface="Aptos" panose="020B0004020202020204" pitchFamily="34" charset="0"/>
              </a:rPr>
              <a:t>(</a:t>
            </a:r>
            <a:r>
              <a:rPr kumimoji="0" lang="nb-NO" sz="1400" b="0" i="0" u="none" strike="noStrike" kern="1200" cap="none" spc="0" normalizeH="0" baseline="0" noProof="0">
                <a:ln>
                  <a:noFill/>
                </a:ln>
                <a:solidFill>
                  <a:srgbClr val="1F2548"/>
                </a:solidFill>
                <a:effectLst/>
                <a:uLnTx/>
                <a:uFillTx/>
                <a:latin typeface="Aptos" panose="020B0004020202020204" pitchFamily="34" charset="0"/>
              </a:rPr>
              <a:t>60 pasienter)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solidFill>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Aptos" panose="020B0004020202020204" pitchFamily="34" charset="0"/>
            </a:endParaRPr>
          </a:p>
        </p:txBody>
      </p:sp>
      <p:sp>
        <p:nvSpPr>
          <p:cNvPr id="19" name="Rektangel 8">
            <a:extLst>
              <a:ext uri="{FF2B5EF4-FFF2-40B4-BE49-F238E27FC236}">
                <a16:creationId xmlns:a16="http://schemas.microsoft.com/office/drawing/2014/main" id="{64CAD292-3E8E-2BFA-4AD0-2C6DC500D90F}"/>
              </a:ext>
            </a:extLst>
          </p:cNvPr>
          <p:cNvSpPr/>
          <p:nvPr/>
        </p:nvSpPr>
        <p:spPr>
          <a:xfrm>
            <a:off x="6752108" y="2997861"/>
            <a:ext cx="1769319" cy="718120"/>
          </a:xfrm>
          <a:prstGeom prst="rect">
            <a:avLst/>
          </a:prstGeom>
          <a:solidFill>
            <a:schemeClr val="accent2">
              <a:lumMod val="20000"/>
              <a:lumOff val="80000"/>
            </a:schemeClr>
          </a:solidFill>
          <a:ln>
            <a:solidFill>
              <a:srgbClr val="E73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solidFill>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prstClr val="white"/>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1F2548"/>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1F2548"/>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rPr>
              <a:t>Control: SoC</a:t>
            </a:r>
          </a:p>
          <a:p>
            <a:pPr algn="ctr">
              <a:defRPr/>
            </a:pPr>
            <a:r>
              <a:rPr lang="nb-NO" sz="1400">
                <a:solidFill>
                  <a:srgbClr val="1F2548"/>
                </a:solidFill>
                <a:latin typeface="Aptos" panose="020B0004020202020204" pitchFamily="34" charset="0"/>
              </a:rPr>
              <a:t>(</a:t>
            </a:r>
            <a:r>
              <a:rPr kumimoji="0" lang="nb-NO" sz="1400" b="0" i="0" u="none" strike="noStrike" kern="1200" cap="none" spc="0" normalizeH="0" baseline="0" noProof="0">
                <a:ln>
                  <a:noFill/>
                </a:ln>
                <a:solidFill>
                  <a:srgbClr val="1F2548"/>
                </a:solidFill>
                <a:effectLst/>
                <a:uLnTx/>
                <a:uFillTx/>
                <a:latin typeface="Aptos" panose="020B0004020202020204" pitchFamily="34" charset="0"/>
              </a:rPr>
              <a:t>30 </a:t>
            </a:r>
            <a:r>
              <a:rPr lang="nb-NO" sz="1400">
                <a:solidFill>
                  <a:srgbClr val="1F2548"/>
                </a:solidFill>
                <a:latin typeface="Aptos" panose="020B0004020202020204" pitchFamily="34" charset="0"/>
              </a:rPr>
              <a:t>pasienter</a:t>
            </a:r>
            <a:r>
              <a:rPr kumimoji="0" lang="nb-NO" sz="1400" b="0" i="0" u="none" strike="noStrike" kern="1200" cap="none" spc="0" normalizeH="0" baseline="0" noProof="0">
                <a:ln>
                  <a:noFill/>
                </a:ln>
                <a:solidFill>
                  <a:srgbClr val="1F2548"/>
                </a:solidFill>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1F2548"/>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solidFill>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Aptos" panose="020B0004020202020204" pitchFamily="34" charset="0"/>
            </a:endParaRPr>
          </a:p>
        </p:txBody>
      </p:sp>
      <p:sp>
        <p:nvSpPr>
          <p:cNvPr id="20" name="Rectangle: Rounded Corners 19">
            <a:extLst>
              <a:ext uri="{FF2B5EF4-FFF2-40B4-BE49-F238E27FC236}">
                <a16:creationId xmlns:a16="http://schemas.microsoft.com/office/drawing/2014/main" id="{0A0114F7-9AAA-7E62-AD90-3830CB43D597}"/>
              </a:ext>
            </a:extLst>
          </p:cNvPr>
          <p:cNvSpPr/>
          <p:nvPr/>
        </p:nvSpPr>
        <p:spPr>
          <a:xfrm>
            <a:off x="10645463" y="1922597"/>
            <a:ext cx="1286619" cy="2408209"/>
          </a:xfrm>
          <a:prstGeom prst="roundRect">
            <a:avLst/>
          </a:prstGeom>
          <a:solidFill>
            <a:schemeClr val="bg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ptos" panose="020B0004020202020204" pitchFamily="34" charset="0"/>
              </a:rPr>
              <a:t>PFS</a:t>
            </a:r>
          </a:p>
          <a:p>
            <a:pPr algn="ctr"/>
            <a:r>
              <a:rPr lang="en-US" sz="1400">
                <a:solidFill>
                  <a:schemeClr val="tx1"/>
                </a:solidFill>
                <a:latin typeface="Aptos" panose="020B0004020202020204" pitchFamily="34" charset="0"/>
              </a:rPr>
              <a:t>pPFS</a:t>
            </a:r>
          </a:p>
          <a:p>
            <a:pPr algn="ctr"/>
            <a:r>
              <a:rPr lang="en-US" sz="1400">
                <a:solidFill>
                  <a:schemeClr val="tx1"/>
                </a:solidFill>
                <a:latin typeface="Aptos" panose="020B0004020202020204" pitchFamily="34" charset="0"/>
              </a:rPr>
              <a:t>OS</a:t>
            </a:r>
          </a:p>
          <a:p>
            <a:pPr algn="ctr"/>
            <a:r>
              <a:rPr lang="en-US" sz="1400">
                <a:solidFill>
                  <a:schemeClr val="tx1"/>
                </a:solidFill>
                <a:latin typeface="Aptos" panose="020B0004020202020204" pitchFamily="34" charset="0"/>
              </a:rPr>
              <a:t>TFST</a:t>
            </a:r>
          </a:p>
          <a:p>
            <a:pPr algn="ctr"/>
            <a:r>
              <a:rPr lang="en-US" sz="1400">
                <a:solidFill>
                  <a:schemeClr val="tx1"/>
                </a:solidFill>
                <a:latin typeface="Aptos" panose="020B0004020202020204" pitchFamily="34" charset="0"/>
              </a:rPr>
              <a:t>TSST</a:t>
            </a:r>
          </a:p>
          <a:p>
            <a:pPr algn="ctr"/>
            <a:endParaRPr lang="en-US" sz="1400">
              <a:solidFill>
                <a:schemeClr val="tx1"/>
              </a:solidFill>
              <a:latin typeface="Aptos" panose="020B0004020202020204" pitchFamily="34" charset="0"/>
            </a:endParaRPr>
          </a:p>
          <a:p>
            <a:pPr algn="ctr"/>
            <a:r>
              <a:rPr lang="en-US" sz="1400">
                <a:solidFill>
                  <a:schemeClr val="tx1"/>
                </a:solidFill>
                <a:latin typeface="Aptos" panose="020B0004020202020204" pitchFamily="34" charset="0"/>
              </a:rPr>
              <a:t>Safety</a:t>
            </a:r>
          </a:p>
          <a:p>
            <a:pPr algn="ctr"/>
            <a:r>
              <a:rPr lang="en-US" sz="1400">
                <a:solidFill>
                  <a:schemeClr val="tx1"/>
                </a:solidFill>
                <a:latin typeface="Aptos" panose="020B0004020202020204" pitchFamily="34" charset="0"/>
              </a:rPr>
              <a:t>AESI</a:t>
            </a:r>
          </a:p>
          <a:p>
            <a:pPr algn="ctr"/>
            <a:r>
              <a:rPr lang="en-US" sz="1400">
                <a:solidFill>
                  <a:schemeClr val="tx1"/>
                </a:solidFill>
                <a:latin typeface="Aptos" panose="020B0004020202020204" pitchFamily="34" charset="0"/>
              </a:rPr>
              <a:t>QoL</a:t>
            </a:r>
          </a:p>
          <a:p>
            <a:pPr algn="ctr"/>
            <a:r>
              <a:rPr lang="nb-NO" sz="1400" noProof="0">
                <a:solidFill>
                  <a:schemeClr val="tx1"/>
                </a:solidFill>
                <a:latin typeface="Aptos" panose="020B0004020202020204" pitchFamily="34" charset="0"/>
              </a:rPr>
              <a:t>Biomarkører</a:t>
            </a:r>
          </a:p>
          <a:p>
            <a:pPr algn="ctr"/>
            <a:endParaRPr lang="en-US" sz="1400">
              <a:solidFill>
                <a:schemeClr val="tx1"/>
              </a:solidFill>
              <a:latin typeface="Aptos" panose="020B0004020202020204" pitchFamily="34" charset="0"/>
            </a:endParaRPr>
          </a:p>
        </p:txBody>
      </p:sp>
      <p:sp>
        <p:nvSpPr>
          <p:cNvPr id="11" name="Rektangel 8">
            <a:extLst>
              <a:ext uri="{FF2B5EF4-FFF2-40B4-BE49-F238E27FC236}">
                <a16:creationId xmlns:a16="http://schemas.microsoft.com/office/drawing/2014/main" id="{66A3E7A2-7822-61A2-9081-49C2579FB2E1}"/>
              </a:ext>
            </a:extLst>
          </p:cNvPr>
          <p:cNvSpPr/>
          <p:nvPr/>
        </p:nvSpPr>
        <p:spPr>
          <a:xfrm>
            <a:off x="3441469" y="2219273"/>
            <a:ext cx="1343933" cy="1209727"/>
          </a:xfrm>
          <a:prstGeom prst="rect">
            <a:avLst/>
          </a:prstGeom>
          <a:solidFill>
            <a:schemeClr val="accent2">
              <a:lumMod val="20000"/>
              <a:lumOff val="80000"/>
            </a:schemeClr>
          </a:solidFill>
          <a:ln>
            <a:solidFill>
              <a:srgbClr val="E7302A"/>
            </a:solidFill>
            <a:prstDash val="dash"/>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prstClr val="white"/>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prstClr val="white"/>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rPr>
              <a:t>Innledende sikkerhets-kohort</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solidFill>
                  <a:srgbClr val="1F2548"/>
                </a:solidFill>
                <a:latin typeface="Aptos" panose="020B0004020202020204" pitchFamily="34" charset="0"/>
              </a:rPr>
              <a:t>(6 pasienter)</a:t>
            </a:r>
            <a:r>
              <a:rPr kumimoji="0" lang="nb-NO" sz="1400" b="0" i="0" u="none" strike="noStrike" kern="1200" cap="none" spc="0" normalizeH="0" baseline="0" noProof="0">
                <a:ln>
                  <a:noFill/>
                </a:ln>
                <a:solidFill>
                  <a:srgbClr val="1F2548"/>
                </a:solidFill>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FFFFFF"/>
                </a:solidFill>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FFFFFF"/>
              </a:solidFill>
              <a:effectLst/>
              <a:uLnTx/>
              <a:uFillTx/>
              <a:latin typeface="Aptos" panose="020B0004020202020204" pitchFamily="34" charset="0"/>
            </a:endParaRPr>
          </a:p>
        </p:txBody>
      </p:sp>
      <p:sp>
        <p:nvSpPr>
          <p:cNvPr id="12" name="TextBox 11">
            <a:extLst>
              <a:ext uri="{FF2B5EF4-FFF2-40B4-BE49-F238E27FC236}">
                <a16:creationId xmlns:a16="http://schemas.microsoft.com/office/drawing/2014/main" id="{9B770535-1BA0-FD63-3E2A-B0CFF29A96DB}"/>
              </a:ext>
            </a:extLst>
          </p:cNvPr>
          <p:cNvSpPr txBox="1"/>
          <p:nvPr/>
        </p:nvSpPr>
        <p:spPr>
          <a:xfrm>
            <a:off x="6447939" y="2713072"/>
            <a:ext cx="391454" cy="276999"/>
          </a:xfrm>
          <a:prstGeom prst="rect">
            <a:avLst/>
          </a:prstGeom>
          <a:noFill/>
        </p:spPr>
        <p:txBody>
          <a:bodyPr wrap="none" rtlCol="0">
            <a:spAutoFit/>
          </a:bodyPr>
          <a:lstStyle/>
          <a:p>
            <a:r>
              <a:rPr lang="en-GB" sz="1200">
                <a:latin typeface="Aptos" panose="020B0004020202020204" pitchFamily="34" charset="0"/>
              </a:rPr>
              <a:t>2:1</a:t>
            </a:r>
          </a:p>
        </p:txBody>
      </p:sp>
      <p:sp>
        <p:nvSpPr>
          <p:cNvPr id="9" name="Rektangel 8">
            <a:extLst>
              <a:ext uri="{FF2B5EF4-FFF2-40B4-BE49-F238E27FC236}">
                <a16:creationId xmlns:a16="http://schemas.microsoft.com/office/drawing/2014/main" id="{1F0316C8-BBB9-0E52-2FB4-8BD168618C6D}"/>
              </a:ext>
            </a:extLst>
          </p:cNvPr>
          <p:cNvSpPr/>
          <p:nvPr/>
        </p:nvSpPr>
        <p:spPr>
          <a:xfrm>
            <a:off x="4962548" y="2225616"/>
            <a:ext cx="1343933" cy="1203383"/>
          </a:xfrm>
          <a:prstGeom prst="rect">
            <a:avLst/>
          </a:prstGeom>
          <a:solidFill>
            <a:schemeClr val="accent2">
              <a:lumMod val="20000"/>
              <a:lumOff val="80000"/>
            </a:schemeClr>
          </a:solidFill>
          <a:ln>
            <a:solidFill>
              <a:srgbClr val="E7302A"/>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a:ln>
                <a:noFill/>
              </a:ln>
              <a:solidFill>
                <a:prstClr val="white"/>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a:ln>
                <a:noFill/>
              </a:ln>
              <a:solidFill>
                <a:prstClr val="white"/>
              </a:solidFill>
              <a:effectLst/>
              <a:uLnTx/>
              <a:uFillTx/>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a:ln>
                  <a:noFill/>
                </a:ln>
                <a:solidFill>
                  <a:srgbClr val="1F2548"/>
                </a:solidFill>
                <a:effectLst/>
                <a:uLnTx/>
                <a:uFillTx/>
                <a:latin typeface="Aptos" panose="020B0004020202020204" pitchFamily="34" charset="0"/>
              </a:rPr>
              <a:t>Randomisert </a:t>
            </a:r>
            <a:r>
              <a:rPr lang="nb-NO" sz="1400">
                <a:solidFill>
                  <a:srgbClr val="1F2548"/>
                </a:solidFill>
                <a:latin typeface="Aptos" panose="020B0004020202020204" pitchFamily="34" charset="0"/>
              </a:rPr>
              <a:t>k</a:t>
            </a:r>
            <a:r>
              <a:rPr kumimoji="0" lang="nb-NO" sz="1400" b="0" i="0" u="none" strike="noStrike" kern="1200" cap="none" spc="0" normalizeH="0" baseline="0">
                <a:ln>
                  <a:noFill/>
                </a:ln>
                <a:solidFill>
                  <a:srgbClr val="1F2548"/>
                </a:solidFill>
                <a:effectLst/>
                <a:uLnTx/>
                <a:uFillTx/>
                <a:latin typeface="Aptos" panose="020B0004020202020204" pitchFamily="34" charset="0"/>
              </a:rPr>
              <a:t>ohort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a:ln>
                  <a:noFill/>
                </a:ln>
                <a:solidFill>
                  <a:srgbClr val="1F2548"/>
                </a:solidFill>
                <a:effectLst/>
                <a:uLnTx/>
                <a:uFillTx/>
                <a:latin typeface="Aptos" panose="020B0004020202020204" pitchFamily="34" charset="0"/>
              </a:rPr>
              <a:t> (90 pasienter)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a:ln>
                  <a:noFill/>
                </a:ln>
                <a:solidFill>
                  <a:srgbClr val="FFFFFF"/>
                </a:solidFill>
                <a:effectLst/>
                <a:uLnTx/>
                <a:uFillTx/>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a:ln>
                <a:noFill/>
              </a:ln>
              <a:solidFill>
                <a:srgbClr val="FFFFFF"/>
              </a:solidFill>
              <a:effectLst/>
              <a:uLnTx/>
              <a:uFillTx/>
              <a:latin typeface="Aptos" panose="020B0004020202020204" pitchFamily="34" charset="0"/>
            </a:endParaRPr>
          </a:p>
        </p:txBody>
      </p:sp>
      <p:cxnSp>
        <p:nvCxnSpPr>
          <p:cNvPr id="47" name="Connector: Elbow 46">
            <a:extLst>
              <a:ext uri="{FF2B5EF4-FFF2-40B4-BE49-F238E27FC236}">
                <a16:creationId xmlns:a16="http://schemas.microsoft.com/office/drawing/2014/main" id="{68A72B7F-2869-6A05-9B7D-CD60985A9E5F}"/>
              </a:ext>
            </a:extLst>
          </p:cNvPr>
          <p:cNvCxnSpPr>
            <a:cxnSpLocks/>
            <a:stCxn id="9" idx="3"/>
            <a:endCxn id="18" idx="1"/>
          </p:cNvCxnSpPr>
          <p:nvPr/>
        </p:nvCxnSpPr>
        <p:spPr>
          <a:xfrm flipV="1">
            <a:off x="6306481" y="2523234"/>
            <a:ext cx="445627" cy="30407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nector: Elbow 48">
            <a:extLst>
              <a:ext uri="{FF2B5EF4-FFF2-40B4-BE49-F238E27FC236}">
                <a16:creationId xmlns:a16="http://schemas.microsoft.com/office/drawing/2014/main" id="{887C158E-BF2C-D93D-56B4-A365D3DB4DDE}"/>
              </a:ext>
            </a:extLst>
          </p:cNvPr>
          <p:cNvCxnSpPr>
            <a:cxnSpLocks/>
            <a:stCxn id="9" idx="3"/>
            <a:endCxn id="19" idx="1"/>
          </p:cNvCxnSpPr>
          <p:nvPr/>
        </p:nvCxnSpPr>
        <p:spPr>
          <a:xfrm>
            <a:off x="6306481" y="2827308"/>
            <a:ext cx="445627" cy="52961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Rounded Corners 53">
            <a:extLst>
              <a:ext uri="{FF2B5EF4-FFF2-40B4-BE49-F238E27FC236}">
                <a16:creationId xmlns:a16="http://schemas.microsoft.com/office/drawing/2014/main" id="{97CA17DC-279D-109D-3739-A34D173101B2}"/>
              </a:ext>
            </a:extLst>
          </p:cNvPr>
          <p:cNvSpPr/>
          <p:nvPr/>
        </p:nvSpPr>
        <p:spPr>
          <a:xfrm>
            <a:off x="8804043" y="2188155"/>
            <a:ext cx="1600694" cy="1527826"/>
          </a:xfrm>
          <a:prstGeom prst="roundRect">
            <a:avLst/>
          </a:prstGeom>
          <a:solidFill>
            <a:schemeClr val="bg2"/>
          </a:solidFill>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noProof="0">
                <a:solidFill>
                  <a:schemeClr val="tx1"/>
                </a:solidFill>
                <a:latin typeface="Aptos" panose="020B0004020202020204" pitchFamily="34" charset="0"/>
              </a:rPr>
              <a:t>Vurdering hver 3 måned opp til 24 måneder, inkludert CT/MRI </a:t>
            </a:r>
            <a:endParaRPr kumimoji="0" lang="nb-NO" sz="1400" b="0" i="0" u="none" strike="noStrike" kern="1200" cap="none" spc="0" normalizeH="0" baseline="0" noProof="0">
              <a:ln>
                <a:noFill/>
              </a:ln>
              <a:solidFill>
                <a:schemeClr val="tx1"/>
              </a:solidFill>
              <a:effectLst/>
              <a:uLnTx/>
              <a:uFillTx/>
              <a:latin typeface="Aptos" panose="020B0004020202020204" pitchFamily="34" charset="0"/>
            </a:endParaRPr>
          </a:p>
        </p:txBody>
      </p:sp>
      <p:sp>
        <p:nvSpPr>
          <p:cNvPr id="56" name="Rectangle: Rounded Corners 55">
            <a:extLst>
              <a:ext uri="{FF2B5EF4-FFF2-40B4-BE49-F238E27FC236}">
                <a16:creationId xmlns:a16="http://schemas.microsoft.com/office/drawing/2014/main" id="{19A66895-5CD6-BDC0-E638-33592D45FDD2}"/>
              </a:ext>
            </a:extLst>
          </p:cNvPr>
          <p:cNvSpPr/>
          <p:nvPr/>
        </p:nvSpPr>
        <p:spPr>
          <a:xfrm>
            <a:off x="247078" y="1433779"/>
            <a:ext cx="3124174" cy="2897027"/>
          </a:xfrm>
          <a:prstGeom prst="roundRect">
            <a:avLst/>
          </a:prstGeom>
          <a:solidFill>
            <a:schemeClr val="bg2"/>
          </a:solidFill>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nb-NO" sz="1600">
                <a:solidFill>
                  <a:srgbClr val="1F2448"/>
                </a:solidFill>
                <a:latin typeface="Aptos" panose="020B0004020202020204" pitchFamily="34" charset="0"/>
              </a:rPr>
              <a:t>Pasienter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1F2448"/>
                </a:solidFill>
                <a:effectLst/>
                <a:uLnTx/>
                <a:uFillTx/>
                <a:latin typeface="Aptos" panose="020B0004020202020204" pitchFamily="34" charset="0"/>
              </a:rPr>
              <a:t>med peritoneale metastaser</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solidFill>
                  <a:srgbClr val="1F2448"/>
                </a:solidFill>
                <a:latin typeface="Aptos" panose="020B0004020202020204" pitchFamily="34" charset="0"/>
              </a:rPr>
              <a:t>etter preoperativ kjemoterapi </a:t>
            </a:r>
            <a:endParaRPr kumimoji="0" lang="nb-NO" sz="1600" b="0" i="0" u="none" strike="noStrike" kern="1200" cap="none" spc="0" normalizeH="0" baseline="0" noProof="0">
              <a:ln>
                <a:noFill/>
              </a:ln>
              <a:solidFill>
                <a:srgbClr val="1F2448"/>
              </a:solidFill>
              <a:effectLst/>
              <a:uLnTx/>
              <a:uFillTx/>
              <a:latin typeface="Aptos" panose="020B00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solidFill>
                  <a:srgbClr val="1F2448"/>
                </a:solidFill>
                <a:latin typeface="Aptos" panose="020B0004020202020204" pitchFamily="34" charset="0"/>
              </a:rPr>
              <a:t>der komplett reseksjon antas å kunne oppnås </a:t>
            </a:r>
            <a:r>
              <a:rPr kumimoji="0" lang="nb-NO" sz="1600" b="0" i="0" u="none" strike="noStrike" kern="1200" cap="none" spc="0" normalizeH="0" baseline="0" noProof="0">
                <a:ln>
                  <a:noFill/>
                </a:ln>
                <a:solidFill>
                  <a:srgbClr val="1F2448"/>
                </a:solidFill>
                <a:effectLst/>
                <a:uLnTx/>
                <a:uFillTx/>
                <a:latin typeface="Aptos" panose="020B0004020202020204" pitchFamily="34" charset="0"/>
              </a:rPr>
              <a:t>(R0)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1F2448"/>
                </a:solidFill>
                <a:effectLst/>
                <a:uLnTx/>
                <a:uFillTx/>
                <a:latin typeface="Aptos" panose="020B0004020202020204" pitchFamily="34" charset="0"/>
              </a:rPr>
              <a:t>med HRD negativ</a:t>
            </a:r>
            <a:r>
              <a:rPr lang="nb-NO" sz="1600">
                <a:solidFill>
                  <a:srgbClr val="1F2448"/>
                </a:solidFill>
                <a:latin typeface="Aptos" panose="020B0004020202020204" pitchFamily="34" charset="0"/>
              </a:rPr>
              <a:t> tumor </a:t>
            </a:r>
            <a:endParaRPr kumimoji="0" lang="nb-NO" sz="1600" b="0" i="0" u="none" strike="noStrike" kern="1200" cap="none" spc="0" normalizeH="0" baseline="0" noProof="0">
              <a:ln>
                <a:noFill/>
              </a:ln>
              <a:solidFill>
                <a:srgbClr val="1F2448"/>
              </a:solidFill>
              <a:effectLst/>
              <a:uLnTx/>
              <a:uFillTx/>
              <a:latin typeface="Aptos" panose="020B0004020202020204" pitchFamily="34" charset="0"/>
            </a:endParaRPr>
          </a:p>
        </p:txBody>
      </p:sp>
      <p:sp>
        <p:nvSpPr>
          <p:cNvPr id="2" name="Rectangle: Rounded Corners 1">
            <a:extLst>
              <a:ext uri="{FF2B5EF4-FFF2-40B4-BE49-F238E27FC236}">
                <a16:creationId xmlns:a16="http://schemas.microsoft.com/office/drawing/2014/main" id="{456E2D7D-C9AE-165C-4D5C-5B9E8B6E46CE}"/>
              </a:ext>
            </a:extLst>
          </p:cNvPr>
          <p:cNvSpPr/>
          <p:nvPr/>
        </p:nvSpPr>
        <p:spPr>
          <a:xfrm>
            <a:off x="4426491" y="4363878"/>
            <a:ext cx="2850208" cy="971417"/>
          </a:xfrm>
          <a:prstGeom prst="roundRect">
            <a:avLst/>
          </a:prstGeom>
          <a:solidFill>
            <a:schemeClr val="accent6">
              <a:lumMod val="20000"/>
              <a:lumOff val="80000"/>
            </a:schemeClr>
          </a:solidFill>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b"/>
          <a:lstStyle/>
          <a:p>
            <a:pPr marR="0" lvl="0" defTabSz="914400" rtl="0" eaLnBrk="1" fontAlgn="auto" latinLnBrk="0" hangingPunct="1">
              <a:lnSpc>
                <a:spcPct val="100000"/>
              </a:lnSpc>
              <a:spcBef>
                <a:spcPts val="0"/>
              </a:spcBef>
              <a:spcAft>
                <a:spcPts val="0"/>
              </a:spcAft>
              <a:buClrTx/>
              <a:buSzTx/>
              <a:tabLst/>
              <a:defRPr/>
            </a:pPr>
            <a:r>
              <a:rPr lang="nb-NO" sz="1400" noProof="0">
                <a:solidFill>
                  <a:srgbClr val="1F2448"/>
                </a:solidFill>
                <a:latin typeface="Aptos" panose="020B0004020202020204" pitchFamily="34" charset="0"/>
              </a:rPr>
              <a:t>6 aktive studiesentre: </a:t>
            </a:r>
          </a:p>
          <a:p>
            <a:pPr marR="0" lvl="0" defTabSz="914400" rtl="0" eaLnBrk="1" fontAlgn="auto" latinLnBrk="0" hangingPunct="1">
              <a:lnSpc>
                <a:spcPct val="100000"/>
              </a:lnSpc>
              <a:spcBef>
                <a:spcPts val="0"/>
              </a:spcBef>
              <a:spcAft>
                <a:spcPts val="0"/>
              </a:spcAft>
              <a:buClrTx/>
              <a:buSzTx/>
              <a:tabLst/>
              <a:defRPr/>
            </a:pPr>
            <a:r>
              <a:rPr lang="en-US" sz="1400">
                <a:solidFill>
                  <a:srgbClr val="1F2448"/>
                </a:solidFill>
                <a:latin typeface="Aptos" panose="020B0004020202020204" pitchFamily="34" charset="0"/>
              </a:rPr>
              <a:t>NO, BE, ES (2), UK, US</a:t>
            </a:r>
            <a:endParaRPr kumimoji="0" lang="en-US" sz="1400" b="0" i="0" u="none" strike="noStrike" kern="1200" cap="none" spc="0" normalizeH="0" baseline="0">
              <a:ln>
                <a:noFill/>
              </a:ln>
              <a:solidFill>
                <a:srgbClr val="1F2448"/>
              </a:solidFill>
              <a:effectLst/>
              <a:uLnTx/>
              <a:uFillTx/>
              <a:latin typeface="Aptos" panose="020B0004020202020204" pitchFamily="34" charset="0"/>
            </a:endParaRPr>
          </a:p>
        </p:txBody>
      </p:sp>
      <p:pic>
        <p:nvPicPr>
          <p:cNvPr id="1026" name="Picture 2" descr="United states of america ">
            <a:extLst>
              <a:ext uri="{FF2B5EF4-FFF2-40B4-BE49-F238E27FC236}">
                <a16:creationId xmlns:a16="http://schemas.microsoft.com/office/drawing/2014/main" id="{782E00DE-AC89-207C-6314-AB708C80CC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2669" y="4454721"/>
            <a:ext cx="307567" cy="307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ted Kingdom ">
            <a:extLst>
              <a:ext uri="{FF2B5EF4-FFF2-40B4-BE49-F238E27FC236}">
                <a16:creationId xmlns:a16="http://schemas.microsoft.com/office/drawing/2014/main" id="{837A20AA-CF07-BEFE-BF02-CEC67FB667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1061" y="4454721"/>
            <a:ext cx="307567" cy="3075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rway ">
            <a:extLst>
              <a:ext uri="{FF2B5EF4-FFF2-40B4-BE49-F238E27FC236}">
                <a16:creationId xmlns:a16="http://schemas.microsoft.com/office/drawing/2014/main" id="{1AA29511-E6B2-3D32-6BAA-F17110D005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8269" y="4454721"/>
            <a:ext cx="308584" cy="3085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lgium ">
            <a:extLst>
              <a:ext uri="{FF2B5EF4-FFF2-40B4-BE49-F238E27FC236}">
                <a16:creationId xmlns:a16="http://schemas.microsoft.com/office/drawing/2014/main" id="{CACECE67-4240-6C02-7521-032502CFA0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7771" y="4455437"/>
            <a:ext cx="318021" cy="3180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orld ">
            <a:extLst>
              <a:ext uri="{FF2B5EF4-FFF2-40B4-BE49-F238E27FC236}">
                <a16:creationId xmlns:a16="http://schemas.microsoft.com/office/drawing/2014/main" id="{ACDD0EF8-FBFE-372A-F4BC-BCFBFB3BB7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0750" y="4455436"/>
            <a:ext cx="318022" cy="3180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300236-FF1E-CCF6-1577-E1DFEE417411}"/>
              </a:ext>
            </a:extLst>
          </p:cNvPr>
          <p:cNvSpPr txBox="1"/>
          <p:nvPr/>
        </p:nvSpPr>
        <p:spPr>
          <a:xfrm>
            <a:off x="8726769" y="3812843"/>
            <a:ext cx="175524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prstClr val="black"/>
                </a:solidFill>
                <a:effectLst/>
                <a:uLnTx/>
                <a:uFillTx/>
                <a:latin typeface="Aptos" panose="020B0004020202020204" pitchFamily="34" charset="0"/>
              </a:rPr>
              <a:t>Langtidsoppfølging opp til 5 år i</a:t>
            </a:r>
            <a:r>
              <a:rPr lang="nb-NO" sz="1000">
                <a:solidFill>
                  <a:prstClr val="black"/>
                </a:solidFill>
                <a:latin typeface="Aptos" panose="020B0004020202020204" pitchFamily="34" charset="0"/>
              </a:rPr>
              <a:t> henhold til standard klinisk praksis </a:t>
            </a:r>
            <a:endParaRPr kumimoji="0" lang="nb-NO" sz="1000" b="0" i="0" u="none" strike="noStrike" kern="1200" cap="none" spc="0" normalizeH="0" baseline="0" noProof="0">
              <a:ln>
                <a:noFill/>
              </a:ln>
              <a:solidFill>
                <a:prstClr val="black"/>
              </a:solidFill>
              <a:effectLst/>
              <a:uLnTx/>
              <a:uFillTx/>
              <a:latin typeface="Aptos" panose="020B0004020202020204" pitchFamily="34" charset="0"/>
            </a:endParaRPr>
          </a:p>
        </p:txBody>
      </p:sp>
      <p:sp>
        <p:nvSpPr>
          <p:cNvPr id="8" name="Plassholder for bunntekst 3">
            <a:extLst>
              <a:ext uri="{FF2B5EF4-FFF2-40B4-BE49-F238E27FC236}">
                <a16:creationId xmlns:a16="http://schemas.microsoft.com/office/drawing/2014/main" id="{72038824-F75E-484B-5D11-7EF009EBB4CE}"/>
              </a:ext>
            </a:extLst>
          </p:cNvPr>
          <p:cNvSpPr txBox="1">
            <a:spLocks/>
          </p:cNvSpPr>
          <p:nvPr/>
        </p:nvSpPr>
        <p:spPr>
          <a:xfrm>
            <a:off x="6960195" y="6392937"/>
            <a:ext cx="1921855"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latin typeface="Aptos" panose="020B0004020202020204" pitchFamily="34" charset="0"/>
              </a:rPr>
              <a:t>PFS: Progression Free Survival</a:t>
            </a:r>
          </a:p>
          <a:p>
            <a:r>
              <a:rPr lang="en-GB" sz="800">
                <a:solidFill>
                  <a:schemeClr val="bg1"/>
                </a:solidFill>
                <a:latin typeface="Aptos" panose="020B0004020202020204" pitchFamily="34" charset="0"/>
              </a:rPr>
              <a:t>pPFS: peritoneal Progression Free Survival</a:t>
            </a:r>
          </a:p>
          <a:p>
            <a:r>
              <a:rPr lang="en-GB" sz="800">
                <a:solidFill>
                  <a:schemeClr val="bg1"/>
                </a:solidFill>
                <a:latin typeface="Aptos" panose="020B0004020202020204" pitchFamily="34" charset="0"/>
              </a:rPr>
              <a:t>OS: Overall Survival</a:t>
            </a:r>
          </a:p>
        </p:txBody>
      </p:sp>
      <p:sp>
        <p:nvSpPr>
          <p:cNvPr id="10" name="Plassholder for lysbildenummer 4">
            <a:extLst>
              <a:ext uri="{FF2B5EF4-FFF2-40B4-BE49-F238E27FC236}">
                <a16:creationId xmlns:a16="http://schemas.microsoft.com/office/drawing/2014/main" id="{7E5BC880-2FD7-1DB4-0FBD-98AC3FCC50CF}"/>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17</a:t>
            </a:fld>
            <a:endParaRPr lang="en-GB" sz="1200">
              <a:solidFill>
                <a:schemeClr val="bg1"/>
              </a:solidFill>
              <a:latin typeface="Aptos" panose="020B0004020202020204" pitchFamily="34" charset="0"/>
            </a:endParaRPr>
          </a:p>
        </p:txBody>
      </p:sp>
      <p:sp>
        <p:nvSpPr>
          <p:cNvPr id="16" name="Title 1">
            <a:extLst>
              <a:ext uri="{FF2B5EF4-FFF2-40B4-BE49-F238E27FC236}">
                <a16:creationId xmlns:a16="http://schemas.microsoft.com/office/drawing/2014/main" id="{200404A4-AE6F-CA87-A77B-FF1034C23FBF}"/>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2600">
                <a:latin typeface="Aptos SemiBold" panose="020B0004020202020204" pitchFamily="34" charset="0"/>
                <a:ea typeface="Calibri" panose="020F0502020204030204" pitchFamily="34" charset="0"/>
                <a:cs typeface="Times New Roman" panose="02020603050405020304" pitchFamily="18" charset="0"/>
              </a:rPr>
              <a:t>Fase 2 studie i eggstokkreft – alle seks sentre aktive</a:t>
            </a:r>
          </a:p>
          <a:p>
            <a:br>
              <a:rPr kumimoji="0" lang="nb-NO" sz="2600" b="1" i="0" u="none" strike="noStrike" kern="1200" cap="none" spc="0" normalizeH="0" baseline="0" noProof="0">
                <a:ln>
                  <a:noFill/>
                </a:ln>
                <a:solidFill>
                  <a:srgbClr val="1F2548"/>
                </a:solidFill>
                <a:effectLst/>
                <a:uLnTx/>
                <a:uFillTx/>
                <a:latin typeface="Graphik Medium" panose="020B0503030202060203"/>
                <a:ea typeface="Calibri" panose="020F0502020204030204" pitchFamily="34" charset="0"/>
                <a:cs typeface="Times New Roman" panose="02020603050405020304" pitchFamily="18" charset="0"/>
              </a:rPr>
            </a:br>
            <a:endParaRPr lang="nb-NO" sz="1800" b="0" i="1">
              <a:solidFill>
                <a:schemeClr val="tx1"/>
              </a:solidFill>
              <a:latin typeface="Aptos" panose="020B0004020202020204" pitchFamily="34" charset="0"/>
            </a:endParaRPr>
          </a:p>
        </p:txBody>
      </p:sp>
      <p:sp>
        <p:nvSpPr>
          <p:cNvPr id="23" name="Plassholder for bunntekst 3">
            <a:extLst>
              <a:ext uri="{FF2B5EF4-FFF2-40B4-BE49-F238E27FC236}">
                <a16:creationId xmlns:a16="http://schemas.microsoft.com/office/drawing/2014/main" id="{C0D27FE7-80A0-C28B-9035-9BE3935CE3A1}"/>
              </a:ext>
            </a:extLst>
          </p:cNvPr>
          <p:cNvSpPr txBox="1">
            <a:spLocks/>
          </p:cNvSpPr>
          <p:nvPr/>
        </p:nvSpPr>
        <p:spPr>
          <a:xfrm>
            <a:off x="9040934" y="6392937"/>
            <a:ext cx="2731634"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latin typeface="Aptos" panose="020B0004020202020204" pitchFamily="34" charset="0"/>
              </a:rPr>
              <a:t>AESI: Adverse Event of Special interest</a:t>
            </a:r>
          </a:p>
          <a:p>
            <a:r>
              <a:rPr lang="en-GB" sz="800">
                <a:solidFill>
                  <a:schemeClr val="bg1"/>
                </a:solidFill>
                <a:latin typeface="Aptos" panose="020B0004020202020204" pitchFamily="34" charset="0"/>
              </a:rPr>
              <a:t>TFST:  </a:t>
            </a:r>
            <a:r>
              <a:rPr lang="en-US" sz="800">
                <a:solidFill>
                  <a:schemeClr val="bg1"/>
                </a:solidFill>
                <a:latin typeface="Aptos" panose="020B0004020202020204" pitchFamily="34" charset="0"/>
              </a:rPr>
              <a:t>time to first subsequent anticancer therapy or death </a:t>
            </a:r>
            <a:endParaRPr lang="en-GB" sz="800">
              <a:solidFill>
                <a:schemeClr val="bg1"/>
              </a:solidFill>
              <a:latin typeface="Aptos" panose="020B0004020202020204" pitchFamily="34" charset="0"/>
            </a:endParaRPr>
          </a:p>
          <a:p>
            <a:r>
              <a:rPr lang="en-GB" sz="800">
                <a:solidFill>
                  <a:schemeClr val="bg1"/>
                </a:solidFill>
                <a:latin typeface="Aptos" panose="020B0004020202020204" pitchFamily="34" charset="0"/>
              </a:rPr>
              <a:t>TSST:  </a:t>
            </a:r>
            <a:r>
              <a:rPr lang="en-US" sz="800">
                <a:solidFill>
                  <a:schemeClr val="bg1"/>
                </a:solidFill>
                <a:latin typeface="Aptos" panose="020B0004020202020204" pitchFamily="34" charset="0"/>
              </a:rPr>
              <a:t>time to second subsequent anticancer therapy or death </a:t>
            </a:r>
            <a:endParaRPr lang="en-GB" sz="800">
              <a:solidFill>
                <a:schemeClr val="bg1"/>
              </a:solidFill>
              <a:latin typeface="Aptos" panose="020B0004020202020204" pitchFamily="34" charset="0"/>
            </a:endParaRPr>
          </a:p>
        </p:txBody>
      </p:sp>
      <p:sp>
        <p:nvSpPr>
          <p:cNvPr id="24" name="Plassholder for bunntekst 3">
            <a:extLst>
              <a:ext uri="{FF2B5EF4-FFF2-40B4-BE49-F238E27FC236}">
                <a16:creationId xmlns:a16="http://schemas.microsoft.com/office/drawing/2014/main" id="{26E32245-69C0-FADE-96D9-F622560CD7A2}"/>
              </a:ext>
            </a:extLst>
          </p:cNvPr>
          <p:cNvSpPr txBox="1">
            <a:spLocks/>
          </p:cNvSpPr>
          <p:nvPr/>
        </p:nvSpPr>
        <p:spPr>
          <a:xfrm>
            <a:off x="506999" y="6392936"/>
            <a:ext cx="2731634"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solidFill>
                  <a:schemeClr val="bg1"/>
                </a:solidFill>
                <a:latin typeface="Aptos" panose="020B0004020202020204" pitchFamily="34" charset="0"/>
              </a:rPr>
              <a:t>HRD: Homologous Recombination Deficiency</a:t>
            </a:r>
          </a:p>
          <a:p>
            <a:r>
              <a:rPr lang="en-GB" sz="800">
                <a:solidFill>
                  <a:schemeClr val="bg1"/>
                </a:solidFill>
                <a:latin typeface="Aptos" panose="020B0004020202020204" pitchFamily="34" charset="0"/>
              </a:rPr>
              <a:t>SoC: Standard of Care</a:t>
            </a:r>
          </a:p>
          <a:p>
            <a:endParaRPr lang="en-GB" sz="800">
              <a:solidFill>
                <a:schemeClr val="bg1"/>
              </a:solidFill>
              <a:latin typeface="Aptos" panose="020B0004020202020204" pitchFamily="34" charset="0"/>
            </a:endParaRPr>
          </a:p>
        </p:txBody>
      </p:sp>
      <p:sp>
        <p:nvSpPr>
          <p:cNvPr id="4" name="Title 1">
            <a:extLst>
              <a:ext uri="{FF2B5EF4-FFF2-40B4-BE49-F238E27FC236}">
                <a16:creationId xmlns:a16="http://schemas.microsoft.com/office/drawing/2014/main" id="{A57926AA-424B-1935-1C21-C541227ED0D3}"/>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GB" sz="900">
                <a:latin typeface="Aptos SemiBold" panose="020B0004020202020204" pitchFamily="34" charset="0"/>
              </a:rPr>
              <a:t>FASE 2 PROGRAM</a:t>
            </a:r>
            <a:endParaRPr lang="en-GB" sz="900">
              <a:solidFill>
                <a:schemeClr val="tx1"/>
              </a:solidFill>
              <a:latin typeface="Aptos SemiBold" panose="020B0004020202020204" pitchFamily="34" charset="0"/>
            </a:endParaRPr>
          </a:p>
        </p:txBody>
      </p:sp>
    </p:spTree>
    <p:extLst>
      <p:ext uri="{BB962C8B-B14F-4D97-AF65-F5344CB8AC3E}">
        <p14:creationId xmlns:p14="http://schemas.microsoft.com/office/powerpoint/2010/main" val="279798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4A0E58-786F-B94A-265A-BBB231EF5768}"/>
              </a:ext>
            </a:extLst>
          </p:cNvPr>
          <p:cNvSpPr>
            <a:spLocks noGrp="1"/>
          </p:cNvSpPr>
          <p:nvPr>
            <p:ph type="title"/>
          </p:nvPr>
        </p:nvSpPr>
        <p:spPr/>
        <p:txBody>
          <a:bodyPr/>
          <a:lstStyle/>
          <a:p>
            <a:r>
              <a:rPr lang="nb-NO" dirty="0"/>
              <a:t>Pasientrekruttering til fase 2 studien i eggstokkreft</a:t>
            </a:r>
          </a:p>
        </p:txBody>
      </p:sp>
      <p:sp>
        <p:nvSpPr>
          <p:cNvPr id="3" name="TekstSylinder 12">
            <a:extLst>
              <a:ext uri="{FF2B5EF4-FFF2-40B4-BE49-F238E27FC236}">
                <a16:creationId xmlns:a16="http://schemas.microsoft.com/office/drawing/2014/main" id="{0CD15679-9877-3924-23C9-B9CA826A5A34}"/>
              </a:ext>
            </a:extLst>
          </p:cNvPr>
          <p:cNvSpPr txBox="1">
            <a:spLocks/>
          </p:cNvSpPr>
          <p:nvPr/>
        </p:nvSpPr>
        <p:spPr>
          <a:xfrm>
            <a:off x="1045908" y="1447109"/>
            <a:ext cx="4738443" cy="4228850"/>
          </a:xfrm>
          <a:prstGeom prst="rect">
            <a:avLst/>
          </a:prstGeom>
          <a:noFill/>
        </p:spPr>
        <p:txBody>
          <a:bodyPr vert="horz" wrap="square" lIns="91440" tIns="45720" rIns="91440" bIns="45720" rtlCol="0">
            <a:spAutoFit/>
          </a:bodyPr>
          <a:lstStyle>
            <a:defPPr>
              <a:defRPr lang="nb-NO"/>
            </a:defPPr>
            <a:lvl1pPr marL="316791" lvl="0" indent="-316791" algn="l" defTabSz="536433" rtl="0" eaLnBrk="1" latinLnBrk="0" hangingPunct="1">
              <a:spcBef>
                <a:spcPct val="20000"/>
              </a:spcBef>
              <a:buSzPct val="100000"/>
              <a:buFontTx/>
              <a:buBlip>
                <a:blip r:embed="rId2"/>
              </a:buBlip>
              <a:defRPr lang="en-US" sz="1600" b="1" kern="1200">
                <a:solidFill>
                  <a:schemeClr val="tx2">
                    <a:lumMod val="75000"/>
                    <a:lumOff val="25000"/>
                  </a:schemeClr>
                </a:solidFill>
                <a:latin typeface=""/>
                <a:ea typeface="+mn-ea"/>
                <a:cs typeface="Calibri" panose="020F0502020204030204" pitchFamily="34" charset="0"/>
              </a:defRPr>
            </a:lvl1pPr>
            <a:lvl2pPr marL="536575" indent="-268288" algn="l" defTabSz="536433" rtl="0" eaLnBrk="1" latinLnBrk="0" hangingPunct="1">
              <a:spcBef>
                <a:spcPct val="20000"/>
              </a:spcBef>
              <a:buFont typeface="Arial"/>
              <a:buChar char="–"/>
              <a:defRPr lang="en-US" sz="1600" kern="1200" dirty="0">
                <a:solidFill>
                  <a:schemeClr val="tx2">
                    <a:lumMod val="75000"/>
                    <a:lumOff val="25000"/>
                  </a:schemeClr>
                </a:solidFill>
                <a:latin typeface="+mn-lt"/>
                <a:ea typeface="+mn-ea"/>
                <a:cs typeface="Calibri" panose="020F0502020204030204" pitchFamily="34" charset="0"/>
              </a:defRPr>
            </a:lvl2pPr>
            <a:lvl3pPr marL="822325" indent="-285750" algn="l" defTabSz="536433" rtl="0" eaLnBrk="1" latinLnBrk="0" hangingPunct="1">
              <a:spcBef>
                <a:spcPct val="20000"/>
              </a:spcBef>
              <a:buFont typeface="Courier New" panose="02070309020205020404" pitchFamily="49" charset="0"/>
              <a:buChar char="o"/>
              <a:defRPr lang="en-US" sz="1600" b="0" kern="1200">
                <a:solidFill>
                  <a:schemeClr val="tx2">
                    <a:lumMod val="75000"/>
                    <a:lumOff val="25000"/>
                  </a:schemeClr>
                </a:solidFill>
                <a:latin typeface="+mn-lt"/>
                <a:ea typeface="+mn-ea"/>
                <a:cs typeface="Calibri" panose="020F0502020204030204" pitchFamily="34" charset="0"/>
              </a:defRPr>
            </a:lvl3pPr>
            <a:lvl4pPr marL="1877515"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4pPr>
            <a:lvl5pPr marL="2413947"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endParaRPr lang="nb-NO" b="0" dirty="0">
              <a:solidFill>
                <a:srgbClr val="002060"/>
              </a:solidFill>
              <a:latin typeface="Aptos" panose="020B0004020202020204" pitchFamily="34" charset="0"/>
            </a:endParaRPr>
          </a:p>
          <a:p>
            <a:r>
              <a:rPr lang="nb-NO" b="0" dirty="0">
                <a:solidFill>
                  <a:srgbClr val="002060"/>
                </a:solidFill>
                <a:latin typeface="Aptos" panose="020B0004020202020204" pitchFamily="34" charset="0"/>
              </a:rPr>
              <a:t>Alle seks sykehus </a:t>
            </a:r>
            <a:r>
              <a:rPr lang="nb-NO" dirty="0">
                <a:solidFill>
                  <a:srgbClr val="002060"/>
                </a:solidFill>
                <a:latin typeface="Aptos" panose="020B0004020202020204" pitchFamily="34" charset="0"/>
              </a:rPr>
              <a:t>rekrutterer aktivt </a:t>
            </a:r>
            <a:r>
              <a:rPr lang="nb-NO" b="0" dirty="0">
                <a:solidFill>
                  <a:srgbClr val="002060"/>
                </a:solidFill>
                <a:latin typeface="Aptos" panose="020B0004020202020204" pitchFamily="34" charset="0"/>
              </a:rPr>
              <a:t>pasienter</a:t>
            </a:r>
          </a:p>
          <a:p>
            <a:endParaRPr lang="nb-NO" b="0" dirty="0">
              <a:solidFill>
                <a:srgbClr val="002060"/>
              </a:solidFill>
              <a:latin typeface="Aptos" panose="020B0004020202020204" pitchFamily="34" charset="0"/>
            </a:endParaRPr>
          </a:p>
          <a:p>
            <a:r>
              <a:rPr lang="nb-NO" b="0" dirty="0">
                <a:solidFill>
                  <a:srgbClr val="002060"/>
                </a:solidFill>
                <a:latin typeface="Aptos" panose="020B0004020202020204" pitchFamily="34" charset="0"/>
              </a:rPr>
              <a:t>Kohort for sikkerhetsvurdering (6 pasienter) ble fullført i mars</a:t>
            </a:r>
          </a:p>
          <a:p>
            <a:endParaRPr lang="nb-NO" b="0" dirty="0">
              <a:solidFill>
                <a:srgbClr val="002060"/>
              </a:solidFill>
              <a:latin typeface="Aptos" panose="020B0004020202020204" pitchFamily="34" charset="0"/>
            </a:endParaRPr>
          </a:p>
          <a:p>
            <a:r>
              <a:rPr lang="nb-NO" b="0" dirty="0">
                <a:solidFill>
                  <a:srgbClr val="002060"/>
                </a:solidFill>
                <a:latin typeface="Aptos" panose="020B0004020202020204" pitchFamily="34" charset="0"/>
              </a:rPr>
              <a:t>Rekrutteringen til den randomiserte delen har gått </a:t>
            </a:r>
            <a:r>
              <a:rPr lang="nb-NO" dirty="0">
                <a:solidFill>
                  <a:srgbClr val="002060"/>
                </a:solidFill>
                <a:latin typeface="Aptos" panose="020B0004020202020204" pitchFamily="34" charset="0"/>
              </a:rPr>
              <a:t>jevnt bra siden mai</a:t>
            </a:r>
            <a:r>
              <a:rPr lang="nb-NO" b="0" dirty="0">
                <a:solidFill>
                  <a:srgbClr val="002060"/>
                </a:solidFill>
                <a:latin typeface="Aptos" panose="020B0004020202020204" pitchFamily="34" charset="0"/>
              </a:rPr>
              <a:t>, med omtrent én pasient inkludert per uke. Totalt 8 pasienter var randomisert ved utgangen av juni</a:t>
            </a:r>
          </a:p>
          <a:p>
            <a:endParaRPr lang="nb-NO" b="0" dirty="0">
              <a:solidFill>
                <a:srgbClr val="002060"/>
              </a:solidFill>
              <a:latin typeface="Aptos" panose="020B0004020202020204" pitchFamily="34" charset="0"/>
            </a:endParaRPr>
          </a:p>
          <a:p>
            <a:r>
              <a:rPr lang="nb-NO" b="0" dirty="0">
                <a:solidFill>
                  <a:srgbClr val="002060"/>
                </a:solidFill>
                <a:latin typeface="Aptos" panose="020B0004020202020204" pitchFamily="34" charset="0"/>
              </a:rPr>
              <a:t>Totalt </a:t>
            </a:r>
            <a:r>
              <a:rPr lang="nb-NO" dirty="0">
                <a:solidFill>
                  <a:srgbClr val="002060"/>
                </a:solidFill>
                <a:latin typeface="Aptos" panose="020B0004020202020204" pitchFamily="34" charset="0"/>
              </a:rPr>
              <a:t>14 av 96 pasienter </a:t>
            </a:r>
            <a:r>
              <a:rPr lang="nb-NO" b="0" dirty="0">
                <a:solidFill>
                  <a:srgbClr val="002060"/>
                </a:solidFill>
                <a:latin typeface="Aptos" panose="020B0004020202020204" pitchFamily="34" charset="0"/>
              </a:rPr>
              <a:t>er rekruttert (inkludert sikkerhetskohorten) ved utgangen av juni</a:t>
            </a:r>
          </a:p>
          <a:p>
            <a:endParaRPr lang="en-US" b="0" dirty="0">
              <a:solidFill>
                <a:srgbClr val="002060"/>
              </a:solidFill>
              <a:latin typeface="Aptos" panose="020B0004020202020204" pitchFamily="34" charset="0"/>
            </a:endParaRPr>
          </a:p>
          <a:p>
            <a:endParaRPr lang="en-US" b="0" dirty="0">
              <a:solidFill>
                <a:srgbClr val="1F2548"/>
              </a:solidFill>
              <a:latin typeface="Aptos" panose="020B0004020202020204" pitchFamily="34" charset="0"/>
            </a:endParaRPr>
          </a:p>
        </p:txBody>
      </p:sp>
      <p:sp>
        <p:nvSpPr>
          <p:cNvPr id="6" name="TekstSylinder 12">
            <a:extLst>
              <a:ext uri="{FF2B5EF4-FFF2-40B4-BE49-F238E27FC236}">
                <a16:creationId xmlns:a16="http://schemas.microsoft.com/office/drawing/2014/main" id="{AFA80231-E00B-EEAD-73A1-366824E85E48}"/>
              </a:ext>
            </a:extLst>
          </p:cNvPr>
          <p:cNvSpPr txBox="1">
            <a:spLocks/>
          </p:cNvSpPr>
          <p:nvPr/>
        </p:nvSpPr>
        <p:spPr>
          <a:xfrm>
            <a:off x="7609382" y="2490637"/>
            <a:ext cx="3957951" cy="2209836"/>
          </a:xfrm>
          <a:prstGeom prst="rect">
            <a:avLst/>
          </a:prstGeom>
          <a:noFill/>
        </p:spPr>
        <p:txBody>
          <a:bodyPr vert="horz" wrap="square" lIns="91440" tIns="45720" rIns="91440" bIns="45720" rtlCol="0">
            <a:spAutoFit/>
          </a:bodyPr>
          <a:lstStyle>
            <a:defPPr>
              <a:defRPr lang="nb-NO"/>
            </a:defPPr>
            <a:lvl1pPr marL="316791" lvl="0" indent="-316791" algn="l" defTabSz="536433" rtl="0" eaLnBrk="1" latinLnBrk="0" hangingPunct="1">
              <a:spcBef>
                <a:spcPct val="20000"/>
              </a:spcBef>
              <a:buSzPct val="100000"/>
              <a:buFontTx/>
              <a:buBlip>
                <a:blip r:embed="rId2"/>
              </a:buBlip>
              <a:defRPr lang="en-US" sz="1600" b="1" kern="1200">
                <a:solidFill>
                  <a:schemeClr val="tx2">
                    <a:lumMod val="75000"/>
                    <a:lumOff val="25000"/>
                  </a:schemeClr>
                </a:solidFill>
                <a:latin typeface=""/>
                <a:ea typeface="+mn-ea"/>
                <a:cs typeface="Calibri" panose="020F0502020204030204" pitchFamily="34" charset="0"/>
              </a:defRPr>
            </a:lvl1pPr>
            <a:lvl2pPr marL="536575" indent="-268288" algn="l" defTabSz="536433" rtl="0" eaLnBrk="1" latinLnBrk="0" hangingPunct="1">
              <a:spcBef>
                <a:spcPct val="20000"/>
              </a:spcBef>
              <a:buFont typeface="Arial"/>
              <a:buChar char="–"/>
              <a:defRPr lang="en-US" sz="1600" kern="1200" dirty="0">
                <a:solidFill>
                  <a:schemeClr val="tx2">
                    <a:lumMod val="75000"/>
                    <a:lumOff val="25000"/>
                  </a:schemeClr>
                </a:solidFill>
                <a:latin typeface="+mn-lt"/>
                <a:ea typeface="+mn-ea"/>
                <a:cs typeface="Calibri" panose="020F0502020204030204" pitchFamily="34" charset="0"/>
              </a:defRPr>
            </a:lvl2pPr>
            <a:lvl3pPr marL="822325" indent="-285750" algn="l" defTabSz="536433" rtl="0" eaLnBrk="1" latinLnBrk="0" hangingPunct="1">
              <a:spcBef>
                <a:spcPct val="20000"/>
              </a:spcBef>
              <a:buFont typeface="Courier New" panose="02070309020205020404" pitchFamily="49" charset="0"/>
              <a:buChar char="o"/>
              <a:defRPr lang="en-US" sz="1600" b="0" kern="1200">
                <a:solidFill>
                  <a:schemeClr val="tx2">
                    <a:lumMod val="75000"/>
                    <a:lumOff val="25000"/>
                  </a:schemeClr>
                </a:solidFill>
                <a:latin typeface="+mn-lt"/>
                <a:ea typeface="+mn-ea"/>
                <a:cs typeface="Calibri" panose="020F0502020204030204" pitchFamily="34" charset="0"/>
              </a:defRPr>
            </a:lvl3pPr>
            <a:lvl4pPr marL="1877515"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4pPr>
            <a:lvl5pPr marL="2413947" indent="-268216" algn="l" defTabSz="536433" rtl="0" eaLnBrk="1" latinLnBrk="0" hangingPunct="1">
              <a:spcBef>
                <a:spcPct val="20000"/>
              </a:spcBef>
              <a:buFont typeface="Courier New"/>
              <a:buChar char="o"/>
              <a:defRPr sz="2000" kern="1200">
                <a:solidFill>
                  <a:schemeClr val="tx2">
                    <a:lumMod val="75000"/>
                    <a:lumOff val="25000"/>
                  </a:schemeClr>
                </a:solidFill>
                <a:latin typeface=""/>
                <a:ea typeface="+mn-ea"/>
                <a:cs typeface="+mn-cs"/>
              </a:defRPr>
            </a:lvl5pPr>
            <a:lvl6pPr marL="2950380" indent="-268216" algn="l" defTabSz="536433" rtl="0" eaLnBrk="1" latinLnBrk="0" hangingPunct="1">
              <a:spcBef>
                <a:spcPct val="20000"/>
              </a:spcBef>
              <a:buFont typeface="Arial"/>
              <a:buChar char="•"/>
              <a:defRPr sz="2300" kern="1200">
                <a:solidFill>
                  <a:schemeClr val="tx1"/>
                </a:solidFill>
                <a:latin typeface="+mn-lt"/>
                <a:ea typeface="+mn-ea"/>
                <a:cs typeface="+mn-cs"/>
              </a:defRPr>
            </a:lvl6pPr>
            <a:lvl7pPr marL="3486813" indent="-268216" algn="l" defTabSz="536433" rtl="0" eaLnBrk="1" latinLnBrk="0" hangingPunct="1">
              <a:spcBef>
                <a:spcPct val="20000"/>
              </a:spcBef>
              <a:buFont typeface="Arial"/>
              <a:buChar char="•"/>
              <a:defRPr sz="2300" kern="1200">
                <a:solidFill>
                  <a:schemeClr val="tx1"/>
                </a:solidFill>
                <a:latin typeface="+mn-lt"/>
                <a:ea typeface="+mn-ea"/>
                <a:cs typeface="+mn-cs"/>
              </a:defRPr>
            </a:lvl7pPr>
            <a:lvl8pPr marL="4023246" indent="-268216" algn="l" defTabSz="536433" rtl="0" eaLnBrk="1" latinLnBrk="0" hangingPunct="1">
              <a:spcBef>
                <a:spcPct val="20000"/>
              </a:spcBef>
              <a:buFont typeface="Arial"/>
              <a:buChar char="•"/>
              <a:defRPr sz="2300" kern="1200">
                <a:solidFill>
                  <a:schemeClr val="tx1"/>
                </a:solidFill>
                <a:latin typeface="+mn-lt"/>
                <a:ea typeface="+mn-ea"/>
                <a:cs typeface="+mn-cs"/>
              </a:defRPr>
            </a:lvl8pPr>
            <a:lvl9pPr marL="4559678" indent="-268216" algn="l" defTabSz="536433" rtl="0" eaLnBrk="1" latinLnBrk="0" hangingPunct="1">
              <a:spcBef>
                <a:spcPct val="20000"/>
              </a:spcBef>
              <a:buFont typeface="Arial"/>
              <a:buChar char="•"/>
              <a:defRPr sz="2300" kern="1200">
                <a:solidFill>
                  <a:schemeClr val="tx1"/>
                </a:solidFill>
                <a:latin typeface="+mn-lt"/>
                <a:ea typeface="+mn-ea"/>
                <a:cs typeface="+mn-cs"/>
              </a:defRPr>
            </a:lvl9pPr>
          </a:lstStyle>
          <a:p>
            <a:r>
              <a:rPr lang="nb-NO" b="0" dirty="0">
                <a:solidFill>
                  <a:srgbClr val="002060"/>
                </a:solidFill>
                <a:latin typeface="Aptos" panose="020B0004020202020204" pitchFamily="34" charset="0"/>
              </a:rPr>
              <a:t>Antall </a:t>
            </a:r>
            <a:r>
              <a:rPr lang="nb-NO" dirty="0">
                <a:solidFill>
                  <a:srgbClr val="002060"/>
                </a:solidFill>
                <a:latin typeface="Aptos" panose="020B0004020202020204" pitchFamily="34" charset="0"/>
              </a:rPr>
              <a:t>sykehus vil dobles </a:t>
            </a:r>
            <a:r>
              <a:rPr lang="nb-NO" b="0" dirty="0">
                <a:solidFill>
                  <a:srgbClr val="002060"/>
                </a:solidFill>
                <a:latin typeface="Aptos" panose="020B0004020202020204" pitchFamily="34" charset="0"/>
              </a:rPr>
              <a:t>etter sommeren, noe som vil øke rekrutteringshastigheten</a:t>
            </a:r>
          </a:p>
          <a:p>
            <a:endParaRPr lang="nb-NO" b="0" dirty="0">
              <a:solidFill>
                <a:srgbClr val="002060"/>
              </a:solidFill>
              <a:latin typeface="Aptos" panose="020B0004020202020204" pitchFamily="34" charset="0"/>
            </a:endParaRPr>
          </a:p>
          <a:p>
            <a:r>
              <a:rPr lang="nb-NO" b="0" dirty="0">
                <a:solidFill>
                  <a:srgbClr val="002060"/>
                </a:solidFill>
                <a:latin typeface="Aptos" panose="020B0004020202020204" pitchFamily="34" charset="0"/>
              </a:rPr>
              <a:t>Utvalgte </a:t>
            </a:r>
            <a:r>
              <a:rPr lang="nb-NO" dirty="0">
                <a:solidFill>
                  <a:srgbClr val="002060"/>
                </a:solidFill>
                <a:latin typeface="Aptos" panose="020B0004020202020204" pitchFamily="34" charset="0"/>
              </a:rPr>
              <a:t>endringer i protokollen </a:t>
            </a:r>
            <a:r>
              <a:rPr lang="nb-NO" b="0" dirty="0">
                <a:solidFill>
                  <a:srgbClr val="002060"/>
                </a:solidFill>
                <a:latin typeface="Aptos" panose="020B0004020202020204" pitchFamily="34" charset="0"/>
              </a:rPr>
              <a:t>i andre halvår 2025 vil styrke rekrutteringen ytterligere</a:t>
            </a:r>
          </a:p>
          <a:p>
            <a:endParaRPr lang="en-US" b="0" dirty="0">
              <a:solidFill>
                <a:srgbClr val="1F2548"/>
              </a:solidFill>
              <a:latin typeface="Aptos" panose="020B0004020202020204" pitchFamily="34" charset="0"/>
            </a:endParaRPr>
          </a:p>
        </p:txBody>
      </p:sp>
      <p:sp>
        <p:nvSpPr>
          <p:cNvPr id="5" name="Title 1">
            <a:extLst>
              <a:ext uri="{FF2B5EF4-FFF2-40B4-BE49-F238E27FC236}">
                <a16:creationId xmlns:a16="http://schemas.microsoft.com/office/drawing/2014/main" id="{606D403E-2551-026B-18E2-1051C1D154EE}"/>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GB" sz="900">
                <a:latin typeface="Aptos SemiBold" panose="020B0004020202020204" pitchFamily="34" charset="0"/>
              </a:rPr>
              <a:t>FASE 2 PROGRAM</a:t>
            </a:r>
            <a:endParaRPr lang="en-GB" sz="900">
              <a:solidFill>
                <a:schemeClr val="tx1"/>
              </a:solidFill>
              <a:latin typeface="Aptos SemiBold" panose="020B0004020202020204" pitchFamily="34" charset="0"/>
            </a:endParaRPr>
          </a:p>
        </p:txBody>
      </p:sp>
      <p:sp>
        <p:nvSpPr>
          <p:cNvPr id="7" name="Arrow: Right 12">
            <a:extLst>
              <a:ext uri="{FF2B5EF4-FFF2-40B4-BE49-F238E27FC236}">
                <a16:creationId xmlns:a16="http://schemas.microsoft.com/office/drawing/2014/main" id="{31F16F17-E2C6-348E-135A-E18EE610C618}"/>
              </a:ext>
            </a:extLst>
          </p:cNvPr>
          <p:cNvSpPr/>
          <p:nvPr/>
        </p:nvSpPr>
        <p:spPr>
          <a:xfrm>
            <a:off x="6022714" y="1782461"/>
            <a:ext cx="1296933" cy="3369002"/>
          </a:xfrm>
          <a:prstGeom prst="rightArrow">
            <a:avLst>
              <a:gd name="adj1" fmla="val 100000"/>
              <a:gd name="adj2" fmla="val 100000"/>
            </a:avLst>
          </a:prstGeom>
          <a:solidFill>
            <a:schemeClr val="accent5">
              <a:lumMod val="60000"/>
              <a:lumOff val="40000"/>
            </a:schemeClr>
          </a:solidFill>
          <a:ln>
            <a:solidFill>
              <a:srgbClr val="1F25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200">
              <a:solidFill>
                <a:srgbClr val="002060"/>
              </a:solidFill>
            </a:endParaRPr>
          </a:p>
        </p:txBody>
      </p:sp>
      <p:sp>
        <p:nvSpPr>
          <p:cNvPr id="4" name="Plassholder for lysbildenummer 4">
            <a:extLst>
              <a:ext uri="{FF2B5EF4-FFF2-40B4-BE49-F238E27FC236}">
                <a16:creationId xmlns:a16="http://schemas.microsoft.com/office/drawing/2014/main" id="{8D877505-252B-CCBE-A9A9-31C356EED9E5}"/>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18</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325129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CFA46-4F67-86FC-2E80-01092A14004E}"/>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EE495CD-848B-AFFC-1B65-2E7DDB4E27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2" imgH="623" progId="TCLayout.ActiveDocument.1">
                  <p:embed/>
                </p:oleObj>
              </mc:Choice>
              <mc:Fallback>
                <p:oleObj name="think-cell Slide" r:id="rId3" imgW="622" imgH="623" progId="TCLayout.ActiveDocument.1">
                  <p:embed/>
                  <p:pic>
                    <p:nvPicPr>
                      <p:cNvPr id="3" name="think-cell data - do not delete" hidden="1">
                        <a:extLst>
                          <a:ext uri="{FF2B5EF4-FFF2-40B4-BE49-F238E27FC236}">
                            <a16:creationId xmlns:a16="http://schemas.microsoft.com/office/drawing/2014/main" id="{6EE495CD-848B-AFFC-1B65-2E7DDB4E27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0A389F97-23AC-198E-9C89-24B164558EF2}"/>
              </a:ext>
            </a:extLst>
          </p:cNvPr>
          <p:cNvSpPr txBox="1"/>
          <p:nvPr/>
        </p:nvSpPr>
        <p:spPr>
          <a:xfrm>
            <a:off x="4374765" y="2762256"/>
            <a:ext cx="3492000" cy="2262324"/>
          </a:xfrm>
          <a:prstGeom prst="rect">
            <a:avLst/>
          </a:prstGeom>
          <a:noFill/>
          <a:ln cap="flat">
            <a:noFill/>
          </a:ln>
        </p:spPr>
        <p:txBody>
          <a:bodyPr vert="horz" wrap="square" lIns="91440" tIns="45720" rIns="36000" bIns="45720" anchor="t" anchorCtr="0" compatLnSpc="1">
            <a:noAutofit/>
          </a:bodyPr>
          <a:lstStyle/>
          <a:p>
            <a:pPr marL="144000" marR="0" lvl="0" indent="-144000" algn="l" defTabSz="914400" rtl="0" eaLnBrk="1" fontAlgn="auto" latinLnBrk="0" hangingPunct="1">
              <a:lnSpc>
                <a:spcPct val="90000"/>
              </a:lnSpc>
              <a:spcBef>
                <a:spcPts val="1000"/>
              </a:spcBef>
              <a:spcAft>
                <a:spcPts val="0"/>
              </a:spcAft>
              <a:buClr>
                <a:srgbClr val="E6332A"/>
              </a:buClr>
              <a:buSzPct val="100000"/>
              <a:buFont typeface="Arial"/>
              <a:buChar char="•"/>
              <a:tabLst/>
              <a:defRPr sz="1800" b="0" i="0" u="none" strike="noStrike" kern="0" cap="none" spc="0" baseline="0">
                <a:solidFill>
                  <a:srgbClr val="000000"/>
                </a:solidFill>
                <a:uFillTx/>
              </a:defRPr>
            </a:pPr>
            <a:endParaRPr kumimoji="0" lang="en-US" sz="1100" b="0"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endParaRPr>
          </a:p>
        </p:txBody>
      </p:sp>
      <p:pic>
        <p:nvPicPr>
          <p:cNvPr id="9" name="Graphic 8" descr="Checkmark with solid fill">
            <a:extLst>
              <a:ext uri="{FF2B5EF4-FFF2-40B4-BE49-F238E27FC236}">
                <a16:creationId xmlns:a16="http://schemas.microsoft.com/office/drawing/2014/main" id="{8C918098-B2A9-A761-A643-C83A0F78BF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118" y="5162752"/>
            <a:ext cx="264869" cy="264869"/>
          </a:xfrm>
          <a:prstGeom prst="rect">
            <a:avLst/>
          </a:prstGeom>
        </p:spPr>
      </p:pic>
      <p:pic>
        <p:nvPicPr>
          <p:cNvPr id="10" name="Graphic 9" descr="Checkmark with solid fill">
            <a:extLst>
              <a:ext uri="{FF2B5EF4-FFF2-40B4-BE49-F238E27FC236}">
                <a16:creationId xmlns:a16="http://schemas.microsoft.com/office/drawing/2014/main" id="{14EC6D2E-F3E7-A540-1F11-FEE3D46632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03160" y="5162752"/>
            <a:ext cx="264869" cy="264869"/>
          </a:xfrm>
          <a:prstGeom prst="rect">
            <a:avLst/>
          </a:prstGeom>
        </p:spPr>
      </p:pic>
      <p:sp>
        <p:nvSpPr>
          <p:cNvPr id="11" name="Text Placeholder 3">
            <a:extLst>
              <a:ext uri="{FF2B5EF4-FFF2-40B4-BE49-F238E27FC236}">
                <a16:creationId xmlns:a16="http://schemas.microsoft.com/office/drawing/2014/main" id="{D4572EDF-3D93-BFEC-ED55-EAAE873EBACE}"/>
              </a:ext>
            </a:extLst>
          </p:cNvPr>
          <p:cNvSpPr txBox="1"/>
          <p:nvPr/>
        </p:nvSpPr>
        <p:spPr>
          <a:xfrm>
            <a:off x="4246234" y="1909257"/>
            <a:ext cx="3708000" cy="3489789"/>
          </a:xfrm>
          <a:prstGeom prst="rect">
            <a:avLst/>
          </a:prstGeom>
          <a:noFill/>
          <a:ln cap="flat">
            <a:noFill/>
          </a:ln>
        </p:spPr>
        <p:txBody>
          <a:bodyPr vert="horz" wrap="square" lIns="91440" tIns="45720" rIns="91440" bIns="45720" anchor="t" anchorCtr="0" compatLnSpc="1">
            <a:noAutofit/>
          </a:bodyPr>
          <a:lstStyle/>
          <a:p>
            <a:pPr marL="171450" marR="0" lvl="0" indent="-171450" algn="l" defTabSz="914400" rtl="0" eaLnBrk="1" fontAlgn="auto" latinLnBrk="0" hangingPunct="1">
              <a:lnSpc>
                <a:spcPct val="90000"/>
              </a:lnSpc>
              <a:spcBef>
                <a:spcPts val="1000"/>
              </a:spcBef>
              <a:spcAft>
                <a:spcPts val="200"/>
              </a:spcAft>
              <a:buClr>
                <a:srgbClr val="E6332A"/>
              </a:buClr>
              <a:buSzPct val="100000"/>
              <a:buFont typeface="Arial" panose="020B0604020202020204" pitchFamily="34" charset="0"/>
              <a:buChar char="•"/>
              <a:tabLst/>
              <a:defRPr sz="1800" b="0" i="0" u="none" strike="noStrike" kern="0" cap="none" spc="0" baseline="0">
                <a:solidFill>
                  <a:srgbClr val="000000"/>
                </a:solidFill>
                <a:uFillTx/>
              </a:defRPr>
            </a:pPr>
            <a:r>
              <a:rPr kumimoji="0" lang="nb-NO" sz="1400" b="0" i="0" u="none" strike="noStrike" kern="0" cap="none" spc="0" normalizeH="0" baseline="0" noProof="0">
                <a:ln>
                  <a:noFill/>
                </a:ln>
                <a:solidFill>
                  <a:srgbClr val="1F2548"/>
                </a:solidFill>
                <a:effectLst/>
                <a:uLnTx/>
                <a:uFillTx/>
                <a:latin typeface="Aptos" panose="020B0004020202020204" pitchFamily="34" charset="0"/>
                <a:ea typeface="+mn-ea"/>
                <a:cs typeface="+mn-cs"/>
              </a:rPr>
              <a:t>Utmerker seg ved sin </a:t>
            </a:r>
            <a:r>
              <a:rPr kumimoji="0" lang="nb-NO" sz="1400" b="1" i="0" u="none" strike="noStrike" kern="0" cap="none" spc="0" normalizeH="0" baseline="0" noProof="0">
                <a:ln>
                  <a:noFill/>
                </a:ln>
                <a:solidFill>
                  <a:srgbClr val="1F2548"/>
                </a:solidFill>
                <a:effectLst/>
                <a:uLnTx/>
                <a:uFillTx/>
                <a:latin typeface="Aptos" panose="020B0004020202020204" pitchFamily="34" charset="0"/>
                <a:ea typeface="+mn-ea"/>
                <a:cs typeface="+mn-cs"/>
              </a:rPr>
              <a:t>unike virkningsmekanisme</a:t>
            </a:r>
          </a:p>
          <a:p>
            <a:pPr marL="171450" marR="0" lvl="0" indent="-171450" algn="l" defTabSz="914400" rtl="0" eaLnBrk="1" fontAlgn="auto" latinLnBrk="0" hangingPunct="1">
              <a:lnSpc>
                <a:spcPct val="90000"/>
              </a:lnSpc>
              <a:spcBef>
                <a:spcPts val="1000"/>
              </a:spcBef>
              <a:spcAft>
                <a:spcPts val="200"/>
              </a:spcAft>
              <a:buClr>
                <a:srgbClr val="E6332A"/>
              </a:buClr>
              <a:buSzPct val="100000"/>
              <a:buFont typeface="Arial" panose="020B0604020202020204" pitchFamily="34" charset="0"/>
              <a:buChar char="•"/>
              <a:tabLst/>
              <a:defRPr sz="1800" b="0" i="0" u="none" strike="noStrike" kern="0" cap="none" spc="0" baseline="0">
                <a:solidFill>
                  <a:srgbClr val="000000"/>
                </a:solidFill>
                <a:uFillTx/>
              </a:defRPr>
            </a:pPr>
            <a:r>
              <a:rPr kumimoji="0" lang="nb-NO" sz="1400" b="1" i="0" u="none" strike="noStrike" kern="0" cap="none" spc="0" normalizeH="0" baseline="0" noProof="0">
                <a:ln>
                  <a:noFill/>
                </a:ln>
                <a:solidFill>
                  <a:srgbClr val="1F2548"/>
                </a:solidFill>
                <a:effectLst/>
                <a:uLnTx/>
                <a:uFillTx/>
                <a:latin typeface="Aptos" panose="020B0004020202020204" pitchFamily="34" charset="0"/>
                <a:ea typeface="+mn-ea"/>
                <a:cs typeface="+mn-cs"/>
              </a:rPr>
              <a:t>Uutforsket marked </a:t>
            </a:r>
            <a:r>
              <a:rPr kumimoji="0" lang="nb-NO" sz="1400" i="0" u="none" strike="noStrike" kern="0" cap="none" spc="0" normalizeH="0" baseline="0" noProof="0">
                <a:ln>
                  <a:noFill/>
                </a:ln>
                <a:solidFill>
                  <a:srgbClr val="1F2548"/>
                </a:solidFill>
                <a:effectLst/>
                <a:uLnTx/>
                <a:uFillTx/>
                <a:latin typeface="Aptos" panose="020B0004020202020204" pitchFamily="34" charset="0"/>
                <a:ea typeface="+mn-ea"/>
                <a:cs typeface="+mn-cs"/>
              </a:rPr>
              <a:t>– ingen moderne terapier og begrenset industriutvikling innen peritoneale metastaser</a:t>
            </a:r>
          </a:p>
          <a:p>
            <a:pPr marL="171450" marR="0" lvl="0" indent="-171450" algn="l" defTabSz="914400" rtl="0" eaLnBrk="1" fontAlgn="auto" latinLnBrk="0" hangingPunct="1">
              <a:lnSpc>
                <a:spcPct val="90000"/>
              </a:lnSpc>
              <a:spcBef>
                <a:spcPts val="1000"/>
              </a:spcBef>
              <a:spcAft>
                <a:spcPts val="200"/>
              </a:spcAft>
              <a:buClr>
                <a:srgbClr val="E6332A"/>
              </a:buClr>
              <a:buSzPct val="100000"/>
              <a:buFont typeface="Arial" panose="020B0604020202020204" pitchFamily="34" charset="0"/>
              <a:buChar char="•"/>
              <a:tabLst/>
              <a:defRPr sz="1800" b="0" i="0" u="none" strike="noStrike" kern="0" cap="none" spc="0" baseline="0">
                <a:solidFill>
                  <a:srgbClr val="000000"/>
                </a:solidFill>
                <a:uFillTx/>
              </a:defRPr>
            </a:pPr>
            <a:r>
              <a:rPr kumimoji="0" lang="nb-NO" sz="1400" b="0" i="0" u="none" strike="noStrike" kern="0" cap="none" spc="0" normalizeH="0" baseline="0" noProof="0">
                <a:ln>
                  <a:noFill/>
                </a:ln>
                <a:solidFill>
                  <a:srgbClr val="1F2548"/>
                </a:solidFill>
                <a:effectLst/>
                <a:uLnTx/>
                <a:uFillTx/>
                <a:latin typeface="Aptos" panose="020B0004020202020204" pitchFamily="34" charset="0"/>
                <a:ea typeface="+mn-ea"/>
                <a:cs typeface="+mn-cs"/>
              </a:rPr>
              <a:t>Strategisk fordel: </a:t>
            </a:r>
            <a:r>
              <a:rPr kumimoji="0" lang="nb-NO" sz="1400" b="1" i="0" u="none" strike="noStrike" kern="0" cap="none" spc="0" normalizeH="0" baseline="0" noProof="0">
                <a:ln>
                  <a:noFill/>
                </a:ln>
                <a:solidFill>
                  <a:srgbClr val="1F2548"/>
                </a:solidFill>
                <a:effectLst/>
                <a:uLnTx/>
                <a:uFillTx/>
                <a:latin typeface="Aptos" panose="020B0004020202020204" pitchFamily="34" charset="0"/>
                <a:ea typeface="+mn-ea"/>
                <a:cs typeface="+mn-cs"/>
              </a:rPr>
              <a:t>komplementerer </a:t>
            </a:r>
            <a:r>
              <a:rPr kumimoji="0" lang="nb-NO" sz="1400" b="0" i="0" u="none" strike="noStrike" kern="0" cap="none" spc="0" normalizeH="0" baseline="0" noProof="0">
                <a:ln>
                  <a:noFill/>
                </a:ln>
                <a:solidFill>
                  <a:srgbClr val="1F2548"/>
                </a:solidFill>
                <a:effectLst/>
                <a:uLnTx/>
                <a:uFillTx/>
                <a:latin typeface="Aptos" panose="020B0004020202020204" pitchFamily="34" charset="0"/>
                <a:ea typeface="+mn-ea"/>
                <a:cs typeface="+mn-cs"/>
              </a:rPr>
              <a:t>cytoreduktiv kirurgi, </a:t>
            </a:r>
            <a:r>
              <a:rPr kumimoji="0" lang="nb-NO" sz="1400" b="1" i="0" u="none" strike="noStrike" kern="0" cap="none" spc="0" normalizeH="0" baseline="0" noProof="0">
                <a:ln>
                  <a:noFill/>
                </a:ln>
                <a:solidFill>
                  <a:srgbClr val="1F2548"/>
                </a:solidFill>
                <a:effectLst/>
                <a:uLnTx/>
                <a:uFillTx/>
                <a:latin typeface="Aptos" panose="020B0004020202020204" pitchFamily="34" charset="0"/>
                <a:ea typeface="+mn-ea"/>
                <a:cs typeface="+mn-cs"/>
              </a:rPr>
              <a:t>reduserer risikoen </a:t>
            </a:r>
            <a:r>
              <a:rPr kumimoji="0" lang="nb-NO" sz="1400" b="0" i="0" u="none" strike="noStrike" kern="0" cap="none" spc="0" normalizeH="0" baseline="0" noProof="0">
                <a:ln>
                  <a:noFill/>
                </a:ln>
                <a:solidFill>
                  <a:srgbClr val="1F2548"/>
                </a:solidFill>
                <a:effectLst/>
                <a:uLnTx/>
                <a:uFillTx/>
                <a:latin typeface="Aptos" panose="020B0004020202020204" pitchFamily="34" charset="0"/>
                <a:ea typeface="+mn-ea"/>
                <a:cs typeface="+mn-cs"/>
              </a:rPr>
              <a:t>fra eventuelle fremtidige behandlinger</a:t>
            </a:r>
          </a:p>
          <a:p>
            <a:pPr marL="171450" marR="0" lvl="0" indent="-171450" algn="l" defTabSz="914400" rtl="0" eaLnBrk="1" fontAlgn="auto" latinLnBrk="0" hangingPunct="1">
              <a:lnSpc>
                <a:spcPct val="90000"/>
              </a:lnSpc>
              <a:spcBef>
                <a:spcPts val="1000"/>
              </a:spcBef>
              <a:spcAft>
                <a:spcPts val="200"/>
              </a:spcAft>
              <a:buClr>
                <a:srgbClr val="E6332A"/>
              </a:buClr>
              <a:buSzPct val="100000"/>
              <a:buFont typeface="Arial" panose="020B0604020202020204" pitchFamily="34" charset="0"/>
              <a:buChar char="•"/>
              <a:tabLst/>
              <a:defRPr sz="1800" b="0" i="0" u="none" strike="noStrike" kern="0" cap="none" spc="0" baseline="0">
                <a:solidFill>
                  <a:srgbClr val="000000"/>
                </a:solidFill>
                <a:uFillTx/>
              </a:defRPr>
            </a:pPr>
            <a:endParaRPr kumimoji="0" lang="en-US" sz="1400" b="0" i="0" u="none" strike="noStrike" kern="0" cap="none" spc="0" normalizeH="0" baseline="0" noProof="0">
              <a:ln>
                <a:noFill/>
              </a:ln>
              <a:solidFill>
                <a:srgbClr val="1F2548"/>
              </a:solidFill>
              <a:effectLst/>
              <a:uLnTx/>
              <a:uFillTx/>
              <a:latin typeface="Aptos" panose="020B0004020202020204" pitchFamily="34" charset="0"/>
              <a:ea typeface="+mn-ea"/>
              <a:cs typeface="+mn-cs"/>
            </a:endParaRPr>
          </a:p>
        </p:txBody>
      </p:sp>
      <p:sp>
        <p:nvSpPr>
          <p:cNvPr id="12" name="Rectangle 11">
            <a:extLst>
              <a:ext uri="{FF2B5EF4-FFF2-40B4-BE49-F238E27FC236}">
                <a16:creationId xmlns:a16="http://schemas.microsoft.com/office/drawing/2014/main" id="{F751B76F-CA61-7DF8-EE45-BC36C7348F39}"/>
              </a:ext>
            </a:extLst>
          </p:cNvPr>
          <p:cNvSpPr/>
          <p:nvPr/>
        </p:nvSpPr>
        <p:spPr>
          <a:xfrm>
            <a:off x="4246234" y="1416804"/>
            <a:ext cx="3708000" cy="363600"/>
          </a:xfrm>
          <a:prstGeom prst="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b="1" noProof="0">
                <a:solidFill>
                  <a:prstClr val="white"/>
                </a:solidFill>
                <a:latin typeface="Aptos" panose="020B0004020202020204" pitchFamily="34" charset="0"/>
              </a:rPr>
              <a:t>Begrenset konkurranse</a:t>
            </a:r>
            <a:endParaRPr kumimoji="0" lang="nb-NO" sz="14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5" name="Text Placeholder 3">
            <a:extLst>
              <a:ext uri="{FF2B5EF4-FFF2-40B4-BE49-F238E27FC236}">
                <a16:creationId xmlns:a16="http://schemas.microsoft.com/office/drawing/2014/main" id="{C2D7AD52-78F9-C5ED-BAD5-E41E9D307EFC}"/>
              </a:ext>
            </a:extLst>
          </p:cNvPr>
          <p:cNvSpPr txBox="1"/>
          <p:nvPr/>
        </p:nvSpPr>
        <p:spPr>
          <a:xfrm>
            <a:off x="404160" y="1909257"/>
            <a:ext cx="3708000" cy="3541393"/>
          </a:xfrm>
          <a:prstGeom prst="rect">
            <a:avLst/>
          </a:prstGeom>
          <a:noFill/>
          <a:ln cap="flat">
            <a:noFill/>
          </a:ln>
        </p:spPr>
        <p:txBody>
          <a:bodyPr vert="horz" wrap="square" lIns="91440" tIns="45720" rIns="91440" bIns="45720" anchor="t" anchorCtr="0" compatLnSpc="1">
            <a:noAutofit/>
          </a:bodyPr>
          <a:lstStyle/>
          <a:p>
            <a:pPr marL="171450" marR="0" lvl="0" indent="-171450" algn="l" defTabSz="914400" rtl="0" eaLnBrk="1" fontAlgn="auto" latinLnBrk="0" hangingPunct="1">
              <a:lnSpc>
                <a:spcPct val="100000"/>
              </a:lnSpc>
              <a:spcBef>
                <a:spcPts val="1000"/>
              </a:spcBef>
              <a:spcAft>
                <a:spcPts val="200"/>
              </a:spcAft>
              <a:buClr>
                <a:srgbClr val="E6332A"/>
              </a:buClr>
              <a:buSzTx/>
              <a:buFont typeface="Arial" panose="020B0604020202020204" pitchFamily="34" charset="0"/>
              <a:buChar char="•"/>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rPr>
              <a:t>Totalt antall behandlinger per år rettet mot over </a:t>
            </a:r>
            <a:r>
              <a:rPr kumimoji="0" lang="nb-NO" sz="1400" b="1" i="0" u="none" strike="noStrike" kern="1200" cap="none" spc="0" normalizeH="0" baseline="0" noProof="0">
                <a:ln>
                  <a:noFill/>
                </a:ln>
                <a:solidFill>
                  <a:srgbClr val="1F2548"/>
                </a:solidFill>
                <a:effectLst/>
                <a:uLnTx/>
                <a:uFillTx/>
                <a:latin typeface="Aptos" panose="020B0004020202020204" pitchFamily="34" charset="0"/>
                <a:ea typeface="+mn-ea"/>
                <a:cs typeface="+mn-cs"/>
              </a:rPr>
              <a:t>65 000 pasienter </a:t>
            </a:r>
            <a:r>
              <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rPr>
              <a:t>med </a:t>
            </a:r>
            <a:r>
              <a:rPr kumimoji="0" lang="nb-NO" sz="1400" b="1" i="0" u="none" strike="noStrike" kern="1200" cap="none" spc="0" normalizeH="0" baseline="0" noProof="0">
                <a:ln>
                  <a:noFill/>
                </a:ln>
                <a:solidFill>
                  <a:srgbClr val="1F2548"/>
                </a:solidFill>
                <a:effectLst/>
                <a:uLnTx/>
                <a:uFillTx/>
                <a:latin typeface="Aptos" panose="020B0004020202020204" pitchFamily="34" charset="0"/>
                <a:ea typeface="+mn-ea"/>
                <a:cs typeface="+mn-cs"/>
              </a:rPr>
              <a:t>eggstokkreft og tykktarmskreft i USA og Europa</a:t>
            </a:r>
          </a:p>
          <a:p>
            <a:pPr marL="171450" marR="0" lvl="0" indent="-171450" algn="l" defTabSz="914400" rtl="0" eaLnBrk="1" fontAlgn="auto" latinLnBrk="0" hangingPunct="1">
              <a:lnSpc>
                <a:spcPct val="100000"/>
              </a:lnSpc>
              <a:spcBef>
                <a:spcPts val="1000"/>
              </a:spcBef>
              <a:spcAft>
                <a:spcPts val="200"/>
              </a:spcAft>
              <a:buClr>
                <a:srgbClr val="E6332A"/>
              </a:buClr>
              <a:buSzTx/>
              <a:buFont typeface="Arial" panose="020B0604020202020204" pitchFamily="34" charset="0"/>
              <a:buChar char="•"/>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rPr>
              <a:t>Behandlingen er reseptor</a:t>
            </a:r>
            <a:r>
              <a:rPr lang="nb-NO" sz="1400">
                <a:solidFill>
                  <a:srgbClr val="1F2548"/>
                </a:solidFill>
                <a:latin typeface="Aptos" panose="020B0004020202020204" pitchFamily="34" charset="0"/>
              </a:rPr>
              <a:t>uavhengig og vil kunne ha effekt for peritoneal kreft uansett opprinnelse – for eksempel magekreft (orphan indikasjon i USA, men hyppig forekommende i Asia), og forebyggende hos pasienter med høy risiko for å utvikle peritoneale metastaser – </a:t>
            </a:r>
            <a:r>
              <a:rPr lang="nb-NO" sz="1400" b="1">
                <a:solidFill>
                  <a:srgbClr val="1F2548"/>
                </a:solidFill>
                <a:latin typeface="Aptos" panose="020B0004020202020204" pitchFamily="34" charset="0"/>
              </a:rPr>
              <a:t>betydelig mulighet for utvidelse av indikasjon</a:t>
            </a:r>
            <a:endParaRPr kumimoji="0" lang="nb-NO" sz="1400" b="1"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1000"/>
              </a:spcBef>
              <a:spcAft>
                <a:spcPts val="200"/>
              </a:spcAft>
              <a:buClr>
                <a:srgbClr val="E6332A"/>
              </a:buClr>
              <a:buSzTx/>
              <a:buFont typeface="Arial" panose="020B0604020202020204" pitchFamily="34" charset="0"/>
              <a:buChar char="•"/>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rPr>
              <a:t>Potensiale for fremtidig tilpasning til behandling av kreft i andre kroppshuler</a:t>
            </a:r>
          </a:p>
          <a:p>
            <a:pPr marL="171450" marR="0" lvl="0" indent="-171450" algn="l" defTabSz="914400" rtl="0" eaLnBrk="1" fontAlgn="auto" latinLnBrk="0" hangingPunct="1">
              <a:lnSpc>
                <a:spcPct val="100000"/>
              </a:lnSpc>
              <a:spcBef>
                <a:spcPts val="0"/>
              </a:spcBef>
              <a:spcAft>
                <a:spcPts val="200"/>
              </a:spcAft>
              <a:buClr>
                <a:srgbClr val="E6332A"/>
              </a:buClr>
              <a:buSzTx/>
              <a:buFont typeface="Arial" panose="020B0604020202020204" pitchFamily="34" charset="0"/>
              <a:buChar char="•"/>
              <a:tabLst/>
              <a:defRPr/>
            </a:pPr>
            <a:endPar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200"/>
              </a:spcAft>
              <a:buClr>
                <a:srgbClr val="E6332A"/>
              </a:buClr>
              <a:buSzTx/>
              <a:buFont typeface="Arial" panose="020B0604020202020204" pitchFamily="34" charset="0"/>
              <a:buChar char="•"/>
              <a:tabLst/>
              <a:defRPr/>
            </a:pPr>
            <a:endParaRPr kumimoji="0" lang="en-US"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200"/>
              </a:spcAft>
              <a:buClr>
                <a:srgbClr val="E6332A"/>
              </a:buClr>
              <a:buSzTx/>
              <a:buFont typeface="Arial" panose="020B0604020202020204" pitchFamily="34" charset="0"/>
              <a:buChar char="•"/>
              <a:tabLst/>
              <a:defRPr/>
            </a:pPr>
            <a:endParaRPr kumimoji="0" lang="en-US"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200"/>
              </a:spcAft>
              <a:buClr>
                <a:srgbClr val="E6332A"/>
              </a:buClr>
              <a:buSzTx/>
              <a:buFont typeface="Arial" panose="020B0604020202020204" pitchFamily="34" charset="0"/>
              <a:buChar char="•"/>
              <a:tabLst/>
              <a:defRPr/>
            </a:pPr>
            <a:endParaRPr kumimoji="0" lang="en-US"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200"/>
              </a:spcAft>
              <a:buClr>
                <a:srgbClr val="E6332A"/>
              </a:buClr>
              <a:buSzTx/>
              <a:buFont typeface="Arial" panose="020B0604020202020204" pitchFamily="34" charset="0"/>
              <a:buChar char="•"/>
              <a:tabLst/>
              <a:defRPr/>
            </a:pPr>
            <a:endParaRPr kumimoji="0" lang="en-US"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200"/>
              </a:spcAft>
              <a:buClr>
                <a:srgbClr val="E6332A"/>
              </a:buClr>
              <a:buSzTx/>
              <a:buFont typeface="Arial" panose="020B0604020202020204" pitchFamily="34" charset="0"/>
              <a:buChar char="•"/>
              <a:tabLst/>
              <a:defRPr/>
            </a:pPr>
            <a:endPar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sp>
        <p:nvSpPr>
          <p:cNvPr id="16" name="Rectangle 15">
            <a:extLst>
              <a:ext uri="{FF2B5EF4-FFF2-40B4-BE49-F238E27FC236}">
                <a16:creationId xmlns:a16="http://schemas.microsoft.com/office/drawing/2014/main" id="{D7B890B0-71CC-B893-9B23-C4D1044C5D57}"/>
              </a:ext>
            </a:extLst>
          </p:cNvPr>
          <p:cNvSpPr/>
          <p:nvPr/>
        </p:nvSpPr>
        <p:spPr>
          <a:xfrm>
            <a:off x="404160" y="1419216"/>
            <a:ext cx="3708000" cy="363600"/>
          </a:xfrm>
          <a:prstGeom prst="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white"/>
                </a:solidFill>
                <a:effectLst/>
                <a:uLnTx/>
                <a:uFillTx/>
                <a:latin typeface="Aptos" panose="020B0004020202020204" pitchFamily="34" charset="0"/>
                <a:ea typeface="+mn-ea"/>
                <a:cs typeface="+mn-cs"/>
              </a:rPr>
              <a:t>Betydelig antall potensielle pasienter</a:t>
            </a:r>
          </a:p>
        </p:txBody>
      </p:sp>
      <p:sp>
        <p:nvSpPr>
          <p:cNvPr id="17" name="TextBox 16">
            <a:extLst>
              <a:ext uri="{FF2B5EF4-FFF2-40B4-BE49-F238E27FC236}">
                <a16:creationId xmlns:a16="http://schemas.microsoft.com/office/drawing/2014/main" id="{D35BE548-71AE-41FA-7C2C-879327CF08A8}"/>
              </a:ext>
            </a:extLst>
          </p:cNvPr>
          <p:cNvSpPr txBox="1"/>
          <p:nvPr/>
        </p:nvSpPr>
        <p:spPr>
          <a:xfrm>
            <a:off x="343432" y="5513894"/>
            <a:ext cx="11513605" cy="427326"/>
          </a:xfrm>
          <a:prstGeom prst="rect">
            <a:avLst/>
          </a:prstGeom>
          <a:solidFill>
            <a:srgbClr val="C6CAE7"/>
          </a:solidFill>
          <a:ln w="12700">
            <a:solidFill>
              <a:srgbClr val="C6CAE7"/>
            </a:solidFill>
          </a:ln>
        </p:spPr>
        <p:txBody>
          <a:bodyPr wrap="non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0" cap="none" spc="0" normalizeH="0" baseline="0" noProof="0">
                <a:ln>
                  <a:noFill/>
                </a:ln>
                <a:solidFill>
                  <a:srgbClr val="1F2548"/>
                </a:solidFill>
                <a:effectLst/>
                <a:uLnTx/>
                <a:uFillTx/>
                <a:latin typeface="Aptos" panose="020B0004020202020204" pitchFamily="34" charset="0"/>
                <a:ea typeface="+mn-ea"/>
                <a:cs typeface="+mn-cs"/>
              </a:rPr>
              <a:t>Radspherin® har </a:t>
            </a:r>
            <a:r>
              <a:rPr lang="nb-NO" sz="1600" b="1" kern="0">
                <a:solidFill>
                  <a:srgbClr val="1F2548"/>
                </a:solidFill>
                <a:latin typeface="Aptos" panose="020B0004020202020204" pitchFamily="34" charset="0"/>
              </a:rPr>
              <a:t>potensiale til å etableres som foretrukken behandling </a:t>
            </a:r>
            <a:r>
              <a:rPr kumimoji="0" lang="nb-NO" sz="1600" b="1" i="0" u="none" strike="noStrike" kern="0" cap="none" spc="0" normalizeH="0" baseline="0" noProof="0">
                <a:ln>
                  <a:noFill/>
                </a:ln>
                <a:solidFill>
                  <a:srgbClr val="1F2548"/>
                </a:solidFill>
                <a:effectLst/>
                <a:uLnTx/>
                <a:uFillTx/>
                <a:latin typeface="Aptos" panose="020B0004020202020204" pitchFamily="34" charset="0"/>
                <a:ea typeface="+mn-ea"/>
                <a:cs typeface="+mn-cs"/>
              </a:rPr>
              <a:t>for pasienter </a:t>
            </a:r>
            <a:r>
              <a:rPr lang="nb-NO" sz="1600" b="1" kern="0">
                <a:solidFill>
                  <a:srgbClr val="1F2548"/>
                </a:solidFill>
                <a:latin typeface="Aptos" panose="020B0004020202020204" pitchFamily="34" charset="0"/>
              </a:rPr>
              <a:t>etter kirurgi for </a:t>
            </a:r>
            <a:r>
              <a:rPr kumimoji="0" lang="nb-NO" sz="1600" b="1" i="0" u="none" strike="noStrike" kern="0" cap="none" spc="0" normalizeH="0" baseline="0" noProof="0">
                <a:ln>
                  <a:noFill/>
                </a:ln>
                <a:solidFill>
                  <a:srgbClr val="1F2548"/>
                </a:solidFill>
                <a:effectLst/>
                <a:uLnTx/>
                <a:uFillTx/>
                <a:latin typeface="Aptos" panose="020B0004020202020204" pitchFamily="34" charset="0"/>
                <a:ea typeface="+mn-ea"/>
                <a:cs typeface="+mn-cs"/>
              </a:rPr>
              <a:t>peritoneale metastaser</a:t>
            </a:r>
          </a:p>
        </p:txBody>
      </p:sp>
      <p:sp>
        <p:nvSpPr>
          <p:cNvPr id="23" name="Title 1">
            <a:extLst>
              <a:ext uri="{FF2B5EF4-FFF2-40B4-BE49-F238E27FC236}">
                <a16:creationId xmlns:a16="http://schemas.microsoft.com/office/drawing/2014/main" id="{FE3B9DFD-464A-8C04-DFDB-19785BB0A621}"/>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2600" noProof="0" dirty="0" err="1">
                <a:latin typeface="Aptos SemiBold" panose="020B0004020202020204" pitchFamily="34" charset="0"/>
              </a:rPr>
              <a:t>Peritoneale</a:t>
            </a:r>
            <a:r>
              <a:rPr lang="nb-NO" sz="2600" noProof="0" dirty="0">
                <a:latin typeface="Aptos SemiBold" panose="020B0004020202020204" pitchFamily="34" charset="0"/>
              </a:rPr>
              <a:t> metastaser representer en betydelig markedsmulighet </a:t>
            </a:r>
          </a:p>
        </p:txBody>
      </p:sp>
      <p:sp>
        <p:nvSpPr>
          <p:cNvPr id="24" name="Plassholder for lysbildenummer 4">
            <a:extLst>
              <a:ext uri="{FF2B5EF4-FFF2-40B4-BE49-F238E27FC236}">
                <a16:creationId xmlns:a16="http://schemas.microsoft.com/office/drawing/2014/main" id="{1A2E5A06-8DA0-D796-6999-C76279B56E4F}"/>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en-GB"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Graphic 8" descr="Checkmark with solid fill">
            <a:extLst>
              <a:ext uri="{FF2B5EF4-FFF2-40B4-BE49-F238E27FC236}">
                <a16:creationId xmlns:a16="http://schemas.microsoft.com/office/drawing/2014/main" id="{E381E5F5-3B4A-334B-FB83-58F7C56B20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1012" y="5162752"/>
            <a:ext cx="264869" cy="264869"/>
          </a:xfrm>
          <a:prstGeom prst="rect">
            <a:avLst/>
          </a:prstGeom>
        </p:spPr>
      </p:pic>
      <p:sp>
        <p:nvSpPr>
          <p:cNvPr id="4" name="Text Placeholder 3">
            <a:extLst>
              <a:ext uri="{FF2B5EF4-FFF2-40B4-BE49-F238E27FC236}">
                <a16:creationId xmlns:a16="http://schemas.microsoft.com/office/drawing/2014/main" id="{17F0B9BF-E798-10AC-B09B-4E0DE0E93D31}"/>
              </a:ext>
            </a:extLst>
          </p:cNvPr>
          <p:cNvSpPr txBox="1"/>
          <p:nvPr/>
        </p:nvSpPr>
        <p:spPr>
          <a:xfrm>
            <a:off x="8099326" y="1909257"/>
            <a:ext cx="3707999" cy="3489788"/>
          </a:xfrm>
          <a:prstGeom prst="rect">
            <a:avLst/>
          </a:prstGeom>
          <a:noFill/>
          <a:ln cap="flat">
            <a:noFill/>
          </a:ln>
        </p:spPr>
        <p:txBody>
          <a:bodyPr vert="horz" wrap="square" lIns="91440" tIns="45720" rIns="91440" bIns="45720" anchor="t" anchorCtr="0" compatLnSpc="1">
            <a:noAutofit/>
          </a:bodyPr>
          <a:lstStyle/>
          <a:p>
            <a:pPr marL="171450" marR="0" lvl="0" indent="-171450" algn="l" defTabSz="914400" rtl="0" eaLnBrk="1" fontAlgn="auto" latinLnBrk="0" hangingPunct="1">
              <a:lnSpc>
                <a:spcPct val="100000"/>
              </a:lnSpc>
              <a:spcBef>
                <a:spcPts val="1000"/>
              </a:spcBef>
              <a:spcAft>
                <a:spcPts val="200"/>
              </a:spcAft>
              <a:buClr>
                <a:srgbClr val="E6332A"/>
              </a:buClr>
              <a:buSzTx/>
              <a:buFont typeface="Arial" panose="020B0604020202020204" pitchFamily="34" charset="0"/>
              <a:buChar char="•"/>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rPr>
              <a:t>Kirurgi </a:t>
            </a:r>
            <a:r>
              <a:rPr kumimoji="0" lang="nb-NO" sz="1400" b="1" i="0" u="none" strike="noStrike" kern="1200" cap="none" spc="0" normalizeH="0" baseline="0" noProof="0">
                <a:ln>
                  <a:noFill/>
                </a:ln>
                <a:solidFill>
                  <a:srgbClr val="1F2548"/>
                </a:solidFill>
                <a:effectLst/>
                <a:uLnTx/>
                <a:uFillTx/>
                <a:latin typeface="Aptos" panose="020B0004020202020204" pitchFamily="34" charset="0"/>
                <a:ea typeface="+mn-ea"/>
                <a:cs typeface="+mn-cs"/>
              </a:rPr>
              <a:t>er og vil </a:t>
            </a:r>
            <a:r>
              <a:rPr lang="nb-NO" sz="1400" b="1">
                <a:solidFill>
                  <a:srgbClr val="1F2548"/>
                </a:solidFill>
                <a:latin typeface="Aptos" panose="020B0004020202020204" pitchFamily="34" charset="0"/>
              </a:rPr>
              <a:t>forbli </a:t>
            </a:r>
            <a:r>
              <a:rPr lang="nb-NO" sz="1400">
                <a:solidFill>
                  <a:srgbClr val="1F2548"/>
                </a:solidFill>
                <a:latin typeface="Aptos" panose="020B0004020202020204" pitchFamily="34" charset="0"/>
              </a:rPr>
              <a:t>den viktigste faktoren i behandlingen</a:t>
            </a:r>
            <a:endPar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1000"/>
              </a:spcBef>
              <a:spcAft>
                <a:spcPts val="200"/>
              </a:spcAft>
              <a:buClr>
                <a:srgbClr val="E6332A"/>
              </a:buClr>
              <a:buSzTx/>
              <a:buFont typeface="Arial" panose="020B0604020202020204" pitchFamily="34" charset="0"/>
              <a:buChar char="•"/>
              <a:tabLst/>
              <a:defRPr/>
            </a:pPr>
            <a:r>
              <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rPr>
              <a:t>Behandlingen gis 1-3 dager etter kirurgi mens pasienten </a:t>
            </a:r>
            <a:r>
              <a:rPr kumimoji="0" lang="nb-NO" sz="1400" b="1" i="0" u="none" strike="noStrike" kern="1200" cap="none" spc="0" normalizeH="0" baseline="0" noProof="0">
                <a:ln>
                  <a:noFill/>
                </a:ln>
                <a:solidFill>
                  <a:srgbClr val="1F2548"/>
                </a:solidFill>
                <a:effectLst/>
                <a:uLnTx/>
                <a:uFillTx/>
                <a:latin typeface="Aptos" panose="020B0004020202020204" pitchFamily="34" charset="0"/>
                <a:ea typeface="+mn-ea"/>
                <a:cs typeface="+mn-cs"/>
              </a:rPr>
              <a:t>fortsatt er innlagt</a:t>
            </a:r>
          </a:p>
          <a:p>
            <a:pPr marL="171450" marR="0" lvl="0" indent="-171450" algn="l" defTabSz="914400" rtl="0" eaLnBrk="1" fontAlgn="auto" latinLnBrk="0" hangingPunct="1">
              <a:lnSpc>
                <a:spcPct val="100000"/>
              </a:lnSpc>
              <a:spcBef>
                <a:spcPts val="1000"/>
              </a:spcBef>
              <a:spcAft>
                <a:spcPts val="200"/>
              </a:spcAft>
              <a:buClr>
                <a:srgbClr val="E6332A"/>
              </a:buClr>
              <a:buSzTx/>
              <a:buFont typeface="Arial" panose="020B0604020202020204" pitchFamily="34" charset="0"/>
              <a:buChar char="•"/>
              <a:tabLst/>
              <a:defRPr/>
            </a:pPr>
            <a:r>
              <a:rPr kumimoji="0" lang="nb-NO" sz="1400" b="1" i="0" u="none" strike="noStrike" kern="1200" cap="none" spc="0" normalizeH="0" baseline="0" noProof="0">
                <a:ln>
                  <a:noFill/>
                </a:ln>
                <a:solidFill>
                  <a:srgbClr val="1F2548"/>
                </a:solidFill>
                <a:effectLst/>
                <a:uLnTx/>
                <a:uFillTx/>
                <a:latin typeface="Aptos" panose="020B0004020202020204" pitchFamily="34" charset="0"/>
                <a:ea typeface="+mn-ea"/>
                <a:cs typeface="+mn-cs"/>
              </a:rPr>
              <a:t>Enkel og rask </a:t>
            </a:r>
            <a:r>
              <a:rPr kumimoji="0" lang="nb-NO" sz="1400" i="0" u="none" strike="noStrike" kern="1200" cap="none" spc="0" normalizeH="0" baseline="0" noProof="0">
                <a:ln>
                  <a:noFill/>
                </a:ln>
                <a:solidFill>
                  <a:srgbClr val="1F2548"/>
                </a:solidFill>
                <a:effectLst/>
                <a:uLnTx/>
                <a:uFillTx/>
                <a:latin typeface="Aptos" panose="020B0004020202020204" pitchFamily="34" charset="0"/>
                <a:ea typeface="+mn-ea"/>
                <a:cs typeface="+mn-cs"/>
              </a:rPr>
              <a:t>administrasjon </a:t>
            </a:r>
          </a:p>
          <a:p>
            <a:pPr marL="171450" marR="0" lvl="0" indent="-171450" algn="l" defTabSz="914400" rtl="0" eaLnBrk="1" fontAlgn="auto" latinLnBrk="0" hangingPunct="1">
              <a:lnSpc>
                <a:spcPct val="100000"/>
              </a:lnSpc>
              <a:spcBef>
                <a:spcPts val="1000"/>
              </a:spcBef>
              <a:spcAft>
                <a:spcPts val="200"/>
              </a:spcAft>
              <a:buClr>
                <a:srgbClr val="E6332A"/>
              </a:buClr>
              <a:buSzTx/>
              <a:buFont typeface="Arial" panose="020B0604020202020204" pitchFamily="34" charset="0"/>
              <a:buChar char="•"/>
              <a:tabLst/>
              <a:defRPr/>
            </a:pPr>
            <a:r>
              <a:rPr kumimoji="0" lang="nb-NO" sz="1400" b="1" i="0" u="none" strike="noStrike" kern="1200" cap="none" spc="0" normalizeH="0" baseline="0" noProof="0">
                <a:ln>
                  <a:noFill/>
                </a:ln>
                <a:solidFill>
                  <a:srgbClr val="1F2548"/>
                </a:solidFill>
                <a:effectLst/>
                <a:uLnTx/>
                <a:uFillTx/>
                <a:latin typeface="Aptos" panose="020B0004020202020204" pitchFamily="34" charset="0"/>
                <a:ea typeface="+mn-ea"/>
                <a:cs typeface="+mn-cs"/>
              </a:rPr>
              <a:t>Engangsbehandling</a:t>
            </a:r>
            <a:r>
              <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med vedvarende </a:t>
            </a:r>
            <a:r>
              <a:rPr lang="nb-NO" sz="1400">
                <a:solidFill>
                  <a:srgbClr val="1F2548"/>
                </a:solidFill>
                <a:latin typeface="Aptos" panose="020B0004020202020204" pitchFamily="34" charset="0"/>
              </a:rPr>
              <a:t>effekt og begrenset risiko for uønskede behandlingseffekter utenfor målområdet</a:t>
            </a:r>
            <a:endParaRPr kumimoji="0" lang="nb-NO"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200"/>
              </a:spcAft>
              <a:buClr>
                <a:srgbClr val="E6332A"/>
              </a:buClr>
              <a:buSzTx/>
              <a:buFont typeface="Arial" panose="020B0604020202020204" pitchFamily="34" charset="0"/>
              <a:buChar char="•"/>
              <a:tabLst/>
              <a:defRPr/>
            </a:pPr>
            <a:endParaRPr kumimoji="0" lang="en-US" sz="14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sp>
        <p:nvSpPr>
          <p:cNvPr id="5" name="Rectangle 13">
            <a:extLst>
              <a:ext uri="{FF2B5EF4-FFF2-40B4-BE49-F238E27FC236}">
                <a16:creationId xmlns:a16="http://schemas.microsoft.com/office/drawing/2014/main" id="{15A0480D-20D3-FAF9-BF88-373D24B6D2FC}"/>
              </a:ext>
            </a:extLst>
          </p:cNvPr>
          <p:cNvSpPr/>
          <p:nvPr/>
        </p:nvSpPr>
        <p:spPr>
          <a:xfrm>
            <a:off x="8099325" y="1419216"/>
            <a:ext cx="3708000" cy="363600"/>
          </a:xfrm>
          <a:prstGeom prst="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prstClr val="white"/>
                </a:solidFill>
                <a:effectLst/>
                <a:uLnTx/>
                <a:uFillTx/>
                <a:latin typeface="Aptos" panose="020B0004020202020204" pitchFamily="34" charset="0"/>
                <a:ea typeface="+mn-ea"/>
                <a:cs typeface="+mn-cs"/>
              </a:rPr>
              <a:t>Integreres enkelt i eksisterende pasientflyt</a:t>
            </a:r>
          </a:p>
        </p:txBody>
      </p:sp>
      <p:sp>
        <p:nvSpPr>
          <p:cNvPr id="6" name="Title 1">
            <a:extLst>
              <a:ext uri="{FF2B5EF4-FFF2-40B4-BE49-F238E27FC236}">
                <a16:creationId xmlns:a16="http://schemas.microsoft.com/office/drawing/2014/main" id="{3A13025D-841B-B8B8-8E93-E3BB8639147E}"/>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ptos SemiBold" panose="020B0004020202020204" pitchFamily="34" charset="0"/>
              </a:rPr>
              <a:t>MARKEDSPOTENSIALE</a:t>
            </a:r>
          </a:p>
        </p:txBody>
      </p:sp>
    </p:spTree>
    <p:extLst>
      <p:ext uri="{BB962C8B-B14F-4D97-AF65-F5344CB8AC3E}">
        <p14:creationId xmlns:p14="http://schemas.microsoft.com/office/powerpoint/2010/main" val="399401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21F7E-FB08-A41A-9017-739D5E7653F0}"/>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BF59CF7-81F5-D0C4-31AD-50AEE894CD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8" name="think-cell data - do not delete" hidden="1">
                        <a:extLst>
                          <a:ext uri="{FF2B5EF4-FFF2-40B4-BE49-F238E27FC236}">
                            <a16:creationId xmlns:a16="http://schemas.microsoft.com/office/drawing/2014/main" id="{BBF59CF7-81F5-D0C4-31AD-50AEE894CDD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8C1221BE-B168-5B1A-C1D0-6FD755C27000}"/>
              </a:ext>
            </a:extLst>
          </p:cNvPr>
          <p:cNvSpPr txBox="1"/>
          <p:nvPr/>
        </p:nvSpPr>
        <p:spPr>
          <a:xfrm>
            <a:off x="1955942" y="2023036"/>
            <a:ext cx="184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panose="020B0004020202020204" pitchFamily="34" charset="0"/>
              </a:rPr>
              <a:t>1</a:t>
            </a:r>
          </a:p>
        </p:txBody>
      </p:sp>
      <p:sp>
        <p:nvSpPr>
          <p:cNvPr id="15" name="TextBox 14">
            <a:extLst>
              <a:ext uri="{FF2B5EF4-FFF2-40B4-BE49-F238E27FC236}">
                <a16:creationId xmlns:a16="http://schemas.microsoft.com/office/drawing/2014/main" id="{659E5C77-012F-9EB6-0A88-54F84D5CAFE8}"/>
              </a:ext>
            </a:extLst>
          </p:cNvPr>
          <p:cNvSpPr txBox="1"/>
          <p:nvPr/>
        </p:nvSpPr>
        <p:spPr>
          <a:xfrm>
            <a:off x="2267366" y="2864600"/>
            <a:ext cx="184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panose="020B0004020202020204" pitchFamily="34" charset="0"/>
              </a:rPr>
              <a:t>2</a:t>
            </a:r>
          </a:p>
        </p:txBody>
      </p:sp>
      <p:sp>
        <p:nvSpPr>
          <p:cNvPr id="16" name="TextBox 15">
            <a:extLst>
              <a:ext uri="{FF2B5EF4-FFF2-40B4-BE49-F238E27FC236}">
                <a16:creationId xmlns:a16="http://schemas.microsoft.com/office/drawing/2014/main" id="{D3DB3831-8B67-6B50-3EA6-EB4A0D46E757}"/>
              </a:ext>
            </a:extLst>
          </p:cNvPr>
          <p:cNvSpPr txBox="1"/>
          <p:nvPr/>
        </p:nvSpPr>
        <p:spPr>
          <a:xfrm>
            <a:off x="2359731" y="3706164"/>
            <a:ext cx="184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panose="020B0004020202020204" pitchFamily="34" charset="0"/>
              </a:rPr>
              <a:t>3</a:t>
            </a:r>
          </a:p>
        </p:txBody>
      </p:sp>
      <p:sp>
        <p:nvSpPr>
          <p:cNvPr id="17" name="TextBox 16">
            <a:extLst>
              <a:ext uri="{FF2B5EF4-FFF2-40B4-BE49-F238E27FC236}">
                <a16:creationId xmlns:a16="http://schemas.microsoft.com/office/drawing/2014/main" id="{BCFBAF22-0BEE-8982-F4DF-80194D884E3C}"/>
              </a:ext>
            </a:extLst>
          </p:cNvPr>
          <p:cNvSpPr txBox="1"/>
          <p:nvPr/>
        </p:nvSpPr>
        <p:spPr>
          <a:xfrm>
            <a:off x="2267365" y="4547728"/>
            <a:ext cx="184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panose="020B0004020202020204" pitchFamily="34" charset="0"/>
              </a:rPr>
              <a:t>4</a:t>
            </a:r>
          </a:p>
        </p:txBody>
      </p:sp>
      <p:sp>
        <p:nvSpPr>
          <p:cNvPr id="26" name="Båge 25">
            <a:extLst>
              <a:ext uri="{FF2B5EF4-FFF2-40B4-BE49-F238E27FC236}">
                <a16:creationId xmlns:a16="http://schemas.microsoft.com/office/drawing/2014/main" id="{A921EB1B-DF35-EC4B-060F-BE6C0D7FF1E7}"/>
              </a:ext>
            </a:extLst>
          </p:cNvPr>
          <p:cNvSpPr/>
          <p:nvPr/>
        </p:nvSpPr>
        <p:spPr>
          <a:xfrm rot="2943779">
            <a:off x="-4025029" y="967113"/>
            <a:ext cx="5937044" cy="4923774"/>
          </a:xfrm>
          <a:prstGeom prst="arc">
            <a:avLst>
              <a:gd name="adj1" fmla="val 15301485"/>
              <a:gd name="adj2" fmla="val 715289"/>
            </a:avLst>
          </a:prstGeom>
          <a:ln w="12700">
            <a:solidFill>
              <a:srgbClr val="1F254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448"/>
              </a:solidFill>
              <a:effectLst/>
              <a:uLnTx/>
              <a:uFillTx/>
              <a:latin typeface="Aptos SemiBold" panose="020B0004020202020204" pitchFamily="34" charset="0"/>
              <a:ea typeface="+mn-ea"/>
              <a:cs typeface="+mn-cs"/>
            </a:endParaRPr>
          </a:p>
        </p:txBody>
      </p:sp>
      <p:sp>
        <p:nvSpPr>
          <p:cNvPr id="10" name="Ellips 9">
            <a:extLst>
              <a:ext uri="{FF2B5EF4-FFF2-40B4-BE49-F238E27FC236}">
                <a16:creationId xmlns:a16="http://schemas.microsoft.com/office/drawing/2014/main" id="{AB3ECDB5-2C4D-34AB-923B-2E8FD9D35DBB}"/>
              </a:ext>
            </a:extLst>
          </p:cNvPr>
          <p:cNvSpPr/>
          <p:nvPr/>
        </p:nvSpPr>
        <p:spPr>
          <a:xfrm>
            <a:off x="524681" y="1432508"/>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1</a:t>
            </a:r>
          </a:p>
        </p:txBody>
      </p:sp>
      <p:sp>
        <p:nvSpPr>
          <p:cNvPr id="21" name="Ellips 20">
            <a:extLst>
              <a:ext uri="{FF2B5EF4-FFF2-40B4-BE49-F238E27FC236}">
                <a16:creationId xmlns:a16="http://schemas.microsoft.com/office/drawing/2014/main" id="{9C031728-A9A1-0C14-170B-9B61CB4DF225}"/>
              </a:ext>
            </a:extLst>
          </p:cNvPr>
          <p:cNvSpPr/>
          <p:nvPr/>
        </p:nvSpPr>
        <p:spPr>
          <a:xfrm>
            <a:off x="1298128" y="3945321"/>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4</a:t>
            </a:r>
          </a:p>
        </p:txBody>
      </p:sp>
      <p:sp>
        <p:nvSpPr>
          <p:cNvPr id="5" name="Ellips 4">
            <a:extLst>
              <a:ext uri="{FF2B5EF4-FFF2-40B4-BE49-F238E27FC236}">
                <a16:creationId xmlns:a16="http://schemas.microsoft.com/office/drawing/2014/main" id="{139C1F86-28B9-E780-39FC-891E6E569E14}"/>
              </a:ext>
            </a:extLst>
          </p:cNvPr>
          <p:cNvSpPr/>
          <p:nvPr/>
        </p:nvSpPr>
        <p:spPr>
          <a:xfrm>
            <a:off x="1250752" y="3152110"/>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3</a:t>
            </a:r>
          </a:p>
        </p:txBody>
      </p:sp>
      <p:sp>
        <p:nvSpPr>
          <p:cNvPr id="23" name="Ellips 22">
            <a:extLst>
              <a:ext uri="{FF2B5EF4-FFF2-40B4-BE49-F238E27FC236}">
                <a16:creationId xmlns:a16="http://schemas.microsoft.com/office/drawing/2014/main" id="{611D4EE7-08E5-A883-6181-D2B81836973D}"/>
              </a:ext>
            </a:extLst>
          </p:cNvPr>
          <p:cNvSpPr/>
          <p:nvPr/>
        </p:nvSpPr>
        <p:spPr>
          <a:xfrm>
            <a:off x="1113523" y="4720312"/>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5</a:t>
            </a:r>
          </a:p>
        </p:txBody>
      </p:sp>
      <p:sp>
        <p:nvSpPr>
          <p:cNvPr id="25" name="Ellips 24">
            <a:extLst>
              <a:ext uri="{FF2B5EF4-FFF2-40B4-BE49-F238E27FC236}">
                <a16:creationId xmlns:a16="http://schemas.microsoft.com/office/drawing/2014/main" id="{7DD6BED3-9111-945F-434E-0D18C1CBD3B2}"/>
              </a:ext>
            </a:extLst>
          </p:cNvPr>
          <p:cNvSpPr/>
          <p:nvPr/>
        </p:nvSpPr>
        <p:spPr>
          <a:xfrm>
            <a:off x="524954" y="5416088"/>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6</a:t>
            </a:r>
          </a:p>
        </p:txBody>
      </p:sp>
      <p:sp>
        <p:nvSpPr>
          <p:cNvPr id="7" name="textruta 18">
            <a:extLst>
              <a:ext uri="{FF2B5EF4-FFF2-40B4-BE49-F238E27FC236}">
                <a16:creationId xmlns:a16="http://schemas.microsoft.com/office/drawing/2014/main" id="{875DB688-30E3-9DB2-006F-38E5D3CC2021}"/>
              </a:ext>
            </a:extLst>
          </p:cNvPr>
          <p:cNvSpPr txBox="1"/>
          <p:nvPr/>
        </p:nvSpPr>
        <p:spPr>
          <a:xfrm>
            <a:off x="1852152" y="3172348"/>
            <a:ext cx="9872541" cy="677108"/>
          </a:xfrm>
          <a:prstGeom prst="rect">
            <a:avLst/>
          </a:prstGeom>
          <a:noFill/>
        </p:spPr>
        <p:txBody>
          <a:bodyPr wrap="square" rtlCol="0">
            <a:spAutoFit/>
          </a:bodyPr>
          <a:lstStyle/>
          <a:p>
            <a:pPr lvl="0">
              <a:defRPr/>
            </a:pPr>
            <a:r>
              <a:rPr kumimoji="0" lang="nb-NO" sz="1900" b="1" i="0" u="none" strike="noStrike" kern="1200" cap="none" spc="0" normalizeH="0" baseline="0" noProof="0" dirty="0">
                <a:ln>
                  <a:noFill/>
                </a:ln>
                <a:solidFill>
                  <a:srgbClr val="1F2548"/>
                </a:solidFill>
                <a:effectLst/>
                <a:uLnTx/>
                <a:uFillTx/>
                <a:latin typeface="Aptos" panose="020B0004020202020204" pitchFamily="34" charset="0"/>
              </a:rPr>
              <a:t>Lovende tegn på effekt: </a:t>
            </a:r>
            <a:r>
              <a:rPr kumimoji="0" lang="nb-NO" sz="1900" i="0" u="none" strike="noStrike" kern="1200" cap="none" spc="0" normalizeH="0" baseline="0" noProof="0" dirty="0">
                <a:ln>
                  <a:noFill/>
                </a:ln>
                <a:solidFill>
                  <a:srgbClr val="1F2548"/>
                </a:solidFill>
                <a:effectLst/>
                <a:uLnTx/>
                <a:uFillTx/>
                <a:latin typeface="Aptos" panose="020B0004020202020204" pitchFamily="34" charset="0"/>
              </a:rPr>
              <a:t>kan bli et gjennombrudd i behandlingen av eggstokk- og tykktarmskreft - </a:t>
            </a:r>
            <a:r>
              <a:rPr lang="nb-NO" sz="1900" dirty="0">
                <a:solidFill>
                  <a:srgbClr val="1F2548"/>
                </a:solidFill>
                <a:latin typeface="Aptos" panose="020B0004020202020204" pitchFamily="34" charset="0"/>
              </a:rPr>
              <a:t>nå pågående </a:t>
            </a:r>
            <a:r>
              <a:rPr lang="nb-NO" sz="1900" b="1" dirty="0">
                <a:solidFill>
                  <a:srgbClr val="1F2548"/>
                </a:solidFill>
                <a:latin typeface="Aptos" panose="020B0004020202020204" pitchFamily="34" charset="0"/>
              </a:rPr>
              <a:t>fase 2</a:t>
            </a:r>
            <a:r>
              <a:rPr lang="nb-NO" sz="1900" dirty="0">
                <a:solidFill>
                  <a:srgbClr val="1F2548"/>
                </a:solidFill>
                <a:latin typeface="Aptos" panose="020B0004020202020204" pitchFamily="34" charset="0"/>
              </a:rPr>
              <a:t> studie i eggstokkreft</a:t>
            </a:r>
            <a:endParaRPr kumimoji="0" lang="en-US" sz="1900" i="0" u="none" strike="sngStrike" kern="1200" cap="none" spc="0" normalizeH="0" baseline="0" noProof="0" dirty="0">
              <a:ln>
                <a:noFill/>
              </a:ln>
              <a:solidFill>
                <a:srgbClr val="FF0000"/>
              </a:solidFill>
              <a:effectLst/>
              <a:uLnTx/>
              <a:uFillTx/>
              <a:latin typeface="Aptos" panose="020B0004020202020204" pitchFamily="34" charset="0"/>
            </a:endParaRPr>
          </a:p>
        </p:txBody>
      </p:sp>
      <p:sp>
        <p:nvSpPr>
          <p:cNvPr id="3" name="textruta 23">
            <a:extLst>
              <a:ext uri="{FF2B5EF4-FFF2-40B4-BE49-F238E27FC236}">
                <a16:creationId xmlns:a16="http://schemas.microsoft.com/office/drawing/2014/main" id="{591DBDBB-76BF-886D-20C3-0D8333FCB8AC}"/>
              </a:ext>
            </a:extLst>
          </p:cNvPr>
          <p:cNvSpPr txBox="1"/>
          <p:nvPr/>
        </p:nvSpPr>
        <p:spPr>
          <a:xfrm>
            <a:off x="1722703" y="4823914"/>
            <a:ext cx="1065255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900" i="0" u="none" strike="noStrike" kern="1200" cap="none" spc="0" normalizeH="0" baseline="0" noProof="0">
                <a:ln>
                  <a:noFill/>
                </a:ln>
                <a:solidFill>
                  <a:srgbClr val="1F2548"/>
                </a:solidFill>
                <a:effectLst/>
                <a:uLnTx/>
                <a:uFillTx/>
                <a:latin typeface="Aptos" panose="020B0004020202020204" pitchFamily="34" charset="0"/>
              </a:rPr>
              <a:t>Attraktiv markedsmulighet: </a:t>
            </a:r>
            <a:r>
              <a:rPr kumimoji="0" lang="nb-NO" sz="1900" b="1" i="0" u="none" strike="noStrike" kern="1200" cap="none" spc="0" normalizeH="0" baseline="0" noProof="0">
                <a:ln>
                  <a:noFill/>
                </a:ln>
                <a:solidFill>
                  <a:srgbClr val="1F2548"/>
                </a:solidFill>
                <a:effectLst/>
                <a:uLnTx/>
                <a:uFillTx/>
                <a:latin typeface="Aptos" panose="020B0004020202020204" pitchFamily="34" charset="0"/>
              </a:rPr>
              <a:t>stort behov </a:t>
            </a:r>
            <a:r>
              <a:rPr kumimoji="0" lang="nb-NO" sz="1900" i="0" u="none" strike="noStrike" kern="1200" cap="none" spc="0" normalizeH="0" baseline="0" noProof="0">
                <a:ln>
                  <a:noFill/>
                </a:ln>
                <a:solidFill>
                  <a:srgbClr val="1F2548"/>
                </a:solidFill>
                <a:effectLst/>
                <a:uLnTx/>
                <a:uFillTx/>
                <a:latin typeface="Aptos" panose="020B0004020202020204" pitchFamily="34" charset="0"/>
              </a:rPr>
              <a:t>og </a:t>
            </a:r>
            <a:r>
              <a:rPr kumimoji="0" lang="nb-NO" sz="1900" b="1" i="0" u="none" strike="noStrike" kern="1200" cap="none" spc="0" normalizeH="0" baseline="0" noProof="0">
                <a:ln>
                  <a:noFill/>
                </a:ln>
                <a:solidFill>
                  <a:srgbClr val="1F2548"/>
                </a:solidFill>
                <a:effectLst/>
                <a:uLnTx/>
                <a:uFillTx/>
                <a:latin typeface="Aptos" panose="020B0004020202020204" pitchFamily="34" charset="0"/>
              </a:rPr>
              <a:t>begrenset konkurranse</a:t>
            </a:r>
          </a:p>
        </p:txBody>
      </p:sp>
      <p:sp>
        <p:nvSpPr>
          <p:cNvPr id="4" name="textruta 21">
            <a:extLst>
              <a:ext uri="{FF2B5EF4-FFF2-40B4-BE49-F238E27FC236}">
                <a16:creationId xmlns:a16="http://schemas.microsoft.com/office/drawing/2014/main" id="{C8CF68A1-5615-0396-57AD-C7B3ED14E5F2}"/>
              </a:ext>
            </a:extLst>
          </p:cNvPr>
          <p:cNvSpPr txBox="1"/>
          <p:nvPr/>
        </p:nvSpPr>
        <p:spPr>
          <a:xfrm>
            <a:off x="1128349" y="1594560"/>
            <a:ext cx="9942512"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900">
                <a:solidFill>
                  <a:srgbClr val="1F2548"/>
                </a:solidFill>
                <a:latin typeface="Aptos" panose="020B0004020202020204" pitchFamily="34" charset="0"/>
              </a:rPr>
              <a:t>Radiofarmasøytisk selskap i klinisk fase med fokus på behandling av </a:t>
            </a:r>
            <a:r>
              <a:rPr lang="nb-NO" sz="1900" b="1">
                <a:solidFill>
                  <a:srgbClr val="1F2548"/>
                </a:solidFill>
                <a:latin typeface="Aptos" panose="020B0004020202020204" pitchFamily="34" charset="0"/>
              </a:rPr>
              <a:t>peritoneale metastaser</a:t>
            </a:r>
            <a:endParaRPr kumimoji="0" lang="nb-NO" sz="1900" b="1" i="0" u="none" strike="sngStrike" kern="1200" cap="none" spc="0" normalizeH="0" baseline="0" noProof="0">
              <a:ln>
                <a:noFill/>
              </a:ln>
              <a:solidFill>
                <a:srgbClr val="FF0000"/>
              </a:solidFill>
              <a:effectLst/>
              <a:uLnTx/>
              <a:uFillTx/>
              <a:latin typeface="Aptos" panose="020B0004020202020204" pitchFamily="34" charset="0"/>
            </a:endParaRPr>
          </a:p>
        </p:txBody>
      </p:sp>
      <p:sp>
        <p:nvSpPr>
          <p:cNvPr id="11" name="Plassholder for lysbildenummer 4">
            <a:extLst>
              <a:ext uri="{FF2B5EF4-FFF2-40B4-BE49-F238E27FC236}">
                <a16:creationId xmlns:a16="http://schemas.microsoft.com/office/drawing/2014/main" id="{26DD64DB-7E18-A445-E023-1D5BF0A5B3C1}"/>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2</a:t>
            </a:fld>
            <a:endParaRPr lang="en-GB" sz="1200">
              <a:solidFill>
                <a:schemeClr val="bg1"/>
              </a:solidFill>
              <a:latin typeface="Aptos" panose="020B0004020202020204" pitchFamily="34" charset="0"/>
            </a:endParaRPr>
          </a:p>
        </p:txBody>
      </p:sp>
      <p:sp>
        <p:nvSpPr>
          <p:cNvPr id="13" name="Title 1">
            <a:extLst>
              <a:ext uri="{FF2B5EF4-FFF2-40B4-BE49-F238E27FC236}">
                <a16:creationId xmlns:a16="http://schemas.microsoft.com/office/drawing/2014/main" id="{FDD7108A-12ED-6A7A-40E1-8C43A6EB15E8}"/>
              </a:ext>
            </a:extLst>
          </p:cNvPr>
          <p:cNvSpPr txBox="1">
            <a:spLocks/>
          </p:cNvSpPr>
          <p:nvPr/>
        </p:nvSpPr>
        <p:spPr>
          <a:xfrm>
            <a:off x="334963" y="416982"/>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kumimoji="0" lang="nb-NO" sz="2600" b="1" i="0" u="none" strike="noStrike" kern="1200" cap="none" spc="0" normalizeH="0" baseline="0" noProof="0">
                <a:ln>
                  <a:noFill/>
                </a:ln>
                <a:effectLst/>
                <a:uLnTx/>
                <a:uFillTx/>
                <a:latin typeface="Aptos SemiBold" panose="020B0004020202020204" pitchFamily="34" charset="0"/>
                <a:ea typeface="Calibri" panose="020F0502020204030204" pitchFamily="34" charset="0"/>
                <a:cs typeface="Times New Roman" panose="02020603050405020304" pitchFamily="18" charset="0"/>
              </a:rPr>
              <a:t>En unik mulighet innenfor radiofarmasi </a:t>
            </a:r>
            <a:endParaRPr lang="nb-NO" sz="1800" b="0" i="1" noProof="0">
              <a:latin typeface="Aptos" panose="020B0004020202020204" pitchFamily="34" charset="0"/>
            </a:endParaRPr>
          </a:p>
        </p:txBody>
      </p:sp>
      <p:sp>
        <p:nvSpPr>
          <p:cNvPr id="2" name="textruta 23">
            <a:extLst>
              <a:ext uri="{FF2B5EF4-FFF2-40B4-BE49-F238E27FC236}">
                <a16:creationId xmlns:a16="http://schemas.microsoft.com/office/drawing/2014/main" id="{3DECF106-DC7B-0DA2-112B-07AECBFB9242}"/>
              </a:ext>
            </a:extLst>
          </p:cNvPr>
          <p:cNvSpPr txBox="1"/>
          <p:nvPr/>
        </p:nvSpPr>
        <p:spPr>
          <a:xfrm>
            <a:off x="1558965" y="2284001"/>
            <a:ext cx="9790651" cy="677108"/>
          </a:xfrm>
          <a:prstGeom prst="rect">
            <a:avLst/>
          </a:prstGeom>
          <a:noFill/>
        </p:spPr>
        <p:txBody>
          <a:bodyPr wrap="square" lIns="91440" tIns="45720" rIns="91440" bIns="45720" rtlCol="0" anchor="t">
            <a:spAutoFit/>
          </a:bodyPr>
          <a:lstStyle/>
          <a:p>
            <a:pPr>
              <a:defRPr/>
            </a:pPr>
            <a:r>
              <a:rPr lang="nb-NO" sz="1900">
                <a:solidFill>
                  <a:srgbClr val="1F2548"/>
                </a:solidFill>
                <a:latin typeface="Aptos" panose="020B0004020202020204" pitchFamily="34" charset="0"/>
              </a:rPr>
              <a:t>Selskapets ledende produktkandidat </a:t>
            </a:r>
            <a:r>
              <a:rPr lang="nb-NO" sz="1900" b="1">
                <a:solidFill>
                  <a:srgbClr val="1F2548"/>
                </a:solidFill>
                <a:latin typeface="Aptos" panose="020B0004020202020204" pitchFamily="34" charset="0"/>
              </a:rPr>
              <a:t>Radspherin® </a:t>
            </a:r>
            <a:r>
              <a:rPr lang="nb-NO" sz="1900">
                <a:solidFill>
                  <a:srgbClr val="1F2548"/>
                </a:solidFill>
                <a:latin typeface="Aptos" panose="020B0004020202020204" pitchFamily="34" charset="0"/>
              </a:rPr>
              <a:t>utnytter</a:t>
            </a:r>
            <a:r>
              <a:rPr lang="nb-NO" sz="1900" noProof="0">
                <a:solidFill>
                  <a:srgbClr val="1F2548"/>
                </a:solidFill>
                <a:latin typeface="Aptos" panose="020B0004020202020204" pitchFamily="34" charset="0"/>
              </a:rPr>
              <a:t> </a:t>
            </a:r>
            <a:r>
              <a:rPr lang="nb-NO" sz="1900" b="1" noProof="0">
                <a:solidFill>
                  <a:srgbClr val="1F2548"/>
                </a:solidFill>
                <a:latin typeface="Aptos" panose="020B0004020202020204" pitchFamily="34" charset="0"/>
              </a:rPr>
              <a:t>fordelene</a:t>
            </a:r>
            <a:r>
              <a:rPr lang="nb-NO" sz="1900" noProof="0">
                <a:solidFill>
                  <a:srgbClr val="1F2548"/>
                </a:solidFill>
                <a:latin typeface="Aptos" panose="020B0004020202020204" pitchFamily="34" charset="0"/>
              </a:rPr>
              <a:t> </a:t>
            </a:r>
            <a:r>
              <a:rPr lang="nb-NO" sz="1900">
                <a:solidFill>
                  <a:srgbClr val="1F2548"/>
                </a:solidFill>
                <a:latin typeface="Aptos" panose="020B0004020202020204" pitchFamily="34" charset="0"/>
              </a:rPr>
              <a:t>fra avanserte </a:t>
            </a:r>
            <a:r>
              <a:rPr lang="nb-NO" sz="1900" noProof="0">
                <a:solidFill>
                  <a:srgbClr val="1F2548"/>
                </a:solidFill>
                <a:latin typeface="Aptos" panose="020B0004020202020204" pitchFamily="34" charset="0"/>
              </a:rPr>
              <a:t>radiofarmaka men med </a:t>
            </a:r>
            <a:r>
              <a:rPr lang="nb-NO" sz="1900" b="1" noProof="0">
                <a:solidFill>
                  <a:srgbClr val="1F2548"/>
                </a:solidFill>
                <a:latin typeface="Aptos" panose="020B0004020202020204" pitchFamily="34" charset="0"/>
              </a:rPr>
              <a:t>lavere kompleksitet og risiko</a:t>
            </a:r>
          </a:p>
        </p:txBody>
      </p:sp>
      <p:sp>
        <p:nvSpPr>
          <p:cNvPr id="6" name="textruta 18">
            <a:extLst>
              <a:ext uri="{FF2B5EF4-FFF2-40B4-BE49-F238E27FC236}">
                <a16:creationId xmlns:a16="http://schemas.microsoft.com/office/drawing/2014/main" id="{6856B55D-5D6A-B639-8177-3E5763831EB3}"/>
              </a:ext>
            </a:extLst>
          </p:cNvPr>
          <p:cNvSpPr txBox="1"/>
          <p:nvPr/>
        </p:nvSpPr>
        <p:spPr>
          <a:xfrm>
            <a:off x="1128349" y="5495304"/>
            <a:ext cx="9603837"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900" b="0" i="0" u="none" strike="noStrike" kern="1200" cap="none" spc="0" normalizeH="0" baseline="0" noProof="0">
                <a:ln>
                  <a:noFill/>
                </a:ln>
                <a:solidFill>
                  <a:srgbClr val="1F2548"/>
                </a:solidFill>
                <a:effectLst/>
                <a:uLnTx/>
                <a:uFillTx/>
                <a:latin typeface="Aptos" panose="020B0004020202020204" pitchFamily="34" charset="0"/>
              </a:rPr>
              <a:t>Sterkt </a:t>
            </a:r>
            <a:r>
              <a:rPr kumimoji="0" lang="nb-NO" sz="1900" b="1" i="0" u="none" strike="noStrike" kern="1200" cap="none" spc="0" normalizeH="0" baseline="0" noProof="0">
                <a:ln>
                  <a:noFill/>
                </a:ln>
                <a:solidFill>
                  <a:srgbClr val="1F2548"/>
                </a:solidFill>
                <a:effectLst/>
                <a:uLnTx/>
                <a:uFillTx/>
                <a:latin typeface="Aptos" panose="020B0004020202020204" pitchFamily="34" charset="0"/>
              </a:rPr>
              <a:t>team med erfaring </a:t>
            </a:r>
            <a:r>
              <a:rPr kumimoji="0" lang="nb-NO" sz="1900" b="0" i="0" u="none" strike="noStrike" kern="1200" cap="none" spc="0" normalizeH="0" baseline="0" noProof="0">
                <a:ln>
                  <a:noFill/>
                </a:ln>
                <a:solidFill>
                  <a:srgbClr val="1F2548"/>
                </a:solidFill>
                <a:effectLst/>
                <a:uLnTx/>
                <a:uFillTx/>
                <a:latin typeface="Aptos" panose="020B0004020202020204" pitchFamily="34" charset="0"/>
              </a:rPr>
              <a:t>fra utvikling og kommersialisering av radiofarmaka</a:t>
            </a:r>
            <a:endParaRPr kumimoji="0" lang="nb-NO" sz="1900" b="0" i="0" u="none" strike="sngStrike" kern="1200" cap="none" spc="0" normalizeH="0" baseline="0" noProof="0">
              <a:ln>
                <a:noFill/>
              </a:ln>
              <a:solidFill>
                <a:srgbClr val="FF0000"/>
              </a:solidFill>
              <a:effectLst/>
              <a:uLnTx/>
              <a:uFillTx/>
              <a:latin typeface="Aptos" panose="020B0004020202020204" pitchFamily="34" charset="0"/>
            </a:endParaRPr>
          </a:p>
        </p:txBody>
      </p:sp>
      <p:sp>
        <p:nvSpPr>
          <p:cNvPr id="9" name="Ellips 4">
            <a:extLst>
              <a:ext uri="{FF2B5EF4-FFF2-40B4-BE49-F238E27FC236}">
                <a16:creationId xmlns:a16="http://schemas.microsoft.com/office/drawing/2014/main" id="{9AB13CA1-B2DC-C094-62D6-62BCA043F5BF}"/>
              </a:ext>
            </a:extLst>
          </p:cNvPr>
          <p:cNvSpPr/>
          <p:nvPr/>
        </p:nvSpPr>
        <p:spPr>
          <a:xfrm>
            <a:off x="972591" y="2268375"/>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2</a:t>
            </a:r>
          </a:p>
        </p:txBody>
      </p:sp>
      <p:sp>
        <p:nvSpPr>
          <p:cNvPr id="19" name="textruta 18">
            <a:extLst>
              <a:ext uri="{FF2B5EF4-FFF2-40B4-BE49-F238E27FC236}">
                <a16:creationId xmlns:a16="http://schemas.microsoft.com/office/drawing/2014/main" id="{F198D6C0-926E-1741-5627-A0088B688535}"/>
              </a:ext>
            </a:extLst>
          </p:cNvPr>
          <p:cNvSpPr txBox="1"/>
          <p:nvPr/>
        </p:nvSpPr>
        <p:spPr>
          <a:xfrm>
            <a:off x="1884502" y="4075496"/>
            <a:ext cx="10021410" cy="384721"/>
          </a:xfrm>
          <a:prstGeom prst="rect">
            <a:avLst/>
          </a:prstGeom>
          <a:noFill/>
        </p:spPr>
        <p:txBody>
          <a:bodyPr wrap="square" rtlCol="0">
            <a:spAutoFit/>
          </a:bodyPr>
          <a:lstStyle/>
          <a:p>
            <a:pPr lvl="0">
              <a:defRPr/>
            </a:pPr>
            <a:r>
              <a:rPr lang="nb-NO" sz="1900">
                <a:solidFill>
                  <a:srgbClr val="1F2548"/>
                </a:solidFill>
                <a:latin typeface="Aptos" panose="020B0004020202020204" pitchFamily="34" charset="0"/>
              </a:rPr>
              <a:t>Avanserte fasiliteter med </a:t>
            </a:r>
            <a:r>
              <a:rPr lang="nb-NO" sz="1900" b="1">
                <a:solidFill>
                  <a:srgbClr val="1F2548"/>
                </a:solidFill>
                <a:latin typeface="Aptos" panose="020B0004020202020204" pitchFamily="34" charset="0"/>
              </a:rPr>
              <a:t>eget GMP produksjonsanlegg </a:t>
            </a:r>
            <a:r>
              <a:rPr lang="nb-NO" sz="1900">
                <a:solidFill>
                  <a:srgbClr val="1F2548"/>
                </a:solidFill>
                <a:latin typeface="Aptos" panose="020B0004020202020204" pitchFamily="34" charset="0"/>
              </a:rPr>
              <a:t>og god råvaretilgang  </a:t>
            </a:r>
          </a:p>
        </p:txBody>
      </p:sp>
      <p:sp>
        <p:nvSpPr>
          <p:cNvPr id="20" name="Title 1">
            <a:extLst>
              <a:ext uri="{FF2B5EF4-FFF2-40B4-BE49-F238E27FC236}">
                <a16:creationId xmlns:a16="http://schemas.microsoft.com/office/drawing/2014/main" id="{51278B41-17EB-2326-52C7-C916408BCFC8}"/>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OPPSUMMERING</a:t>
            </a:r>
            <a:endParaRPr lang="en-GB" sz="900">
              <a:solidFill>
                <a:schemeClr val="tx1"/>
              </a:solidFill>
              <a:latin typeface="Aptos SemiBold" panose="020B0004020202020204" pitchFamily="34" charset="0"/>
            </a:endParaRPr>
          </a:p>
        </p:txBody>
      </p:sp>
    </p:spTree>
    <p:extLst>
      <p:ext uri="{BB962C8B-B14F-4D97-AF65-F5344CB8AC3E}">
        <p14:creationId xmlns:p14="http://schemas.microsoft.com/office/powerpoint/2010/main" val="92540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024">
            <a:extLst>
              <a:ext uri="{FF2B5EF4-FFF2-40B4-BE49-F238E27FC236}">
                <a16:creationId xmlns:a16="http://schemas.microsoft.com/office/drawing/2014/main" id="{13191B41-B5B0-0C3F-CA12-31A37224983B}"/>
              </a:ext>
            </a:extLst>
          </p:cNvPr>
          <p:cNvSpPr/>
          <p:nvPr/>
        </p:nvSpPr>
        <p:spPr>
          <a:xfrm>
            <a:off x="523904" y="3164111"/>
            <a:ext cx="1823685"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graphicFrame>
        <p:nvGraphicFramePr>
          <p:cNvPr id="9" name="think-cell data - do not delete" hidden="1">
            <a:extLst>
              <a:ext uri="{FF2B5EF4-FFF2-40B4-BE49-F238E27FC236}">
                <a16:creationId xmlns:a16="http://schemas.microsoft.com/office/drawing/2014/main" id="{8B267552-8F72-9B9E-E300-365BDC90D8F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9" name="think-cell data - do not delete" hidden="1">
                        <a:extLst>
                          <a:ext uri="{FF2B5EF4-FFF2-40B4-BE49-F238E27FC236}">
                            <a16:creationId xmlns:a16="http://schemas.microsoft.com/office/drawing/2014/main" id="{8B267552-8F72-9B9E-E300-365BDC90D8F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itle 1">
            <a:extLst>
              <a:ext uri="{FF2B5EF4-FFF2-40B4-BE49-F238E27FC236}">
                <a16:creationId xmlns:a16="http://schemas.microsoft.com/office/drawing/2014/main" id="{9712D300-561E-B44F-0DD2-21A4181C5BA1}"/>
              </a:ext>
            </a:extLst>
          </p:cNvPr>
          <p:cNvSpPr txBox="1">
            <a:spLocks/>
          </p:cNvSpPr>
          <p:nvPr/>
        </p:nvSpPr>
        <p:spPr>
          <a:xfrm>
            <a:off x="334962" y="369357"/>
            <a:ext cx="10480676"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2600" b="1" i="0" u="none" strike="noStrike" kern="1200" cap="none" spc="0" normalizeH="0" baseline="0" noProof="0">
                <a:ln>
                  <a:noFill/>
                </a:ln>
                <a:solidFill>
                  <a:srgbClr val="1F2548"/>
                </a:solidFill>
                <a:effectLst/>
                <a:uLnTx/>
                <a:uFillTx/>
                <a:latin typeface="Aptos SemiBold" panose="020B0004020202020204" pitchFamily="34" charset="0"/>
              </a:rPr>
              <a:t>En radiofarmasøytisk innovasjon utenfor de mest konkurranseutsatte indikasjonene</a:t>
            </a:r>
            <a:endParaRPr kumimoji="0" lang="en-GB" sz="2600" b="1" i="0" u="none" strike="noStrike" kern="1200" cap="none" spc="0" normalizeH="0" baseline="0" noProof="0">
              <a:ln>
                <a:noFill/>
              </a:ln>
              <a:solidFill>
                <a:srgbClr val="1F2548"/>
              </a:solidFill>
              <a:effectLst/>
              <a:uLnTx/>
              <a:uFillTx/>
              <a:latin typeface="Aptos SemiBold" panose="020B0004020202020204" pitchFamily="34" charset="0"/>
            </a:endParaRPr>
          </a:p>
        </p:txBody>
      </p:sp>
      <p:sp>
        <p:nvSpPr>
          <p:cNvPr id="4" name="Rectangle: Rounded Corners 3">
            <a:extLst>
              <a:ext uri="{FF2B5EF4-FFF2-40B4-BE49-F238E27FC236}">
                <a16:creationId xmlns:a16="http://schemas.microsoft.com/office/drawing/2014/main" id="{E24706DF-5114-68C1-6D28-FE53CF2C4E4D}"/>
              </a:ext>
            </a:extLst>
          </p:cNvPr>
          <p:cNvSpPr/>
          <p:nvPr/>
        </p:nvSpPr>
        <p:spPr>
          <a:xfrm>
            <a:off x="226223" y="2262937"/>
            <a:ext cx="250726" cy="861401"/>
          </a:xfrm>
          <a:prstGeom prst="roundRect">
            <a:avLst/>
          </a:prstGeom>
          <a:noFill/>
          <a:ln w="15875">
            <a:solidFill>
              <a:srgbClr val="1F2548"/>
            </a:solidFill>
          </a:ln>
        </p:spPr>
        <p:style>
          <a:lnRef idx="2">
            <a:schemeClr val="accent1">
              <a:shade val="15000"/>
            </a:schemeClr>
          </a:lnRef>
          <a:fillRef idx="1">
            <a:schemeClr val="accent1"/>
          </a:fillRef>
          <a:effectRef idx="0">
            <a:schemeClr val="accent1"/>
          </a:effectRef>
          <a:fontRef idx="minor">
            <a:schemeClr val="lt1"/>
          </a:fontRef>
        </p:style>
        <p:txBody>
          <a:bodyPr vert="vert270" lIns="108000" tIns="72000" rIns="108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0" noProof="0" err="1">
                <a:ln>
                  <a:noFill/>
                </a:ln>
                <a:solidFill>
                  <a:srgbClr val="1F2548"/>
                </a:solidFill>
                <a:effectLst/>
                <a:uLnTx/>
                <a:uFillTx/>
                <a:latin typeface="Aptos" panose="020B0004020202020204" pitchFamily="34" charset="0"/>
                <a:ea typeface="+mn-ea"/>
                <a:cs typeface="+mn-cs"/>
              </a:rPr>
              <a:t>Peritoneae</a:t>
            </a:r>
            <a:r>
              <a:rPr kumimoji="0" lang="nb-NO" sz="800" b="1" i="0" u="none" strike="noStrike" kern="1200" cap="none" spc="0" normalizeH="0" baseline="0" noProof="0">
                <a:ln>
                  <a:noFill/>
                </a:ln>
                <a:solidFill>
                  <a:srgbClr val="1F2548"/>
                </a:solidFill>
                <a:effectLst/>
                <a:uLnTx/>
                <a:uFillTx/>
                <a:latin typeface="Aptos" panose="020B0004020202020204" pitchFamily="34" charset="0"/>
                <a:ea typeface="+mn-ea"/>
                <a:cs typeface="+mn-cs"/>
              </a:rPr>
              <a:t> metastaser </a:t>
            </a:r>
            <a:endParaRPr kumimoji="0" lang="nb-NO" sz="800" b="1" i="0" u="none" strike="noStrike" kern="1200" cap="none" spc="0" normalizeH="0" baseline="30000" noProof="0">
              <a:ln>
                <a:noFill/>
              </a:ln>
              <a:solidFill>
                <a:srgbClr val="1F2548"/>
              </a:solidFill>
              <a:effectLst/>
              <a:uLnTx/>
              <a:uFillTx/>
              <a:latin typeface="Aptos" panose="020B0004020202020204" pitchFamily="34" charset="0"/>
              <a:ea typeface="+mn-ea"/>
              <a:cs typeface="+mn-cs"/>
            </a:endParaRPr>
          </a:p>
        </p:txBody>
      </p:sp>
      <p:sp>
        <p:nvSpPr>
          <p:cNvPr id="8" name="Rectangle: Rounded Corners 7">
            <a:extLst>
              <a:ext uri="{FF2B5EF4-FFF2-40B4-BE49-F238E27FC236}">
                <a16:creationId xmlns:a16="http://schemas.microsoft.com/office/drawing/2014/main" id="{F4A02A7C-1950-97C0-08BE-9526DED89F41}"/>
              </a:ext>
            </a:extLst>
          </p:cNvPr>
          <p:cNvSpPr/>
          <p:nvPr/>
        </p:nvSpPr>
        <p:spPr>
          <a:xfrm>
            <a:off x="226223" y="3176396"/>
            <a:ext cx="250726" cy="861401"/>
          </a:xfrm>
          <a:prstGeom prst="roundRect">
            <a:avLst/>
          </a:prstGeom>
          <a:solidFill>
            <a:srgbClr val="F7DED0"/>
          </a:solidFill>
          <a:ln w="15875">
            <a:solidFill>
              <a:srgbClr val="1F2548"/>
            </a:solidFill>
          </a:ln>
        </p:spPr>
        <p:style>
          <a:lnRef idx="2">
            <a:schemeClr val="accent1">
              <a:shade val="15000"/>
            </a:schemeClr>
          </a:lnRef>
          <a:fillRef idx="1">
            <a:schemeClr val="accent1"/>
          </a:fillRef>
          <a:effectRef idx="0">
            <a:schemeClr val="accent1"/>
          </a:effectRef>
          <a:fontRef idx="minor">
            <a:schemeClr val="lt1"/>
          </a:fontRef>
        </p:style>
        <p:txBody>
          <a:bodyPr vert="vert270"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1" i="0" u="none" strike="noStrike" kern="1200" cap="none" spc="0" normalizeH="0" baseline="0" noProof="0">
                <a:ln>
                  <a:noFill/>
                </a:ln>
                <a:solidFill>
                  <a:srgbClr val="1F2548"/>
                </a:solidFill>
                <a:effectLst/>
                <a:uLnTx/>
                <a:uFillTx/>
                <a:latin typeface="Aptos" panose="020B0004020202020204" pitchFamily="34" charset="0"/>
                <a:ea typeface="+mn-ea"/>
                <a:cs typeface="+mn-cs"/>
              </a:rPr>
              <a:t>Prostatakreft</a:t>
            </a:r>
          </a:p>
        </p:txBody>
      </p:sp>
      <p:sp>
        <p:nvSpPr>
          <p:cNvPr id="17" name="Rectangle: Rounded Corners 16">
            <a:extLst>
              <a:ext uri="{FF2B5EF4-FFF2-40B4-BE49-F238E27FC236}">
                <a16:creationId xmlns:a16="http://schemas.microsoft.com/office/drawing/2014/main" id="{21B90038-2276-5B13-2DBB-5B95274FA4A2}"/>
              </a:ext>
            </a:extLst>
          </p:cNvPr>
          <p:cNvSpPr/>
          <p:nvPr/>
        </p:nvSpPr>
        <p:spPr>
          <a:xfrm>
            <a:off x="226223" y="4089855"/>
            <a:ext cx="250726" cy="861401"/>
          </a:xfrm>
          <a:prstGeom prst="roundRect">
            <a:avLst/>
          </a:prstGeom>
          <a:solidFill>
            <a:srgbClr val="F7DED0"/>
          </a:solidFill>
          <a:ln w="15875">
            <a:solidFill>
              <a:srgbClr val="1F2548"/>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F2548"/>
                </a:solidFill>
                <a:effectLst/>
                <a:uLnTx/>
                <a:uFillTx/>
                <a:latin typeface="Aptos" panose="020B0004020202020204" pitchFamily="34" charset="0"/>
                <a:ea typeface="+mn-ea"/>
                <a:cs typeface="+mn-cs"/>
              </a:rPr>
              <a:t>GEP-NET</a:t>
            </a:r>
            <a:r>
              <a:rPr kumimoji="0" lang="en-GB" sz="800" b="1" i="0" u="none" strike="noStrike" kern="1200" cap="none" spc="0" normalizeH="0" baseline="30000" noProof="0">
                <a:ln>
                  <a:noFill/>
                </a:ln>
                <a:solidFill>
                  <a:srgbClr val="1F2548"/>
                </a:solidFill>
                <a:effectLst/>
                <a:uLnTx/>
                <a:uFillTx/>
                <a:latin typeface="Aptos" panose="020B0004020202020204" pitchFamily="34" charset="0"/>
                <a:ea typeface="+mn-ea"/>
                <a:cs typeface="+mn-cs"/>
              </a:rPr>
              <a:t>1)</a:t>
            </a:r>
          </a:p>
        </p:txBody>
      </p:sp>
      <p:sp>
        <p:nvSpPr>
          <p:cNvPr id="18" name="Rectangle: Rounded Corners 17">
            <a:extLst>
              <a:ext uri="{FF2B5EF4-FFF2-40B4-BE49-F238E27FC236}">
                <a16:creationId xmlns:a16="http://schemas.microsoft.com/office/drawing/2014/main" id="{241178FF-81A4-9C4C-61CB-30B8FB503722}"/>
              </a:ext>
            </a:extLst>
          </p:cNvPr>
          <p:cNvSpPr/>
          <p:nvPr/>
        </p:nvSpPr>
        <p:spPr>
          <a:xfrm>
            <a:off x="226223" y="5003315"/>
            <a:ext cx="250726" cy="861401"/>
          </a:xfrm>
          <a:prstGeom prst="roundRect">
            <a:avLst/>
          </a:prstGeom>
          <a:noFill/>
          <a:ln w="15875">
            <a:solidFill>
              <a:srgbClr val="1F2548"/>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1F2548"/>
                </a:solidFill>
                <a:effectLst/>
                <a:uLnTx/>
                <a:uFillTx/>
                <a:latin typeface="Aptos" panose="020B0004020202020204" pitchFamily="34" charset="0"/>
                <a:ea typeface="+mn-ea"/>
                <a:cs typeface="+mn-cs"/>
              </a:rPr>
              <a:t>Andre</a:t>
            </a:r>
          </a:p>
        </p:txBody>
      </p:sp>
      <p:sp>
        <p:nvSpPr>
          <p:cNvPr id="1098" name="Rectangle: Rounded Corners 1097">
            <a:extLst>
              <a:ext uri="{FF2B5EF4-FFF2-40B4-BE49-F238E27FC236}">
                <a16:creationId xmlns:a16="http://schemas.microsoft.com/office/drawing/2014/main" id="{9C92195F-77B6-4FA0-E3A7-9C6AA5A831D4}"/>
              </a:ext>
            </a:extLst>
          </p:cNvPr>
          <p:cNvSpPr/>
          <p:nvPr/>
        </p:nvSpPr>
        <p:spPr>
          <a:xfrm>
            <a:off x="2403386" y="1939487"/>
            <a:ext cx="1825073" cy="260876"/>
          </a:xfrm>
          <a:prstGeom prst="round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30000" noProof="0">
                <a:ln>
                  <a:noFill/>
                </a:ln>
                <a:solidFill>
                  <a:prstClr val="white"/>
                </a:solidFill>
                <a:effectLst/>
                <a:uLnTx/>
                <a:uFillTx/>
                <a:latin typeface="Aptos" panose="020B0004020202020204" pitchFamily="34" charset="0"/>
                <a:ea typeface="+mn-ea"/>
                <a:cs typeface="+mn-cs"/>
              </a:rPr>
              <a:t>212</a:t>
            </a:r>
            <a:r>
              <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rPr>
              <a:t>Pb</a:t>
            </a:r>
          </a:p>
        </p:txBody>
      </p:sp>
      <p:sp>
        <p:nvSpPr>
          <p:cNvPr id="1099" name="Rectangle 1098">
            <a:extLst>
              <a:ext uri="{FF2B5EF4-FFF2-40B4-BE49-F238E27FC236}">
                <a16:creationId xmlns:a16="http://schemas.microsoft.com/office/drawing/2014/main" id="{B2E2BCB8-30B0-8D64-1D52-85A2083C509D}"/>
              </a:ext>
            </a:extLst>
          </p:cNvPr>
          <p:cNvSpPr/>
          <p:nvPr/>
        </p:nvSpPr>
        <p:spPr>
          <a:xfrm>
            <a:off x="2403386" y="2250652"/>
            <a:ext cx="1823687"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00" name="Rectangle 1099">
            <a:extLst>
              <a:ext uri="{FF2B5EF4-FFF2-40B4-BE49-F238E27FC236}">
                <a16:creationId xmlns:a16="http://schemas.microsoft.com/office/drawing/2014/main" id="{3DAB0823-DEA7-A965-A514-92ECD29630BA}"/>
              </a:ext>
            </a:extLst>
          </p:cNvPr>
          <p:cNvSpPr/>
          <p:nvPr/>
        </p:nvSpPr>
        <p:spPr>
          <a:xfrm>
            <a:off x="2403386" y="3164111"/>
            <a:ext cx="1823687"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04" name="Rectangle: Rounded Corners 1103">
            <a:extLst>
              <a:ext uri="{FF2B5EF4-FFF2-40B4-BE49-F238E27FC236}">
                <a16:creationId xmlns:a16="http://schemas.microsoft.com/office/drawing/2014/main" id="{3A0B3264-FE2F-47A5-E71F-B55239E341BA}"/>
              </a:ext>
            </a:extLst>
          </p:cNvPr>
          <p:cNvSpPr/>
          <p:nvPr/>
        </p:nvSpPr>
        <p:spPr>
          <a:xfrm>
            <a:off x="2429633" y="3210399"/>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05" name="Picture 30" descr="Perspective Therapeutics Announces $87.4 Million Private Placement">
            <a:extLst>
              <a:ext uri="{FF2B5EF4-FFF2-40B4-BE49-F238E27FC236}">
                <a16:creationId xmlns:a16="http://schemas.microsoft.com/office/drawing/2014/main" id="{F2CF5D0E-D43D-9BF0-ABE0-014CFE184CC9}"/>
              </a:ext>
            </a:extLst>
          </p:cNvPr>
          <p:cNvPicPr>
            <a:picLocks noChangeAspect="1" noChangeArrowheads="1"/>
          </p:cNvPicPr>
          <p:nvPr/>
        </p:nvPicPr>
        <p:blipFill rotWithShape="1">
          <a:blip r:embed="rId6">
            <a:clrChange>
              <a:clrFrom>
                <a:srgbClr val="FEFAF9"/>
              </a:clrFrom>
              <a:clrTo>
                <a:srgbClr val="FEFAF9">
                  <a:alpha val="0"/>
                </a:srgbClr>
              </a:clrTo>
            </a:clrChange>
            <a:extLst>
              <a:ext uri="{28A0092B-C50C-407E-A947-70E740481C1C}">
                <a14:useLocalDpi xmlns:a14="http://schemas.microsoft.com/office/drawing/2010/main" val="0"/>
              </a:ext>
            </a:extLst>
          </a:blip>
          <a:srcRect l="25959" t="9274"/>
          <a:stretch/>
        </p:blipFill>
        <p:spPr bwMode="auto">
          <a:xfrm>
            <a:off x="2424832" y="3250583"/>
            <a:ext cx="592313" cy="144262"/>
          </a:xfrm>
          <a:prstGeom prst="rect">
            <a:avLst/>
          </a:prstGeom>
          <a:noFill/>
          <a:extLst>
            <a:ext uri="{909E8E84-426E-40DD-AFC4-6F175D3DCCD1}">
              <a14:hiddenFill xmlns:a14="http://schemas.microsoft.com/office/drawing/2010/main">
                <a:solidFill>
                  <a:srgbClr val="FFFFFF"/>
                </a:solidFill>
              </a14:hiddenFill>
            </a:ext>
          </a:extLst>
        </p:spPr>
      </p:pic>
      <p:sp>
        <p:nvSpPr>
          <p:cNvPr id="1103" name="Rectangle: Rounded Corners 1102">
            <a:extLst>
              <a:ext uri="{FF2B5EF4-FFF2-40B4-BE49-F238E27FC236}">
                <a16:creationId xmlns:a16="http://schemas.microsoft.com/office/drawing/2014/main" id="{3F43716B-5B1B-D7E6-8962-B8AAA9761245}"/>
              </a:ext>
            </a:extLst>
          </p:cNvPr>
          <p:cNvSpPr/>
          <p:nvPr/>
        </p:nvSpPr>
        <p:spPr>
          <a:xfrm>
            <a:off x="3054535" y="3210399"/>
            <a:ext cx="581757" cy="218877"/>
          </a:xfrm>
          <a:prstGeom prst="roundRect">
            <a:avLst/>
          </a:prstGeom>
          <a:solidFill>
            <a:schemeClr val="bg1"/>
          </a:solidFill>
          <a:ln w="15875">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06" name="Picture 32" descr="Industry@TRI | Translational Research Institute">
            <a:extLst>
              <a:ext uri="{FF2B5EF4-FFF2-40B4-BE49-F238E27FC236}">
                <a16:creationId xmlns:a16="http://schemas.microsoft.com/office/drawing/2014/main" id="{54B4C0DF-3F10-03AE-40AB-DBCAD103371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4502" y="3273668"/>
            <a:ext cx="521823" cy="92341"/>
          </a:xfrm>
          <a:prstGeom prst="rect">
            <a:avLst/>
          </a:prstGeom>
          <a:noFill/>
          <a:extLst>
            <a:ext uri="{909E8E84-426E-40DD-AFC4-6F175D3DCCD1}">
              <a14:hiddenFill xmlns:a14="http://schemas.microsoft.com/office/drawing/2010/main">
                <a:solidFill>
                  <a:srgbClr val="FFFFFF"/>
                </a:solidFill>
              </a14:hiddenFill>
            </a:ext>
          </a:extLst>
        </p:spPr>
      </p:pic>
      <p:sp>
        <p:nvSpPr>
          <p:cNvPr id="1101" name="Rectangle: Rounded Corners 1100">
            <a:extLst>
              <a:ext uri="{FF2B5EF4-FFF2-40B4-BE49-F238E27FC236}">
                <a16:creationId xmlns:a16="http://schemas.microsoft.com/office/drawing/2014/main" id="{AC95483A-A0BE-8963-3E73-43B8F3732AB4}"/>
              </a:ext>
            </a:extLst>
          </p:cNvPr>
          <p:cNvSpPr/>
          <p:nvPr/>
        </p:nvSpPr>
        <p:spPr>
          <a:xfrm>
            <a:off x="2429633" y="3487209"/>
            <a:ext cx="581757" cy="218877"/>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07" name="Picture 1106">
            <a:extLst>
              <a:ext uri="{FF2B5EF4-FFF2-40B4-BE49-F238E27FC236}">
                <a16:creationId xmlns:a16="http://schemas.microsoft.com/office/drawing/2014/main" id="{5DC60E4D-4416-112C-8E12-A51578B3B784}"/>
              </a:ext>
            </a:extLst>
          </p:cNvPr>
          <p:cNvPicPr>
            <a:picLocks noChangeAspect="1"/>
          </p:cNvPicPr>
          <p:nvPr/>
        </p:nvPicPr>
        <p:blipFill>
          <a:blip r:embed="rId8"/>
          <a:stretch>
            <a:fillRect/>
          </a:stretch>
        </p:blipFill>
        <p:spPr>
          <a:xfrm>
            <a:off x="2413614" y="3502966"/>
            <a:ext cx="593674" cy="187363"/>
          </a:xfrm>
          <a:prstGeom prst="rect">
            <a:avLst/>
          </a:prstGeom>
        </p:spPr>
      </p:pic>
      <p:sp>
        <p:nvSpPr>
          <p:cNvPr id="1102" name="Rectangle: Rounded Corners 1101">
            <a:extLst>
              <a:ext uri="{FF2B5EF4-FFF2-40B4-BE49-F238E27FC236}">
                <a16:creationId xmlns:a16="http://schemas.microsoft.com/office/drawing/2014/main" id="{85929E3B-64BA-6B24-BDBF-333FD10D330C}"/>
              </a:ext>
            </a:extLst>
          </p:cNvPr>
          <p:cNvSpPr/>
          <p:nvPr/>
        </p:nvSpPr>
        <p:spPr>
          <a:xfrm>
            <a:off x="3054535" y="3487209"/>
            <a:ext cx="581757" cy="218877"/>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08" name="Picture 38" descr="lyon, Author at afam.no">
            <a:extLst>
              <a:ext uri="{FF2B5EF4-FFF2-40B4-BE49-F238E27FC236}">
                <a16:creationId xmlns:a16="http://schemas.microsoft.com/office/drawing/2014/main" id="{F1EFCB61-1B4D-B2C5-F41B-D3229DCAA485}"/>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t="31124" b="29152"/>
          <a:stretch/>
        </p:blipFill>
        <p:spPr bwMode="auto">
          <a:xfrm>
            <a:off x="3069785" y="3542250"/>
            <a:ext cx="551257" cy="108797"/>
          </a:xfrm>
          <a:prstGeom prst="rect">
            <a:avLst/>
          </a:prstGeom>
          <a:noFill/>
          <a:extLst>
            <a:ext uri="{909E8E84-426E-40DD-AFC4-6F175D3DCCD1}">
              <a14:hiddenFill xmlns:a14="http://schemas.microsoft.com/office/drawing/2010/main">
                <a:solidFill>
                  <a:srgbClr val="FFFFFF"/>
                </a:solidFill>
              </a14:hiddenFill>
            </a:ext>
          </a:extLst>
        </p:spPr>
      </p:pic>
      <p:sp>
        <p:nvSpPr>
          <p:cNvPr id="1109" name="Rectangle 1108">
            <a:extLst>
              <a:ext uri="{FF2B5EF4-FFF2-40B4-BE49-F238E27FC236}">
                <a16:creationId xmlns:a16="http://schemas.microsoft.com/office/drawing/2014/main" id="{AD47690D-D16B-E90F-D865-BF9871B745EA}"/>
              </a:ext>
            </a:extLst>
          </p:cNvPr>
          <p:cNvSpPr/>
          <p:nvPr/>
        </p:nvSpPr>
        <p:spPr>
          <a:xfrm>
            <a:off x="2403386" y="4077570"/>
            <a:ext cx="1823687"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10" name="Rectangle: Rounded Corners 1109">
            <a:extLst>
              <a:ext uri="{FF2B5EF4-FFF2-40B4-BE49-F238E27FC236}">
                <a16:creationId xmlns:a16="http://schemas.microsoft.com/office/drawing/2014/main" id="{59C8720E-8A12-16CD-9C84-39BE09B757EB}"/>
              </a:ext>
            </a:extLst>
          </p:cNvPr>
          <p:cNvSpPr/>
          <p:nvPr/>
        </p:nvSpPr>
        <p:spPr>
          <a:xfrm>
            <a:off x="2429633" y="4129576"/>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12" name="Rectangle: Rounded Corners 1111">
            <a:extLst>
              <a:ext uri="{FF2B5EF4-FFF2-40B4-BE49-F238E27FC236}">
                <a16:creationId xmlns:a16="http://schemas.microsoft.com/office/drawing/2014/main" id="{5C43A396-0412-9266-3A86-BA97675442C4}"/>
              </a:ext>
            </a:extLst>
          </p:cNvPr>
          <p:cNvSpPr/>
          <p:nvPr/>
        </p:nvSpPr>
        <p:spPr>
          <a:xfrm>
            <a:off x="3058538" y="4129576"/>
            <a:ext cx="581757" cy="218877"/>
          </a:xfrm>
          <a:prstGeom prst="roundRect">
            <a:avLst/>
          </a:prstGeom>
          <a:solidFill>
            <a:schemeClr val="bg1"/>
          </a:solidFill>
          <a:ln w="158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13" name="Picture 1112">
            <a:extLst>
              <a:ext uri="{FF2B5EF4-FFF2-40B4-BE49-F238E27FC236}">
                <a16:creationId xmlns:a16="http://schemas.microsoft.com/office/drawing/2014/main" id="{D62F727F-CF61-30D5-D8DF-40BC6588F953}"/>
              </a:ext>
            </a:extLst>
          </p:cNvPr>
          <p:cNvPicPr>
            <a:picLocks noChangeAspect="1"/>
          </p:cNvPicPr>
          <p:nvPr/>
        </p:nvPicPr>
        <p:blipFill>
          <a:blip r:embed="rId8"/>
          <a:stretch>
            <a:fillRect/>
          </a:stretch>
        </p:blipFill>
        <p:spPr>
          <a:xfrm>
            <a:off x="3045835" y="4144791"/>
            <a:ext cx="597102" cy="188446"/>
          </a:xfrm>
          <a:prstGeom prst="rect">
            <a:avLst/>
          </a:prstGeom>
        </p:spPr>
      </p:pic>
      <p:sp>
        <p:nvSpPr>
          <p:cNvPr id="1114" name="Rectangle 1113">
            <a:extLst>
              <a:ext uri="{FF2B5EF4-FFF2-40B4-BE49-F238E27FC236}">
                <a16:creationId xmlns:a16="http://schemas.microsoft.com/office/drawing/2014/main" id="{9B0FE0D4-CAA0-954E-D354-B2994C73EC51}"/>
              </a:ext>
            </a:extLst>
          </p:cNvPr>
          <p:cNvSpPr/>
          <p:nvPr/>
        </p:nvSpPr>
        <p:spPr>
          <a:xfrm>
            <a:off x="2403386" y="4991030"/>
            <a:ext cx="1823687"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15" name="Rectangle: Rounded Corners 1114">
            <a:extLst>
              <a:ext uri="{FF2B5EF4-FFF2-40B4-BE49-F238E27FC236}">
                <a16:creationId xmlns:a16="http://schemas.microsoft.com/office/drawing/2014/main" id="{0B0927AF-41C6-0433-28D0-A7B2D71D8DA4}"/>
              </a:ext>
            </a:extLst>
          </p:cNvPr>
          <p:cNvSpPr/>
          <p:nvPr/>
        </p:nvSpPr>
        <p:spPr>
          <a:xfrm>
            <a:off x="2429633" y="5035416"/>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17" name="Rectangle: Rounded Corners 1116">
            <a:extLst>
              <a:ext uri="{FF2B5EF4-FFF2-40B4-BE49-F238E27FC236}">
                <a16:creationId xmlns:a16="http://schemas.microsoft.com/office/drawing/2014/main" id="{BD0BC09F-0391-E145-C659-A2E79E3B1794}"/>
              </a:ext>
            </a:extLst>
          </p:cNvPr>
          <p:cNvSpPr/>
          <p:nvPr/>
        </p:nvSpPr>
        <p:spPr>
          <a:xfrm>
            <a:off x="3058538" y="5035416"/>
            <a:ext cx="581757" cy="218877"/>
          </a:xfrm>
          <a:prstGeom prst="roundRect">
            <a:avLst/>
          </a:prstGeom>
          <a:solidFill>
            <a:schemeClr val="bg1"/>
          </a:solidFill>
          <a:ln w="15875">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18" name="Picture 1117">
            <a:extLst>
              <a:ext uri="{FF2B5EF4-FFF2-40B4-BE49-F238E27FC236}">
                <a16:creationId xmlns:a16="http://schemas.microsoft.com/office/drawing/2014/main" id="{C6461EBB-329B-B68C-E563-D39DCEFF0A23}"/>
              </a:ext>
            </a:extLst>
          </p:cNvPr>
          <p:cNvPicPr>
            <a:picLocks noChangeAspect="1"/>
          </p:cNvPicPr>
          <p:nvPr/>
        </p:nvPicPr>
        <p:blipFill>
          <a:blip r:embed="rId8"/>
          <a:stretch>
            <a:fillRect/>
          </a:stretch>
        </p:blipFill>
        <p:spPr>
          <a:xfrm>
            <a:off x="3045835" y="5050631"/>
            <a:ext cx="597102" cy="188446"/>
          </a:xfrm>
          <a:prstGeom prst="rect">
            <a:avLst/>
          </a:prstGeom>
        </p:spPr>
      </p:pic>
      <p:sp>
        <p:nvSpPr>
          <p:cNvPr id="1150" name="Rectangle 1149">
            <a:extLst>
              <a:ext uri="{FF2B5EF4-FFF2-40B4-BE49-F238E27FC236}">
                <a16:creationId xmlns:a16="http://schemas.microsoft.com/office/drawing/2014/main" id="{727C37EA-50D8-D613-F144-FFE645DE18A4}"/>
              </a:ext>
            </a:extLst>
          </p:cNvPr>
          <p:cNvSpPr/>
          <p:nvPr/>
        </p:nvSpPr>
        <p:spPr>
          <a:xfrm>
            <a:off x="657255" y="1546115"/>
            <a:ext cx="8864609" cy="2934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548"/>
                </a:solidFill>
                <a:effectLst/>
                <a:uLnTx/>
                <a:uFillTx/>
                <a:latin typeface="Aptos" panose="020B0004020202020204" pitchFamily="34" charset="0"/>
                <a:ea typeface="+mn-ea"/>
                <a:cs typeface="+mn-cs"/>
              </a:rPr>
              <a:t>Et oversiktsbilde over dagens radiofarmasøytiske landskap </a:t>
            </a:r>
          </a:p>
        </p:txBody>
      </p:sp>
      <p:sp>
        <p:nvSpPr>
          <p:cNvPr id="21" name="Rectangle: Rounded Corners 20">
            <a:extLst>
              <a:ext uri="{FF2B5EF4-FFF2-40B4-BE49-F238E27FC236}">
                <a16:creationId xmlns:a16="http://schemas.microsoft.com/office/drawing/2014/main" id="{161C10ED-1CFF-978E-38FD-8299110B362F}"/>
              </a:ext>
            </a:extLst>
          </p:cNvPr>
          <p:cNvSpPr/>
          <p:nvPr/>
        </p:nvSpPr>
        <p:spPr>
          <a:xfrm>
            <a:off x="523904" y="1939487"/>
            <a:ext cx="1825073" cy="260876"/>
          </a:xfrm>
          <a:prstGeom prst="round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30000" noProof="0">
                <a:ln>
                  <a:noFill/>
                </a:ln>
                <a:solidFill>
                  <a:prstClr val="white"/>
                </a:solidFill>
                <a:effectLst/>
                <a:uLnTx/>
                <a:uFillTx/>
                <a:latin typeface="Aptos" panose="020B0004020202020204" pitchFamily="34" charset="0"/>
                <a:ea typeface="+mn-ea"/>
                <a:cs typeface="+mn-cs"/>
              </a:rPr>
              <a:t>224</a:t>
            </a:r>
            <a:r>
              <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rPr>
              <a:t>Ra</a:t>
            </a:r>
          </a:p>
        </p:txBody>
      </p:sp>
      <p:sp>
        <p:nvSpPr>
          <p:cNvPr id="25" name="Rectangle 24">
            <a:extLst>
              <a:ext uri="{FF2B5EF4-FFF2-40B4-BE49-F238E27FC236}">
                <a16:creationId xmlns:a16="http://schemas.microsoft.com/office/drawing/2014/main" id="{DE56D79B-ABBB-A322-3AEC-49789BC61687}"/>
              </a:ext>
            </a:extLst>
          </p:cNvPr>
          <p:cNvSpPr/>
          <p:nvPr/>
        </p:nvSpPr>
        <p:spPr>
          <a:xfrm>
            <a:off x="523904" y="2250652"/>
            <a:ext cx="1823685" cy="863170"/>
          </a:xfrm>
          <a:prstGeom prst="rect">
            <a:avLst/>
          </a:prstGeom>
          <a:solidFill>
            <a:srgbClr val="C8C5D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27" name="Rectangle 1026">
            <a:extLst>
              <a:ext uri="{FF2B5EF4-FFF2-40B4-BE49-F238E27FC236}">
                <a16:creationId xmlns:a16="http://schemas.microsoft.com/office/drawing/2014/main" id="{4ECCAED7-402C-7C71-4A44-366CAC14548F}"/>
              </a:ext>
            </a:extLst>
          </p:cNvPr>
          <p:cNvSpPr/>
          <p:nvPr/>
        </p:nvSpPr>
        <p:spPr>
          <a:xfrm>
            <a:off x="523904" y="4077570"/>
            <a:ext cx="1823685"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29" name="Rectangle 1028">
            <a:extLst>
              <a:ext uri="{FF2B5EF4-FFF2-40B4-BE49-F238E27FC236}">
                <a16:creationId xmlns:a16="http://schemas.microsoft.com/office/drawing/2014/main" id="{8782AC34-8655-7498-D60F-E8F655A38459}"/>
              </a:ext>
            </a:extLst>
          </p:cNvPr>
          <p:cNvSpPr/>
          <p:nvPr/>
        </p:nvSpPr>
        <p:spPr>
          <a:xfrm>
            <a:off x="524802" y="4991030"/>
            <a:ext cx="1823685"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33" name="Rectangle: Rounded Corners 1032">
            <a:extLst>
              <a:ext uri="{FF2B5EF4-FFF2-40B4-BE49-F238E27FC236}">
                <a16:creationId xmlns:a16="http://schemas.microsoft.com/office/drawing/2014/main" id="{DA2B2535-884D-3AD7-0F73-B86F8D7AAA98}"/>
              </a:ext>
            </a:extLst>
          </p:cNvPr>
          <p:cNvSpPr/>
          <p:nvPr/>
        </p:nvSpPr>
        <p:spPr>
          <a:xfrm>
            <a:off x="552815" y="5051447"/>
            <a:ext cx="581757" cy="218877"/>
          </a:xfrm>
          <a:prstGeom prst="roundRect">
            <a:avLst/>
          </a:prstGeom>
          <a:solidFill>
            <a:schemeClr val="bg1"/>
          </a:solidFill>
          <a:ln w="158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34" name="Picture 1033">
            <a:extLst>
              <a:ext uri="{FF2B5EF4-FFF2-40B4-BE49-F238E27FC236}">
                <a16:creationId xmlns:a16="http://schemas.microsoft.com/office/drawing/2014/main" id="{F969E07B-1F78-85C9-FF9E-E5EA2F4A9FB4}"/>
              </a:ext>
            </a:extLst>
          </p:cNvPr>
          <p:cNvPicPr>
            <a:picLocks noChangeAspect="1"/>
          </p:cNvPicPr>
          <p:nvPr/>
        </p:nvPicPr>
        <p:blipFill rotWithShape="1">
          <a:blip r:embed="rId10">
            <a:clrChange>
              <a:clrFrom>
                <a:srgbClr val="FFFFFF"/>
              </a:clrFrom>
              <a:clrTo>
                <a:srgbClr val="FFFFFF">
                  <a:alpha val="0"/>
                </a:srgbClr>
              </a:clrTo>
            </a:clrChange>
          </a:blip>
          <a:srcRect l="5969" t="13435" r="5789" b="3287"/>
          <a:stretch/>
        </p:blipFill>
        <p:spPr>
          <a:xfrm>
            <a:off x="563634" y="5083240"/>
            <a:ext cx="546705" cy="149053"/>
          </a:xfrm>
          <a:prstGeom prst="rect">
            <a:avLst/>
          </a:prstGeom>
        </p:spPr>
      </p:pic>
      <p:pic>
        <p:nvPicPr>
          <p:cNvPr id="1151" name="Graphic 1150">
            <a:extLst>
              <a:ext uri="{FF2B5EF4-FFF2-40B4-BE49-F238E27FC236}">
                <a16:creationId xmlns:a16="http://schemas.microsoft.com/office/drawing/2014/main" id="{533ADBF2-BC71-67C7-F388-0478C013AB84}"/>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4200" t="19756" r="3558" b="18306"/>
          <a:stretch/>
        </p:blipFill>
        <p:spPr>
          <a:xfrm>
            <a:off x="858038" y="2345444"/>
            <a:ext cx="1155418" cy="673587"/>
          </a:xfrm>
          <a:prstGeom prst="rect">
            <a:avLst/>
          </a:prstGeom>
        </p:spPr>
      </p:pic>
      <p:sp>
        <p:nvSpPr>
          <p:cNvPr id="1157" name="Rectangle: Rounded Corners 1156">
            <a:extLst>
              <a:ext uri="{FF2B5EF4-FFF2-40B4-BE49-F238E27FC236}">
                <a16:creationId xmlns:a16="http://schemas.microsoft.com/office/drawing/2014/main" id="{6DA8DFE1-7244-0F50-DC4E-BBECE5DB2E26}"/>
              </a:ext>
            </a:extLst>
          </p:cNvPr>
          <p:cNvSpPr/>
          <p:nvPr/>
        </p:nvSpPr>
        <p:spPr>
          <a:xfrm>
            <a:off x="4900180" y="6322219"/>
            <a:ext cx="4279540" cy="499100"/>
          </a:xfrm>
          <a:prstGeom prst="round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8" name="Rectangle 1157">
            <a:extLst>
              <a:ext uri="{FF2B5EF4-FFF2-40B4-BE49-F238E27FC236}">
                <a16:creationId xmlns:a16="http://schemas.microsoft.com/office/drawing/2014/main" id="{3CE43335-AA4B-7B6B-8300-E2E59D94FA35}"/>
              </a:ext>
            </a:extLst>
          </p:cNvPr>
          <p:cNvSpPr/>
          <p:nvPr/>
        </p:nvSpPr>
        <p:spPr>
          <a:xfrm>
            <a:off x="5303089" y="6296241"/>
            <a:ext cx="1623526" cy="171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1" i="0" u="sng" strike="noStrike" kern="1200" cap="none" spc="0" normalizeH="0" baseline="0" noProof="0">
                <a:ln>
                  <a:noFill/>
                </a:ln>
                <a:solidFill>
                  <a:prstClr val="black"/>
                </a:solidFill>
                <a:effectLst/>
                <a:uLnTx/>
                <a:uFillTx/>
                <a:latin typeface="Aptos" panose="020B0004020202020204" pitchFamily="34" charset="0"/>
                <a:ea typeface="+mn-ea"/>
                <a:cs typeface="+mn-cs"/>
              </a:rPr>
              <a:t>Utviklingsstadium</a:t>
            </a:r>
          </a:p>
        </p:txBody>
      </p:sp>
      <p:sp>
        <p:nvSpPr>
          <p:cNvPr id="1159" name="Rectangle 1158">
            <a:extLst>
              <a:ext uri="{FF2B5EF4-FFF2-40B4-BE49-F238E27FC236}">
                <a16:creationId xmlns:a16="http://schemas.microsoft.com/office/drawing/2014/main" id="{07D77F68-4EE3-8643-772E-206CD937F0AE}"/>
              </a:ext>
            </a:extLst>
          </p:cNvPr>
          <p:cNvSpPr/>
          <p:nvPr/>
        </p:nvSpPr>
        <p:spPr>
          <a:xfrm>
            <a:off x="7481821" y="6296241"/>
            <a:ext cx="1623526" cy="171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800" b="1" i="0" u="sng" strike="noStrike" kern="1200" cap="none" spc="0" normalizeH="0" baseline="0" noProof="0">
                <a:ln>
                  <a:noFill/>
                </a:ln>
                <a:solidFill>
                  <a:prstClr val="black"/>
                </a:solidFill>
                <a:effectLst/>
                <a:uLnTx/>
                <a:uFillTx/>
                <a:latin typeface="Aptos" panose="020B0004020202020204" pitchFamily="34" charset="0"/>
                <a:ea typeface="+mn-ea"/>
                <a:cs typeface="+mn-cs"/>
              </a:rPr>
              <a:t>Selskapstype</a:t>
            </a:r>
          </a:p>
        </p:txBody>
      </p:sp>
      <p:sp>
        <p:nvSpPr>
          <p:cNvPr id="1161" name="Rectangle: Rounded Corners 1160">
            <a:extLst>
              <a:ext uri="{FF2B5EF4-FFF2-40B4-BE49-F238E27FC236}">
                <a16:creationId xmlns:a16="http://schemas.microsoft.com/office/drawing/2014/main" id="{B73B143A-DFA8-AE43-1977-8BBB7A0ACB04}"/>
              </a:ext>
            </a:extLst>
          </p:cNvPr>
          <p:cNvSpPr>
            <a:spLocks noChangeAspect="1"/>
          </p:cNvSpPr>
          <p:nvPr/>
        </p:nvSpPr>
        <p:spPr>
          <a:xfrm>
            <a:off x="5044188" y="6477834"/>
            <a:ext cx="347425" cy="138058"/>
          </a:xfrm>
          <a:prstGeom prst="roundRect">
            <a:avLst/>
          </a:prstGeom>
          <a:solidFill>
            <a:schemeClr val="bg1"/>
          </a:solidFill>
          <a:ln w="158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468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black"/>
                </a:solidFill>
                <a:effectLst/>
                <a:uLnTx/>
                <a:uFillTx/>
                <a:latin typeface="Aptos" panose="020B0004020202020204" pitchFamily="34" charset="0"/>
                <a:ea typeface="+mn-ea"/>
                <a:cs typeface="+mn-cs"/>
              </a:rPr>
              <a:t>Preklinisk</a:t>
            </a:r>
          </a:p>
        </p:txBody>
      </p:sp>
      <p:sp>
        <p:nvSpPr>
          <p:cNvPr id="1162" name="Rectangle: Rounded Corners 1161">
            <a:extLst>
              <a:ext uri="{FF2B5EF4-FFF2-40B4-BE49-F238E27FC236}">
                <a16:creationId xmlns:a16="http://schemas.microsoft.com/office/drawing/2014/main" id="{E7C584EE-46F8-7D00-6573-D0253572167C}"/>
              </a:ext>
            </a:extLst>
          </p:cNvPr>
          <p:cNvSpPr>
            <a:spLocks noChangeAspect="1"/>
          </p:cNvSpPr>
          <p:nvPr/>
        </p:nvSpPr>
        <p:spPr>
          <a:xfrm>
            <a:off x="5044188" y="6661630"/>
            <a:ext cx="347425" cy="138058"/>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none" lIns="468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black"/>
                </a:solidFill>
                <a:effectLst/>
                <a:uLnTx/>
                <a:uFillTx/>
                <a:latin typeface="Aptos" panose="020B0004020202020204" pitchFamily="34" charset="0"/>
                <a:ea typeface="+mn-ea"/>
                <a:cs typeface="+mn-cs"/>
              </a:rPr>
              <a:t>Tidlig klinisk</a:t>
            </a:r>
          </a:p>
        </p:txBody>
      </p:sp>
      <p:sp>
        <p:nvSpPr>
          <p:cNvPr id="1163" name="Rectangle: Rounded Corners 1162">
            <a:extLst>
              <a:ext uri="{FF2B5EF4-FFF2-40B4-BE49-F238E27FC236}">
                <a16:creationId xmlns:a16="http://schemas.microsoft.com/office/drawing/2014/main" id="{FC04CA2C-A23B-32CA-F813-D564020BB696}"/>
              </a:ext>
            </a:extLst>
          </p:cNvPr>
          <p:cNvSpPr>
            <a:spLocks noChangeAspect="1"/>
          </p:cNvSpPr>
          <p:nvPr/>
        </p:nvSpPr>
        <p:spPr>
          <a:xfrm>
            <a:off x="6185709" y="6477834"/>
            <a:ext cx="347425" cy="138058"/>
          </a:xfrm>
          <a:prstGeom prst="roundRect">
            <a:avLst/>
          </a:prstGeom>
          <a:solidFill>
            <a:schemeClr val="bg1"/>
          </a:solidFill>
          <a:ln w="158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none" lIns="468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noProof="0">
                <a:solidFill>
                  <a:prstClr val="black"/>
                </a:solidFill>
                <a:latin typeface="Aptos" panose="020B0004020202020204" pitchFamily="34" charset="0"/>
              </a:rPr>
              <a:t>Sen klinisk</a:t>
            </a:r>
            <a:endParaRPr kumimoji="0" lang="nb-NO" sz="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64" name="Rectangle: Rounded Corners 1163">
            <a:extLst>
              <a:ext uri="{FF2B5EF4-FFF2-40B4-BE49-F238E27FC236}">
                <a16:creationId xmlns:a16="http://schemas.microsoft.com/office/drawing/2014/main" id="{F3B63BC3-6940-66F4-BB14-E82EFF9C64F1}"/>
              </a:ext>
            </a:extLst>
          </p:cNvPr>
          <p:cNvSpPr>
            <a:spLocks noChangeAspect="1"/>
          </p:cNvSpPr>
          <p:nvPr/>
        </p:nvSpPr>
        <p:spPr>
          <a:xfrm>
            <a:off x="6185709" y="6657011"/>
            <a:ext cx="347425" cy="138058"/>
          </a:xfrm>
          <a:prstGeom prst="roundRect">
            <a:avLst/>
          </a:prstGeom>
          <a:solidFill>
            <a:schemeClr val="bg1"/>
          </a:solid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none" lIns="468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black"/>
                </a:solidFill>
                <a:effectLst/>
                <a:uLnTx/>
                <a:uFillTx/>
                <a:latin typeface="Aptos" panose="020B0004020202020204" pitchFamily="34" charset="0"/>
                <a:ea typeface="+mn-ea"/>
                <a:cs typeface="+mn-cs"/>
              </a:rPr>
              <a:t>Kommersiell</a:t>
            </a:r>
          </a:p>
        </p:txBody>
      </p:sp>
      <p:sp>
        <p:nvSpPr>
          <p:cNvPr id="1166" name="Rectangle: Rounded Corners 1165">
            <a:extLst>
              <a:ext uri="{FF2B5EF4-FFF2-40B4-BE49-F238E27FC236}">
                <a16:creationId xmlns:a16="http://schemas.microsoft.com/office/drawing/2014/main" id="{CFD883CA-CDFD-B38D-E5CD-060F7D7E7B22}"/>
              </a:ext>
            </a:extLst>
          </p:cNvPr>
          <p:cNvSpPr>
            <a:spLocks noChangeAspect="1"/>
          </p:cNvSpPr>
          <p:nvPr/>
        </p:nvSpPr>
        <p:spPr>
          <a:xfrm>
            <a:off x="7572859" y="6484978"/>
            <a:ext cx="347425" cy="138058"/>
          </a:xfrm>
          <a:prstGeom prst="roundRect">
            <a:avLst/>
          </a:prstGeom>
          <a:solidFill>
            <a:schemeClr val="bg1"/>
          </a:solidFill>
          <a:ln w="158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468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noProof="0">
                <a:solidFill>
                  <a:prstClr val="black"/>
                </a:solidFill>
                <a:latin typeface="Aptos" panose="020B0004020202020204" pitchFamily="34" charset="0"/>
              </a:rPr>
              <a:t>Børsnotert</a:t>
            </a:r>
            <a:endParaRPr kumimoji="0" lang="nb-NO" sz="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67" name="Rectangle: Rounded Corners 1166">
            <a:extLst>
              <a:ext uri="{FF2B5EF4-FFF2-40B4-BE49-F238E27FC236}">
                <a16:creationId xmlns:a16="http://schemas.microsoft.com/office/drawing/2014/main" id="{C4D99117-3CFB-9992-42B2-439861FA3C39}"/>
              </a:ext>
            </a:extLst>
          </p:cNvPr>
          <p:cNvSpPr>
            <a:spLocks noChangeAspect="1"/>
          </p:cNvSpPr>
          <p:nvPr/>
        </p:nvSpPr>
        <p:spPr>
          <a:xfrm>
            <a:off x="8467679" y="6484978"/>
            <a:ext cx="347425" cy="138058"/>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none" lIns="468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black"/>
                </a:solidFill>
                <a:effectLst/>
                <a:uLnTx/>
                <a:uFillTx/>
                <a:latin typeface="Aptos" panose="020B0004020202020204" pitchFamily="34" charset="0"/>
                <a:ea typeface="+mn-ea"/>
                <a:cs typeface="+mn-cs"/>
              </a:rPr>
              <a:t>Privat</a:t>
            </a:r>
          </a:p>
        </p:txBody>
      </p:sp>
      <p:grpSp>
        <p:nvGrpSpPr>
          <p:cNvPr id="1193" name="Group 1192">
            <a:extLst>
              <a:ext uri="{FF2B5EF4-FFF2-40B4-BE49-F238E27FC236}">
                <a16:creationId xmlns:a16="http://schemas.microsoft.com/office/drawing/2014/main" id="{3E83F077-948D-61F9-0F28-D7A4E8A816E2}"/>
              </a:ext>
            </a:extLst>
          </p:cNvPr>
          <p:cNvGrpSpPr/>
          <p:nvPr/>
        </p:nvGrpSpPr>
        <p:grpSpPr>
          <a:xfrm>
            <a:off x="9966449" y="2262936"/>
            <a:ext cx="1969489" cy="3601779"/>
            <a:chOff x="9775306" y="2262936"/>
            <a:chExt cx="2080662" cy="3601779"/>
          </a:xfrm>
        </p:grpSpPr>
        <p:sp>
          <p:nvSpPr>
            <p:cNvPr id="5" name="Rectangle 4">
              <a:extLst>
                <a:ext uri="{FF2B5EF4-FFF2-40B4-BE49-F238E27FC236}">
                  <a16:creationId xmlns:a16="http://schemas.microsoft.com/office/drawing/2014/main" id="{E0EE7E2D-DD75-407E-3BB9-D46224FC36D9}"/>
                </a:ext>
              </a:extLst>
            </p:cNvPr>
            <p:cNvSpPr/>
            <p:nvPr/>
          </p:nvSpPr>
          <p:spPr>
            <a:xfrm>
              <a:off x="9775306" y="2262936"/>
              <a:ext cx="2080661" cy="3601779"/>
            </a:xfrm>
            <a:prstGeom prst="rect">
              <a:avLst/>
            </a:prstGeom>
            <a:solidFill>
              <a:srgbClr val="F7DED0"/>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252000" rtlCol="0" anchor="t"/>
            <a:lstStyle/>
            <a:p>
              <a:pPr marL="171450" marR="0" lvl="0" indent="-171450" algn="l" defTabSz="914400" rtl="0" eaLnBrk="1" fontAlgn="auto" latinLnBrk="0" hangingPunct="1">
                <a:lnSpc>
                  <a:spcPct val="100000"/>
                </a:lnSpc>
                <a:spcBef>
                  <a:spcPts val="600"/>
                </a:spcBef>
                <a:spcAft>
                  <a:spcPts val="0"/>
                </a:spcAft>
                <a:buClr>
                  <a:srgbClr val="C00000"/>
                </a:buClr>
                <a:buSzTx/>
                <a:buFont typeface="Arial" panose="020B0604020202020204" pitchFamily="34" charset="0"/>
                <a:buChar char="•"/>
                <a:tabLst/>
                <a:defRPr/>
              </a:pPr>
              <a:r>
                <a:rPr kumimoji="0" lang="nb-NO" sz="1100" i="0" u="none" strike="noStrike" kern="1200" cap="none" spc="0" normalizeH="0" baseline="0" noProof="0">
                  <a:ln>
                    <a:noFill/>
                  </a:ln>
                  <a:solidFill>
                    <a:srgbClr val="1F2548"/>
                  </a:solidFill>
                  <a:effectLst/>
                  <a:uLnTx/>
                  <a:uFillTx/>
                  <a:latin typeface="Aptos" panose="020B0004020202020204" pitchFamily="34" charset="0"/>
                  <a:ea typeface="+mn-ea"/>
                  <a:cs typeface="+mn-cs"/>
                </a:rPr>
                <a:t>Utnytter </a:t>
              </a:r>
              <a:r>
                <a:rPr kumimoji="0" lang="nb-NO" sz="1100" b="1" i="0" u="none" strike="noStrike" kern="1200" cap="none" spc="0" normalizeH="0" baseline="0" noProof="0">
                  <a:ln>
                    <a:noFill/>
                  </a:ln>
                  <a:solidFill>
                    <a:srgbClr val="1F2548"/>
                  </a:solidFill>
                  <a:effectLst/>
                  <a:uLnTx/>
                  <a:uFillTx/>
                  <a:latin typeface="Aptos" panose="020B0004020202020204" pitchFamily="34" charset="0"/>
                  <a:ea typeface="+mn-ea"/>
                  <a:cs typeface="+mn-cs"/>
                </a:rPr>
                <a:t>fordelene </a:t>
              </a:r>
              <a:r>
                <a:rPr kumimoji="0" lang="nb-NO" sz="1100" i="0" u="none" strike="noStrike" kern="1200" cap="none" spc="0" normalizeH="0" baseline="0" noProof="0">
                  <a:ln>
                    <a:noFill/>
                  </a:ln>
                  <a:solidFill>
                    <a:srgbClr val="1F2548"/>
                  </a:solidFill>
                  <a:effectLst/>
                  <a:uLnTx/>
                  <a:uFillTx/>
                  <a:latin typeface="Aptos" panose="020B0004020202020204" pitchFamily="34" charset="0"/>
                  <a:ea typeface="+mn-ea"/>
                  <a:cs typeface="+mn-cs"/>
                </a:rPr>
                <a:t>fra radiofarmaka med </a:t>
              </a:r>
              <a:r>
                <a:rPr kumimoji="0" lang="nb-NO" sz="1100" b="1" i="0" u="none" strike="noStrike" kern="1200" cap="none" spc="0" normalizeH="0" baseline="0" noProof="0">
                  <a:ln>
                    <a:noFill/>
                  </a:ln>
                  <a:solidFill>
                    <a:srgbClr val="1F2548"/>
                  </a:solidFill>
                  <a:effectLst/>
                  <a:uLnTx/>
                  <a:uFillTx/>
                  <a:latin typeface="Aptos" panose="020B0004020202020204" pitchFamily="34" charset="0"/>
                  <a:ea typeface="+mn-ea"/>
                  <a:cs typeface="+mn-cs"/>
                </a:rPr>
                <a:t>redusert kompleksitet og risiko </a:t>
              </a:r>
              <a:r>
                <a:rPr kumimoji="0" lang="nb-NO" sz="1100" i="0" u="none" strike="noStrike" kern="1200" cap="none" spc="0" normalizeH="0" baseline="0" noProof="0">
                  <a:ln>
                    <a:noFill/>
                  </a:ln>
                  <a:solidFill>
                    <a:srgbClr val="1F2548"/>
                  </a:solidFill>
                  <a:effectLst/>
                  <a:uLnTx/>
                  <a:uFillTx/>
                  <a:latin typeface="Aptos" panose="020B0004020202020204" pitchFamily="34" charset="0"/>
                  <a:ea typeface="+mn-ea"/>
                  <a:cs typeface="+mn-cs"/>
                </a:rPr>
                <a:t>sammenlignet med nye radioligandterapier</a:t>
              </a:r>
            </a:p>
            <a:p>
              <a:pPr marL="171450" marR="0" lvl="0" indent="-171450" algn="l" defTabSz="914400" rtl="0" eaLnBrk="1" fontAlgn="auto" latinLnBrk="0" hangingPunct="1">
                <a:lnSpc>
                  <a:spcPct val="100000"/>
                </a:lnSpc>
                <a:spcBef>
                  <a:spcPts val="600"/>
                </a:spcBef>
                <a:spcAft>
                  <a:spcPts val="0"/>
                </a:spcAft>
                <a:buClr>
                  <a:srgbClr val="C00000"/>
                </a:buClr>
                <a:buSzTx/>
                <a:buFont typeface="Arial" panose="020B0604020202020204" pitchFamily="34" charset="0"/>
                <a:buChar char="•"/>
                <a:tabLst/>
                <a:defRPr/>
              </a:pPr>
              <a:r>
                <a:rPr kumimoji="0" lang="nb-NO" sz="1100" b="0" i="0" u="none" strike="noStrike" kern="1200" cap="none" spc="0" normalizeH="0" baseline="0" noProof="0">
                  <a:ln>
                    <a:noFill/>
                  </a:ln>
                  <a:solidFill>
                    <a:srgbClr val="1F2548"/>
                  </a:solidFill>
                  <a:effectLst/>
                  <a:uLnTx/>
                  <a:uFillTx/>
                  <a:latin typeface="Aptos" panose="020B0004020202020204" pitchFamily="34" charset="0"/>
                  <a:ea typeface="+mn-ea"/>
                  <a:cs typeface="+mn-cs"/>
                </a:rPr>
                <a:t>Oncoinvent – </a:t>
              </a:r>
              <a:r>
                <a:rPr kumimoji="0" lang="nb-NO" sz="1100" b="1" i="0" u="none" strike="noStrike" kern="1200" cap="none" spc="0" normalizeH="0" baseline="0" noProof="0">
                  <a:ln>
                    <a:noFill/>
                  </a:ln>
                  <a:solidFill>
                    <a:srgbClr val="1F2548"/>
                  </a:solidFill>
                  <a:effectLst/>
                  <a:uLnTx/>
                  <a:uFillTx/>
                  <a:latin typeface="Aptos" panose="020B0004020202020204" pitchFamily="34" charset="0"/>
                  <a:ea typeface="+mn-ea"/>
                  <a:cs typeface="+mn-cs"/>
                </a:rPr>
                <a:t>frontløper </a:t>
              </a:r>
              <a:r>
                <a:rPr kumimoji="0" lang="nb-NO" sz="1100" b="0" i="0" u="none" strike="noStrike" kern="1200" cap="none" spc="0" normalizeH="0" baseline="0" noProof="0">
                  <a:ln>
                    <a:noFill/>
                  </a:ln>
                  <a:solidFill>
                    <a:srgbClr val="1F2548"/>
                  </a:solidFill>
                  <a:effectLst/>
                  <a:uLnTx/>
                  <a:uFillTx/>
                  <a:latin typeface="Aptos" panose="020B0004020202020204" pitchFamily="34" charset="0"/>
                  <a:ea typeface="+mn-ea"/>
                  <a:cs typeface="+mn-cs"/>
                </a:rPr>
                <a:t>innenfor behandling av peritoneale metastaser der </a:t>
              </a:r>
              <a:r>
                <a:rPr kumimoji="0" lang="nb-NO" sz="1100" b="1" i="0" u="none" strike="noStrike" kern="1200" cap="none" spc="0" normalizeH="0" baseline="0" noProof="0">
                  <a:ln>
                    <a:noFill/>
                  </a:ln>
                  <a:solidFill>
                    <a:srgbClr val="1F2548"/>
                  </a:solidFill>
                  <a:effectLst/>
                  <a:uLnTx/>
                  <a:uFillTx/>
                  <a:latin typeface="Aptos" panose="020B0004020202020204" pitchFamily="34" charset="0"/>
                  <a:ea typeface="+mn-ea"/>
                  <a:cs typeface="+mn-cs"/>
                </a:rPr>
                <a:t>konkurransen er lavere</a:t>
              </a:r>
              <a:endParaRPr lang="nb-NO" sz="1100" b="1">
                <a:solidFill>
                  <a:srgbClr val="1F2548"/>
                </a:solidFill>
                <a:latin typeface="Aptos" panose="020B0004020202020204" pitchFamily="34" charset="0"/>
              </a:endParaRPr>
            </a:p>
            <a:p>
              <a:pPr marL="171450" marR="0" lvl="0" indent="-171450" algn="l" defTabSz="914400" rtl="0" eaLnBrk="1" fontAlgn="auto" latinLnBrk="0" hangingPunct="1">
                <a:lnSpc>
                  <a:spcPct val="100000"/>
                </a:lnSpc>
                <a:spcBef>
                  <a:spcPts val="600"/>
                </a:spcBef>
                <a:spcAft>
                  <a:spcPts val="0"/>
                </a:spcAft>
                <a:buClr>
                  <a:srgbClr val="C00000"/>
                </a:buClr>
                <a:buSzTx/>
                <a:buFont typeface="Arial" panose="020B0604020202020204" pitchFamily="34" charset="0"/>
                <a:buChar char="•"/>
                <a:tabLst/>
                <a:defRPr/>
              </a:pPr>
              <a:r>
                <a:rPr kumimoji="0" lang="nb-NO" sz="11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Oncoinvent’ s legemiddelkandidat er basert på </a:t>
              </a:r>
              <a:r>
                <a:rPr kumimoji="0" lang="nb-NO" sz="1100" b="1" i="0" u="none" strike="noStrike" kern="1200" cap="none" spc="0" normalizeH="0" baseline="30000" noProof="0">
                  <a:ln>
                    <a:noFill/>
                  </a:ln>
                  <a:solidFill>
                    <a:srgbClr val="1F2548"/>
                  </a:solidFill>
                  <a:effectLst/>
                  <a:uLnTx/>
                  <a:uFillTx/>
                  <a:latin typeface="Aptos" panose="020B0004020202020204" pitchFamily="34" charset="0"/>
                  <a:ea typeface="+mn-ea"/>
                  <a:cs typeface="+mn-cs"/>
                </a:rPr>
                <a:t>224</a:t>
              </a:r>
              <a:r>
                <a:rPr kumimoji="0" lang="nb-NO" sz="1100" b="1" i="0" u="none" strike="noStrike" kern="1200" cap="none" spc="0" normalizeH="0" baseline="0" noProof="0">
                  <a:ln>
                    <a:noFill/>
                  </a:ln>
                  <a:solidFill>
                    <a:srgbClr val="1F2548"/>
                  </a:solidFill>
                  <a:effectLst/>
                  <a:uLnTx/>
                  <a:uFillTx/>
                  <a:latin typeface="Aptos" panose="020B0004020202020204" pitchFamily="34" charset="0"/>
                  <a:ea typeface="+mn-ea"/>
                  <a:cs typeface="+mn-cs"/>
                </a:rPr>
                <a:t>Ra</a:t>
              </a:r>
              <a:r>
                <a:rPr kumimoji="0" lang="nb-NO" sz="11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med </a:t>
              </a:r>
              <a:r>
                <a:rPr kumimoji="0" lang="nb-NO" sz="1100" b="1" i="0" u="none" strike="noStrike" kern="1200" cap="none" spc="0" normalizeH="0" baseline="0" noProof="0">
                  <a:ln>
                    <a:noFill/>
                  </a:ln>
                  <a:solidFill>
                    <a:srgbClr val="1F2548"/>
                  </a:solidFill>
                  <a:effectLst/>
                  <a:uLnTx/>
                  <a:uFillTx/>
                  <a:latin typeface="Aptos" panose="020B0004020202020204" pitchFamily="34" charset="0"/>
                  <a:ea typeface="+mn-ea"/>
                  <a:cs typeface="+mn-cs"/>
                </a:rPr>
                <a:t>god tilgang til råmateriale </a:t>
              </a:r>
              <a:r>
                <a:rPr kumimoji="0" lang="nb-NO" sz="1100" b="0" i="0" u="none" strike="noStrike" kern="1200" cap="none" spc="0" normalizeH="0" baseline="0" noProof="0">
                  <a:ln>
                    <a:noFill/>
                  </a:ln>
                  <a:solidFill>
                    <a:srgbClr val="1F2548"/>
                  </a:solidFill>
                  <a:effectLst/>
                  <a:uLnTx/>
                  <a:uFillTx/>
                  <a:latin typeface="Aptos" panose="020B0004020202020204" pitchFamily="34" charset="0"/>
                  <a:ea typeface="+mn-ea"/>
                  <a:cs typeface="+mn-cs"/>
                </a:rPr>
                <a:t>og en halveringstid (3.6 dager) som er lang nok til å muliggjøre </a:t>
              </a:r>
              <a:r>
                <a:rPr kumimoji="0" lang="nb-NO" sz="1100" b="1" i="0" u="none" strike="noStrike" kern="1200" cap="none" spc="0" normalizeH="0" baseline="0" noProof="0">
                  <a:ln>
                    <a:noFill/>
                  </a:ln>
                  <a:solidFill>
                    <a:srgbClr val="1F2548"/>
                  </a:solidFill>
                  <a:effectLst/>
                  <a:uLnTx/>
                  <a:uFillTx/>
                  <a:latin typeface="Aptos" panose="020B0004020202020204" pitchFamily="34" charset="0"/>
                  <a:ea typeface="+mn-ea"/>
                  <a:cs typeface="+mn-cs"/>
                </a:rPr>
                <a:t>effektiv logistikk og bred distribusjon</a:t>
              </a:r>
              <a:endParaRPr kumimoji="0" lang="nb-NO" sz="1000" b="1" i="0" u="none" strike="noStrike" kern="1200" cap="none" spc="0" normalizeH="0" baseline="0" noProof="0">
                <a:ln>
                  <a:noFill/>
                </a:ln>
                <a:solidFill>
                  <a:srgbClr val="1F2548"/>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srgbClr val="1F2548"/>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srgbClr val="1F2548"/>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45999E3-FFCA-8D8F-6EBA-6DE1A7DFE276}"/>
                </a:ext>
              </a:extLst>
            </p:cNvPr>
            <p:cNvSpPr/>
            <p:nvPr/>
          </p:nvSpPr>
          <p:spPr>
            <a:xfrm>
              <a:off x="9776386" y="2262936"/>
              <a:ext cx="2079582" cy="2867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Isosceles Triangle 6">
              <a:extLst>
                <a:ext uri="{FF2B5EF4-FFF2-40B4-BE49-F238E27FC236}">
                  <a16:creationId xmlns:a16="http://schemas.microsoft.com/office/drawing/2014/main" id="{F9703935-88E8-5D6B-0D67-D44F04C6B0A7}"/>
                </a:ext>
              </a:extLst>
            </p:cNvPr>
            <p:cNvSpPr/>
            <p:nvPr/>
          </p:nvSpPr>
          <p:spPr>
            <a:xfrm rot="10800000">
              <a:off x="10457643" y="2262937"/>
              <a:ext cx="715998" cy="116267"/>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Rectangle: Rounded Corners 9">
            <a:extLst>
              <a:ext uri="{FF2B5EF4-FFF2-40B4-BE49-F238E27FC236}">
                <a16:creationId xmlns:a16="http://schemas.microsoft.com/office/drawing/2014/main" id="{52298AD1-47CA-CD31-DD16-818045303045}"/>
              </a:ext>
            </a:extLst>
          </p:cNvPr>
          <p:cNvSpPr/>
          <p:nvPr/>
        </p:nvSpPr>
        <p:spPr>
          <a:xfrm>
            <a:off x="9936610" y="1939487"/>
            <a:ext cx="2039730" cy="274184"/>
          </a:xfrm>
          <a:prstGeom prst="round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1F2548"/>
                </a:solidFill>
                <a:effectLst/>
                <a:uLnTx/>
                <a:uFillTx/>
                <a:latin typeface="Aptos" panose="020B0004020202020204" pitchFamily="34" charset="0"/>
                <a:ea typeface="+mn-ea"/>
                <a:cs typeface="+mn-cs"/>
              </a:rPr>
              <a:t>Commentary</a:t>
            </a:r>
          </a:p>
        </p:txBody>
      </p:sp>
      <p:sp>
        <p:nvSpPr>
          <p:cNvPr id="1119" name="Rectangle: Rounded Corners 1118">
            <a:extLst>
              <a:ext uri="{FF2B5EF4-FFF2-40B4-BE49-F238E27FC236}">
                <a16:creationId xmlns:a16="http://schemas.microsoft.com/office/drawing/2014/main" id="{45A9C1D3-0E6C-1B19-A313-614A30E68C95}"/>
              </a:ext>
            </a:extLst>
          </p:cNvPr>
          <p:cNvSpPr/>
          <p:nvPr/>
        </p:nvSpPr>
        <p:spPr>
          <a:xfrm>
            <a:off x="8052351" y="1939487"/>
            <a:ext cx="1825073" cy="260876"/>
          </a:xfrm>
          <a:prstGeom prst="round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rPr>
              <a:t>Andre</a:t>
            </a:r>
          </a:p>
        </p:txBody>
      </p:sp>
      <p:sp>
        <p:nvSpPr>
          <p:cNvPr id="1120" name="Rectangle 1119">
            <a:extLst>
              <a:ext uri="{FF2B5EF4-FFF2-40B4-BE49-F238E27FC236}">
                <a16:creationId xmlns:a16="http://schemas.microsoft.com/office/drawing/2014/main" id="{9261ECCE-89B4-D043-0009-400A7AF49F7D}"/>
              </a:ext>
            </a:extLst>
          </p:cNvPr>
          <p:cNvSpPr/>
          <p:nvPr/>
        </p:nvSpPr>
        <p:spPr>
          <a:xfrm>
            <a:off x="8052351" y="2262937"/>
            <a:ext cx="1823686"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21" name="Rectangle 1120">
            <a:extLst>
              <a:ext uri="{FF2B5EF4-FFF2-40B4-BE49-F238E27FC236}">
                <a16:creationId xmlns:a16="http://schemas.microsoft.com/office/drawing/2014/main" id="{249E3E41-87A6-3314-DAAF-86CB23B24BC9}"/>
              </a:ext>
            </a:extLst>
          </p:cNvPr>
          <p:cNvSpPr/>
          <p:nvPr/>
        </p:nvSpPr>
        <p:spPr>
          <a:xfrm>
            <a:off x="8052352" y="3176396"/>
            <a:ext cx="1823686"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23" name="Rectangle: Rounded Corners 1122">
            <a:extLst>
              <a:ext uri="{FF2B5EF4-FFF2-40B4-BE49-F238E27FC236}">
                <a16:creationId xmlns:a16="http://schemas.microsoft.com/office/drawing/2014/main" id="{CC923D10-5FF8-F4CF-7F64-9B6153D6F508}"/>
              </a:ext>
            </a:extLst>
          </p:cNvPr>
          <p:cNvSpPr/>
          <p:nvPr/>
        </p:nvSpPr>
        <p:spPr>
          <a:xfrm>
            <a:off x="8078599" y="3222684"/>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24" name="Picture 40" descr="Lantheus Medical Imaging, Inc. Directory - MassMEDIC">
            <a:extLst>
              <a:ext uri="{FF2B5EF4-FFF2-40B4-BE49-F238E27FC236}">
                <a16:creationId xmlns:a16="http://schemas.microsoft.com/office/drawing/2014/main" id="{FD77A7BD-A26F-8ABC-D508-4A38358036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0832" y="3274661"/>
            <a:ext cx="537293" cy="11492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478C97E8-0FDF-5CDE-AF5F-A89C16A0FD9E}"/>
              </a:ext>
            </a:extLst>
          </p:cNvPr>
          <p:cNvGrpSpPr/>
          <p:nvPr/>
        </p:nvGrpSpPr>
        <p:grpSpPr>
          <a:xfrm>
            <a:off x="8703273" y="3222684"/>
            <a:ext cx="581757" cy="218877"/>
            <a:chOff x="8689413" y="3222684"/>
            <a:chExt cx="581757" cy="218877"/>
          </a:xfrm>
        </p:grpSpPr>
        <p:sp>
          <p:nvSpPr>
            <p:cNvPr id="1122" name="Rectangle: Rounded Corners 1121">
              <a:extLst>
                <a:ext uri="{FF2B5EF4-FFF2-40B4-BE49-F238E27FC236}">
                  <a16:creationId xmlns:a16="http://schemas.microsoft.com/office/drawing/2014/main" id="{C4545C98-7FDE-148B-512C-79555C7D7314}"/>
                </a:ext>
              </a:extLst>
            </p:cNvPr>
            <p:cNvSpPr/>
            <p:nvPr/>
          </p:nvSpPr>
          <p:spPr>
            <a:xfrm>
              <a:off x="8689413" y="3222684"/>
              <a:ext cx="581757" cy="218877"/>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25" name="Picture 42" descr="Alpha9 Theranostics - Crunchbase Company Profile &amp; Funding">
              <a:extLst>
                <a:ext uri="{FF2B5EF4-FFF2-40B4-BE49-F238E27FC236}">
                  <a16:creationId xmlns:a16="http://schemas.microsoft.com/office/drawing/2014/main" id="{446A6D1F-D89D-746A-836E-E1007D3AC092}"/>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8948" y="3243795"/>
              <a:ext cx="462690" cy="167129"/>
            </a:xfrm>
            <a:prstGeom prst="rect">
              <a:avLst/>
            </a:prstGeom>
            <a:noFill/>
            <a:extLst>
              <a:ext uri="{909E8E84-426E-40DD-AFC4-6F175D3DCCD1}">
                <a14:hiddenFill xmlns:a14="http://schemas.microsoft.com/office/drawing/2010/main">
                  <a:solidFill>
                    <a:srgbClr val="FFFFFF"/>
                  </a:solidFill>
                </a14:hiddenFill>
              </a:ext>
            </a:extLst>
          </p:spPr>
        </p:pic>
      </p:grpSp>
      <p:sp>
        <p:nvSpPr>
          <p:cNvPr id="1126" name="Rectangle: Rounded Corners 1125">
            <a:extLst>
              <a:ext uri="{FF2B5EF4-FFF2-40B4-BE49-F238E27FC236}">
                <a16:creationId xmlns:a16="http://schemas.microsoft.com/office/drawing/2014/main" id="{18EB11EA-0A98-E61F-EECB-ECA31A418365}"/>
              </a:ext>
            </a:extLst>
          </p:cNvPr>
          <p:cNvSpPr/>
          <p:nvPr/>
        </p:nvSpPr>
        <p:spPr>
          <a:xfrm>
            <a:off x="8078599" y="3499494"/>
            <a:ext cx="581757" cy="218877"/>
          </a:xfrm>
          <a:prstGeom prst="roundRect">
            <a:avLst/>
          </a:prstGeom>
          <a:solidFill>
            <a:schemeClr val="bg1"/>
          </a:solidFill>
          <a:ln w="15875">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27" name="Picture 44" descr="Clarity Pharmaceuticals - Radiopharmaceutical Therapies and Diagnostics">
            <a:extLst>
              <a:ext uri="{FF2B5EF4-FFF2-40B4-BE49-F238E27FC236}">
                <a16:creationId xmlns:a16="http://schemas.microsoft.com/office/drawing/2014/main" id="{B1C606C7-4D13-6DC1-4069-876B18F23CD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98364" y="3543672"/>
            <a:ext cx="546815" cy="126847"/>
          </a:xfrm>
          <a:prstGeom prst="rect">
            <a:avLst/>
          </a:prstGeom>
          <a:noFill/>
          <a:extLst>
            <a:ext uri="{909E8E84-426E-40DD-AFC4-6F175D3DCCD1}">
              <a14:hiddenFill xmlns:a14="http://schemas.microsoft.com/office/drawing/2010/main">
                <a:solidFill>
                  <a:srgbClr val="FFFFFF"/>
                </a:solidFill>
              </a14:hiddenFill>
            </a:ext>
          </a:extLst>
        </p:spPr>
      </p:pic>
      <p:sp>
        <p:nvSpPr>
          <p:cNvPr id="1128" name="Rectangle 1127">
            <a:extLst>
              <a:ext uri="{FF2B5EF4-FFF2-40B4-BE49-F238E27FC236}">
                <a16:creationId xmlns:a16="http://schemas.microsoft.com/office/drawing/2014/main" id="{A88F3714-27EB-E0EC-E47E-003CE6A92E11}"/>
              </a:ext>
            </a:extLst>
          </p:cNvPr>
          <p:cNvSpPr/>
          <p:nvPr/>
        </p:nvSpPr>
        <p:spPr>
          <a:xfrm>
            <a:off x="8052351" y="4083712"/>
            <a:ext cx="1823686"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29" name="Rectangle: Rounded Corners 1128">
            <a:extLst>
              <a:ext uri="{FF2B5EF4-FFF2-40B4-BE49-F238E27FC236}">
                <a16:creationId xmlns:a16="http://schemas.microsoft.com/office/drawing/2014/main" id="{7870A4B9-7047-BEEC-3291-92A230F2E168}"/>
              </a:ext>
            </a:extLst>
          </p:cNvPr>
          <p:cNvSpPr/>
          <p:nvPr/>
        </p:nvSpPr>
        <p:spPr>
          <a:xfrm>
            <a:off x="8078598" y="4141861"/>
            <a:ext cx="581757" cy="218877"/>
          </a:xfrm>
          <a:prstGeom prst="roundRect">
            <a:avLst/>
          </a:prstGeom>
          <a:solidFill>
            <a:schemeClr val="bg1"/>
          </a:solidFill>
          <a:ln w="15875">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31" name="Rectangle 1130">
            <a:extLst>
              <a:ext uri="{FF2B5EF4-FFF2-40B4-BE49-F238E27FC236}">
                <a16:creationId xmlns:a16="http://schemas.microsoft.com/office/drawing/2014/main" id="{FE023885-FA55-B166-008C-699D61BA2979}"/>
              </a:ext>
            </a:extLst>
          </p:cNvPr>
          <p:cNvSpPr/>
          <p:nvPr/>
        </p:nvSpPr>
        <p:spPr>
          <a:xfrm>
            <a:off x="8052352" y="5003315"/>
            <a:ext cx="1823686"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132" name="Rectangle: Rounded Corners 1131">
            <a:extLst>
              <a:ext uri="{FF2B5EF4-FFF2-40B4-BE49-F238E27FC236}">
                <a16:creationId xmlns:a16="http://schemas.microsoft.com/office/drawing/2014/main" id="{45E60098-0EF0-BAD5-7997-C7ABC4314A14}"/>
              </a:ext>
            </a:extLst>
          </p:cNvPr>
          <p:cNvSpPr/>
          <p:nvPr/>
        </p:nvSpPr>
        <p:spPr>
          <a:xfrm>
            <a:off x="8673317" y="5047701"/>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33" name="Picture 4" descr="Telix Expands U.S. Development and Manufacturing Infrastructure with  Acquisition of IsoTherapeutics">
            <a:extLst>
              <a:ext uri="{FF2B5EF4-FFF2-40B4-BE49-F238E27FC236}">
                <a16:creationId xmlns:a16="http://schemas.microsoft.com/office/drawing/2014/main" id="{1065F60B-5EBC-8424-7E65-BD757174016C}"/>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20595" y="5034230"/>
            <a:ext cx="477146" cy="236296"/>
          </a:xfrm>
          <a:prstGeom prst="rect">
            <a:avLst/>
          </a:prstGeom>
          <a:noFill/>
          <a:extLst>
            <a:ext uri="{909E8E84-426E-40DD-AFC4-6F175D3DCCD1}">
              <a14:hiddenFill xmlns:a14="http://schemas.microsoft.com/office/drawing/2010/main">
                <a:solidFill>
                  <a:srgbClr val="FFFFFF"/>
                </a:solidFill>
              </a14:hiddenFill>
            </a:ext>
          </a:extLst>
        </p:spPr>
      </p:pic>
      <p:sp>
        <p:nvSpPr>
          <p:cNvPr id="1134" name="Rectangle: Rounded Corners 1133">
            <a:extLst>
              <a:ext uri="{FF2B5EF4-FFF2-40B4-BE49-F238E27FC236}">
                <a16:creationId xmlns:a16="http://schemas.microsoft.com/office/drawing/2014/main" id="{0232AC57-2700-4C99-97DE-E83BD6D7AC16}"/>
              </a:ext>
            </a:extLst>
          </p:cNvPr>
          <p:cNvSpPr/>
          <p:nvPr/>
        </p:nvSpPr>
        <p:spPr>
          <a:xfrm>
            <a:off x="8073567" y="5047701"/>
            <a:ext cx="581757" cy="218877"/>
          </a:xfrm>
          <a:prstGeom prst="roundRect">
            <a:avLst/>
          </a:prstGeom>
          <a:solidFill>
            <a:schemeClr val="bg1"/>
          </a:solidFill>
          <a:ln w="15875">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42" name="Rectangle: Rounded Corners 1141">
            <a:extLst>
              <a:ext uri="{FF2B5EF4-FFF2-40B4-BE49-F238E27FC236}">
                <a16:creationId xmlns:a16="http://schemas.microsoft.com/office/drawing/2014/main" id="{8A90629E-0886-2CFE-8BCA-0AA0A7001CF6}"/>
              </a:ext>
            </a:extLst>
          </p:cNvPr>
          <p:cNvSpPr/>
          <p:nvPr/>
        </p:nvSpPr>
        <p:spPr>
          <a:xfrm>
            <a:off x="9273066" y="5047701"/>
            <a:ext cx="581757" cy="218877"/>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43" name="Picture 48" descr="Mariana Oncology | Forbion">
            <a:extLst>
              <a:ext uri="{FF2B5EF4-FFF2-40B4-BE49-F238E27FC236}">
                <a16:creationId xmlns:a16="http://schemas.microsoft.com/office/drawing/2014/main" id="{7353522F-708A-1424-EA01-0CA9FB773E6F}"/>
              </a:ext>
            </a:extLst>
          </p:cNvPr>
          <p:cNvPicPr>
            <a:picLocks noChangeAspect="1" noChangeArrowheads="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1619" t="49201" r="37057" b="17342"/>
          <a:stretch/>
        </p:blipFill>
        <p:spPr bwMode="auto">
          <a:xfrm>
            <a:off x="9298456" y="5072681"/>
            <a:ext cx="513524" cy="181231"/>
          </a:xfrm>
          <a:prstGeom prst="rect">
            <a:avLst/>
          </a:prstGeom>
          <a:noFill/>
          <a:extLst>
            <a:ext uri="{909E8E84-426E-40DD-AFC4-6F175D3DCCD1}">
              <a14:hiddenFill xmlns:a14="http://schemas.microsoft.com/office/drawing/2010/main">
                <a:solidFill>
                  <a:srgbClr val="FFFFFF"/>
                </a:solidFill>
              </a14:hiddenFill>
            </a:ext>
          </a:extLst>
        </p:spPr>
      </p:pic>
      <p:sp>
        <p:nvSpPr>
          <p:cNvPr id="1138" name="Rectangle: Rounded Corners 1137">
            <a:extLst>
              <a:ext uri="{FF2B5EF4-FFF2-40B4-BE49-F238E27FC236}">
                <a16:creationId xmlns:a16="http://schemas.microsoft.com/office/drawing/2014/main" id="{20069001-2EE3-641B-4850-AFD94BC0BD26}"/>
              </a:ext>
            </a:extLst>
          </p:cNvPr>
          <p:cNvSpPr/>
          <p:nvPr/>
        </p:nvSpPr>
        <p:spPr>
          <a:xfrm>
            <a:off x="8073567" y="5603223"/>
            <a:ext cx="581757" cy="218877"/>
          </a:xfrm>
          <a:prstGeom prst="roundRect">
            <a:avLst/>
          </a:prstGeom>
          <a:solidFill>
            <a:schemeClr val="bg1"/>
          </a:solidFill>
          <a:ln w="158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140" name="Rectangle: Rounded Corners 1139">
            <a:extLst>
              <a:ext uri="{FF2B5EF4-FFF2-40B4-BE49-F238E27FC236}">
                <a16:creationId xmlns:a16="http://schemas.microsoft.com/office/drawing/2014/main" id="{60E51A07-E7F6-C74A-DF28-18AF67A9D67C}"/>
              </a:ext>
            </a:extLst>
          </p:cNvPr>
          <p:cNvSpPr/>
          <p:nvPr/>
        </p:nvSpPr>
        <p:spPr>
          <a:xfrm>
            <a:off x="8673317" y="5599185"/>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41" name="Picture 46" descr="Plus Therapeutics (PSTV) - Home">
            <a:extLst>
              <a:ext uri="{FF2B5EF4-FFF2-40B4-BE49-F238E27FC236}">
                <a16:creationId xmlns:a16="http://schemas.microsoft.com/office/drawing/2014/main" id="{37246FD8-AABE-4377-869A-6664EE19358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084" y="5634826"/>
            <a:ext cx="454225" cy="147595"/>
          </a:xfrm>
          <a:prstGeom prst="rect">
            <a:avLst/>
          </a:prstGeom>
          <a:noFill/>
          <a:extLst>
            <a:ext uri="{909E8E84-426E-40DD-AFC4-6F175D3DCCD1}">
              <a14:hiddenFill xmlns:a14="http://schemas.microsoft.com/office/drawing/2010/main">
                <a:solidFill>
                  <a:srgbClr val="FFFFFF"/>
                </a:solidFill>
              </a14:hiddenFill>
            </a:ext>
          </a:extLst>
        </p:spPr>
      </p:pic>
      <p:sp>
        <p:nvSpPr>
          <p:cNvPr id="1145" name="Rectangle: Rounded Corners 1144">
            <a:extLst>
              <a:ext uri="{FF2B5EF4-FFF2-40B4-BE49-F238E27FC236}">
                <a16:creationId xmlns:a16="http://schemas.microsoft.com/office/drawing/2014/main" id="{45D14886-00A1-2203-161F-D561F42FD5A4}"/>
              </a:ext>
            </a:extLst>
          </p:cNvPr>
          <p:cNvSpPr/>
          <p:nvPr/>
        </p:nvSpPr>
        <p:spPr>
          <a:xfrm>
            <a:off x="9273066" y="5599185"/>
            <a:ext cx="581757" cy="218877"/>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46" name="Picture 42" descr="Alpha9 Theranostics - Crunchbase Company Profile &amp; Funding">
            <a:extLst>
              <a:ext uri="{FF2B5EF4-FFF2-40B4-BE49-F238E27FC236}">
                <a16:creationId xmlns:a16="http://schemas.microsoft.com/office/drawing/2014/main" id="{792484D8-8949-C70A-33CE-482E9EB08499}"/>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15912" y="5619031"/>
            <a:ext cx="496067" cy="179185"/>
          </a:xfrm>
          <a:prstGeom prst="rect">
            <a:avLst/>
          </a:prstGeom>
          <a:noFill/>
          <a:extLst>
            <a:ext uri="{909E8E84-426E-40DD-AFC4-6F175D3DCCD1}">
              <a14:hiddenFill xmlns:a14="http://schemas.microsoft.com/office/drawing/2010/main">
                <a:solidFill>
                  <a:srgbClr val="FFFFFF"/>
                </a:solidFill>
              </a14:hiddenFill>
            </a:ext>
          </a:extLst>
        </p:spPr>
      </p:pic>
      <p:sp>
        <p:nvSpPr>
          <p:cNvPr id="1136" name="Rectangle: Rounded Corners 1135">
            <a:extLst>
              <a:ext uri="{FF2B5EF4-FFF2-40B4-BE49-F238E27FC236}">
                <a16:creationId xmlns:a16="http://schemas.microsoft.com/office/drawing/2014/main" id="{26D94C98-0C51-6F39-3640-603FE2E9A019}"/>
              </a:ext>
            </a:extLst>
          </p:cNvPr>
          <p:cNvSpPr/>
          <p:nvPr/>
        </p:nvSpPr>
        <p:spPr>
          <a:xfrm>
            <a:off x="8073567" y="5323443"/>
            <a:ext cx="581757" cy="218877"/>
          </a:xfrm>
          <a:prstGeom prst="roundRect">
            <a:avLst/>
          </a:prstGeom>
          <a:solidFill>
            <a:schemeClr val="bg1"/>
          </a:solidFill>
          <a:ln w="15875">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37" name="Picture 44" descr="Clarity Pharmaceuticals - Radiopharmaceutical Therapies and Diagnostics">
            <a:extLst>
              <a:ext uri="{FF2B5EF4-FFF2-40B4-BE49-F238E27FC236}">
                <a16:creationId xmlns:a16="http://schemas.microsoft.com/office/drawing/2014/main" id="{87671FEB-82C4-427A-CE5D-5FC86A330B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87720" y="5367369"/>
            <a:ext cx="548422" cy="127217"/>
          </a:xfrm>
          <a:prstGeom prst="rect">
            <a:avLst/>
          </a:prstGeom>
          <a:noFill/>
          <a:extLst>
            <a:ext uri="{909E8E84-426E-40DD-AFC4-6F175D3DCCD1}">
              <a14:hiddenFill xmlns:a14="http://schemas.microsoft.com/office/drawing/2010/main">
                <a:solidFill>
                  <a:srgbClr val="FFFFFF"/>
                </a:solidFill>
              </a14:hiddenFill>
            </a:ext>
          </a:extLst>
        </p:spPr>
      </p:pic>
      <p:sp>
        <p:nvSpPr>
          <p:cNvPr id="1144" name="Rectangle: Rounded Corners 1143">
            <a:extLst>
              <a:ext uri="{FF2B5EF4-FFF2-40B4-BE49-F238E27FC236}">
                <a16:creationId xmlns:a16="http://schemas.microsoft.com/office/drawing/2014/main" id="{94F933D0-CEA7-305C-2AA8-22508A062526}"/>
              </a:ext>
            </a:extLst>
          </p:cNvPr>
          <p:cNvSpPr/>
          <p:nvPr/>
        </p:nvSpPr>
        <p:spPr>
          <a:xfrm>
            <a:off x="8673317" y="5323443"/>
            <a:ext cx="581757" cy="218877"/>
          </a:xfrm>
          <a:prstGeom prst="roundRect">
            <a:avLst/>
          </a:prstGeom>
          <a:solidFill>
            <a:schemeClr val="bg1"/>
          </a:solidFill>
          <a:ln w="15875">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47" name="Picture 50" descr="Cellectar Biosciences (@CellectarBio) / X">
            <a:extLst>
              <a:ext uri="{FF2B5EF4-FFF2-40B4-BE49-F238E27FC236}">
                <a16:creationId xmlns:a16="http://schemas.microsoft.com/office/drawing/2014/main" id="{FDA53112-9542-CD63-6F10-D3F8D54D8760}"/>
              </a:ext>
            </a:extLst>
          </p:cNvPr>
          <p:cNvPicPr>
            <a:picLocks noChangeAspect="1" noChangeArrowheads="1"/>
          </p:cNvPicPr>
          <p:nvPr/>
        </p:nvPicPr>
        <p:blipFill>
          <a:blip r:embed="rId1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74137" y="5355076"/>
            <a:ext cx="577799" cy="146669"/>
          </a:xfrm>
          <a:prstGeom prst="rect">
            <a:avLst/>
          </a:prstGeom>
          <a:noFill/>
          <a:extLst>
            <a:ext uri="{909E8E84-426E-40DD-AFC4-6F175D3DCCD1}">
              <a14:hiddenFill xmlns:a14="http://schemas.microsoft.com/office/drawing/2010/main">
                <a:solidFill>
                  <a:srgbClr val="FFFFFF"/>
                </a:solidFill>
              </a14:hiddenFill>
            </a:ext>
          </a:extLst>
        </p:spPr>
      </p:pic>
      <p:sp>
        <p:nvSpPr>
          <p:cNvPr id="1148" name="Rectangle: Rounded Corners 1147">
            <a:extLst>
              <a:ext uri="{FF2B5EF4-FFF2-40B4-BE49-F238E27FC236}">
                <a16:creationId xmlns:a16="http://schemas.microsoft.com/office/drawing/2014/main" id="{9BD814A3-9D9A-4442-AA7B-A936E3593549}"/>
              </a:ext>
            </a:extLst>
          </p:cNvPr>
          <p:cNvSpPr/>
          <p:nvPr/>
        </p:nvSpPr>
        <p:spPr>
          <a:xfrm>
            <a:off x="9273066" y="5323443"/>
            <a:ext cx="581757" cy="218877"/>
          </a:xfrm>
          <a:prstGeom prst="roundRect">
            <a:avLst/>
          </a:prstGeom>
          <a:solidFill>
            <a:schemeClr val="bg1"/>
          </a:solidFill>
          <a:ln w="15875">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49" name="Picture 52" descr="PRECIRIX® | Gimv">
            <a:extLst>
              <a:ext uri="{FF2B5EF4-FFF2-40B4-BE49-F238E27FC236}">
                <a16:creationId xmlns:a16="http://schemas.microsoft.com/office/drawing/2014/main" id="{A7B88E33-4FD4-6D7D-A4B1-05FE4B5DE66B}"/>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t="31766" b="38345"/>
          <a:stretch/>
        </p:blipFill>
        <p:spPr bwMode="auto">
          <a:xfrm>
            <a:off x="9276232" y="5394672"/>
            <a:ext cx="565405" cy="86956"/>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26" descr="Actinium Pharmaceuticals, Inc. (ATNM)">
            <a:extLst>
              <a:ext uri="{FF2B5EF4-FFF2-40B4-BE49-F238E27FC236}">
                <a16:creationId xmlns:a16="http://schemas.microsoft.com/office/drawing/2014/main" id="{C53DB2F0-0E4F-8ABA-09A2-173C6DECA843}"/>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0758" r="13743"/>
          <a:stretch/>
        </p:blipFill>
        <p:spPr bwMode="auto">
          <a:xfrm>
            <a:off x="8079320" y="5091225"/>
            <a:ext cx="580438" cy="132668"/>
          </a:xfrm>
          <a:prstGeom prst="rect">
            <a:avLst/>
          </a:prstGeom>
          <a:noFill/>
          <a:extLst>
            <a:ext uri="{909E8E84-426E-40DD-AFC4-6F175D3DCCD1}">
              <a14:hiddenFill xmlns:a14="http://schemas.microsoft.com/office/drawing/2010/main">
                <a:solidFill>
                  <a:srgbClr val="FFFFFF"/>
                </a:solidFill>
              </a14:hiddenFill>
            </a:ext>
          </a:extLst>
        </p:spPr>
      </p:pic>
      <p:pic>
        <p:nvPicPr>
          <p:cNvPr id="1187" name="Picture 2" descr="Bristol-Myers Squibb Co - JUST Capital">
            <a:extLst>
              <a:ext uri="{FF2B5EF4-FFF2-40B4-BE49-F238E27FC236}">
                <a16:creationId xmlns:a16="http://schemas.microsoft.com/office/drawing/2014/main" id="{085213F7-AC94-1A3C-7A98-F0E70F1F6C8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93833" y="5622992"/>
            <a:ext cx="543154" cy="187610"/>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44" descr="Clarity Pharmaceuticals - Radiopharmaceutical Therapies and Diagnostics">
            <a:extLst>
              <a:ext uri="{FF2B5EF4-FFF2-40B4-BE49-F238E27FC236}">
                <a16:creationId xmlns:a16="http://schemas.microsoft.com/office/drawing/2014/main" id="{99F59FB2-7D44-EA54-A66B-9818D62FBA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91841" y="4188437"/>
            <a:ext cx="546815" cy="126847"/>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Rounded Corners 1034">
            <a:extLst>
              <a:ext uri="{FF2B5EF4-FFF2-40B4-BE49-F238E27FC236}">
                <a16:creationId xmlns:a16="http://schemas.microsoft.com/office/drawing/2014/main" id="{0F44807E-2B0F-94C9-B515-12785FED7FE9}"/>
              </a:ext>
            </a:extLst>
          </p:cNvPr>
          <p:cNvSpPr/>
          <p:nvPr/>
        </p:nvSpPr>
        <p:spPr>
          <a:xfrm>
            <a:off x="6172868" y="1939487"/>
            <a:ext cx="1825073" cy="260876"/>
          </a:xfrm>
          <a:prstGeom prst="round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30000" noProof="0">
                <a:ln>
                  <a:noFill/>
                </a:ln>
                <a:solidFill>
                  <a:prstClr val="white"/>
                </a:solidFill>
                <a:effectLst/>
                <a:uLnTx/>
                <a:uFillTx/>
                <a:latin typeface="Aptos" panose="020B0004020202020204" pitchFamily="34" charset="0"/>
                <a:ea typeface="+mn-ea"/>
                <a:cs typeface="+mn-cs"/>
              </a:rPr>
              <a:t>177</a:t>
            </a:r>
            <a:r>
              <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rPr>
              <a:t>Lu</a:t>
            </a:r>
          </a:p>
        </p:txBody>
      </p:sp>
      <p:sp>
        <p:nvSpPr>
          <p:cNvPr id="1036" name="Rectangle 1035">
            <a:extLst>
              <a:ext uri="{FF2B5EF4-FFF2-40B4-BE49-F238E27FC236}">
                <a16:creationId xmlns:a16="http://schemas.microsoft.com/office/drawing/2014/main" id="{CEF033E3-3901-7EC4-D786-514466F03ABF}"/>
              </a:ext>
            </a:extLst>
          </p:cNvPr>
          <p:cNvSpPr/>
          <p:nvPr/>
        </p:nvSpPr>
        <p:spPr>
          <a:xfrm>
            <a:off x="6172868" y="2256794"/>
            <a:ext cx="1823687"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37" name="Rectangle 1036">
            <a:extLst>
              <a:ext uri="{FF2B5EF4-FFF2-40B4-BE49-F238E27FC236}">
                <a16:creationId xmlns:a16="http://schemas.microsoft.com/office/drawing/2014/main" id="{C7832821-EE1C-6C16-C4FF-E69532ADE4C2}"/>
              </a:ext>
            </a:extLst>
          </p:cNvPr>
          <p:cNvSpPr/>
          <p:nvPr/>
        </p:nvSpPr>
        <p:spPr>
          <a:xfrm>
            <a:off x="6172868" y="3170253"/>
            <a:ext cx="1823687"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39" name="Rectangle: Rounded Corners 1038">
            <a:extLst>
              <a:ext uri="{FF2B5EF4-FFF2-40B4-BE49-F238E27FC236}">
                <a16:creationId xmlns:a16="http://schemas.microsoft.com/office/drawing/2014/main" id="{455023B3-4836-7503-2617-E2196FD2404C}"/>
              </a:ext>
            </a:extLst>
          </p:cNvPr>
          <p:cNvSpPr/>
          <p:nvPr/>
        </p:nvSpPr>
        <p:spPr>
          <a:xfrm>
            <a:off x="6199115" y="3216541"/>
            <a:ext cx="581757" cy="218877"/>
          </a:xfrm>
          <a:prstGeom prst="roundRect">
            <a:avLst/>
          </a:prstGeom>
          <a:solidFill>
            <a:schemeClr val="bg1"/>
          </a:solid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41" name="Picture 2" descr="Novartis Norge">
            <a:extLst>
              <a:ext uri="{FF2B5EF4-FFF2-40B4-BE49-F238E27FC236}">
                <a16:creationId xmlns:a16="http://schemas.microsoft.com/office/drawing/2014/main" id="{407023D8-5099-4E7C-9F5B-C1372F0A4BC0}"/>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3613" y="3284182"/>
            <a:ext cx="539470" cy="83595"/>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Rounded Corners 1041">
            <a:extLst>
              <a:ext uri="{FF2B5EF4-FFF2-40B4-BE49-F238E27FC236}">
                <a16:creationId xmlns:a16="http://schemas.microsoft.com/office/drawing/2014/main" id="{46386159-94B1-3111-4362-0F5770D41065}"/>
              </a:ext>
            </a:extLst>
          </p:cNvPr>
          <p:cNvSpPr/>
          <p:nvPr/>
        </p:nvSpPr>
        <p:spPr>
          <a:xfrm>
            <a:off x="6199115" y="3493351"/>
            <a:ext cx="581757" cy="218877"/>
          </a:xfrm>
          <a:prstGeom prst="roundRect">
            <a:avLst/>
          </a:prstGeom>
          <a:solidFill>
            <a:schemeClr val="bg1"/>
          </a:solidFill>
          <a:ln w="158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047" name="Rectangle 1046">
            <a:extLst>
              <a:ext uri="{FF2B5EF4-FFF2-40B4-BE49-F238E27FC236}">
                <a16:creationId xmlns:a16="http://schemas.microsoft.com/office/drawing/2014/main" id="{2C368BA9-5D1C-C2CA-E35B-94C40EE1276B}"/>
              </a:ext>
            </a:extLst>
          </p:cNvPr>
          <p:cNvSpPr/>
          <p:nvPr/>
        </p:nvSpPr>
        <p:spPr>
          <a:xfrm>
            <a:off x="6172868" y="4083712"/>
            <a:ext cx="1823687"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50" name="Rectangle: Rounded Corners 1049">
            <a:extLst>
              <a:ext uri="{FF2B5EF4-FFF2-40B4-BE49-F238E27FC236}">
                <a16:creationId xmlns:a16="http://schemas.microsoft.com/office/drawing/2014/main" id="{7D5B37F8-E2E4-8398-979E-E350EB96069B}"/>
              </a:ext>
            </a:extLst>
          </p:cNvPr>
          <p:cNvSpPr/>
          <p:nvPr/>
        </p:nvSpPr>
        <p:spPr>
          <a:xfrm>
            <a:off x="6834074" y="4135718"/>
            <a:ext cx="581757" cy="218877"/>
          </a:xfrm>
          <a:prstGeom prst="roundRect">
            <a:avLst/>
          </a:prstGeom>
          <a:solidFill>
            <a:schemeClr val="bg1"/>
          </a:solidFill>
          <a:ln w="158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052" name="Rectangle: Rounded Corners 1051">
            <a:extLst>
              <a:ext uri="{FF2B5EF4-FFF2-40B4-BE49-F238E27FC236}">
                <a16:creationId xmlns:a16="http://schemas.microsoft.com/office/drawing/2014/main" id="{AD1EBC70-E933-55E1-F994-9E180B6895D0}"/>
              </a:ext>
            </a:extLst>
          </p:cNvPr>
          <p:cNvSpPr/>
          <p:nvPr/>
        </p:nvSpPr>
        <p:spPr>
          <a:xfrm>
            <a:off x="6199115" y="4405305"/>
            <a:ext cx="581757" cy="218877"/>
          </a:xfrm>
          <a:prstGeom prst="roundRect">
            <a:avLst/>
          </a:prstGeom>
          <a:solidFill>
            <a:schemeClr val="bg1"/>
          </a:solidFill>
          <a:ln w="158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054" name="Rectangle 1053">
            <a:extLst>
              <a:ext uri="{FF2B5EF4-FFF2-40B4-BE49-F238E27FC236}">
                <a16:creationId xmlns:a16="http://schemas.microsoft.com/office/drawing/2014/main" id="{29AEAD9C-794B-B76C-F686-C2961619B351}"/>
              </a:ext>
            </a:extLst>
          </p:cNvPr>
          <p:cNvSpPr/>
          <p:nvPr/>
        </p:nvSpPr>
        <p:spPr>
          <a:xfrm>
            <a:off x="6172868" y="4997172"/>
            <a:ext cx="1823687"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grpSp>
        <p:nvGrpSpPr>
          <p:cNvPr id="1173" name="Group 1172">
            <a:extLst>
              <a:ext uri="{FF2B5EF4-FFF2-40B4-BE49-F238E27FC236}">
                <a16:creationId xmlns:a16="http://schemas.microsoft.com/office/drawing/2014/main" id="{9236325A-C7BB-6C0F-0576-F41C22103A03}"/>
              </a:ext>
            </a:extLst>
          </p:cNvPr>
          <p:cNvGrpSpPr/>
          <p:nvPr/>
        </p:nvGrpSpPr>
        <p:grpSpPr>
          <a:xfrm>
            <a:off x="6199115" y="4135718"/>
            <a:ext cx="581757" cy="218877"/>
            <a:chOff x="6035549" y="4164721"/>
            <a:chExt cx="550814" cy="218877"/>
          </a:xfrm>
        </p:grpSpPr>
        <p:sp>
          <p:nvSpPr>
            <p:cNvPr id="1048" name="Rectangle: Rounded Corners 1047">
              <a:extLst>
                <a:ext uri="{FF2B5EF4-FFF2-40B4-BE49-F238E27FC236}">
                  <a16:creationId xmlns:a16="http://schemas.microsoft.com/office/drawing/2014/main" id="{88CCB7FB-BB5A-2F7D-080F-00E825799D73}"/>
                </a:ext>
              </a:extLst>
            </p:cNvPr>
            <p:cNvSpPr/>
            <p:nvPr/>
          </p:nvSpPr>
          <p:spPr>
            <a:xfrm>
              <a:off x="6035549" y="4164721"/>
              <a:ext cx="550814" cy="218877"/>
            </a:xfrm>
            <a:prstGeom prst="roundRect">
              <a:avLst/>
            </a:prstGeom>
            <a:solidFill>
              <a:schemeClr val="bg1"/>
            </a:solid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49" name="Picture 2" descr="Novartis Norge">
              <a:extLst>
                <a:ext uri="{FF2B5EF4-FFF2-40B4-BE49-F238E27FC236}">
                  <a16:creationId xmlns:a16="http://schemas.microsoft.com/office/drawing/2014/main" id="{DB8C8508-85FF-DC1B-6E83-C9D51D1869DF}"/>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0028" y="4231455"/>
              <a:ext cx="521857" cy="85409"/>
            </a:xfrm>
            <a:prstGeom prst="rect">
              <a:avLst/>
            </a:prstGeom>
            <a:noFill/>
            <a:extLst>
              <a:ext uri="{909E8E84-426E-40DD-AFC4-6F175D3DCCD1}">
                <a14:hiddenFill xmlns:a14="http://schemas.microsoft.com/office/drawing/2010/main">
                  <a:solidFill>
                    <a:srgbClr val="FFFFFF"/>
                  </a:solidFill>
                </a14:hiddenFill>
              </a:ext>
            </a:extLst>
          </p:spPr>
        </p:pic>
      </p:grpSp>
      <p:sp>
        <p:nvSpPr>
          <p:cNvPr id="1055" name="Rectangle: Rounded Corners 1054">
            <a:extLst>
              <a:ext uri="{FF2B5EF4-FFF2-40B4-BE49-F238E27FC236}">
                <a16:creationId xmlns:a16="http://schemas.microsoft.com/office/drawing/2014/main" id="{CBF7DDA8-6BC1-C3A8-D51C-4CC2020E378C}"/>
              </a:ext>
            </a:extLst>
          </p:cNvPr>
          <p:cNvSpPr/>
          <p:nvPr/>
        </p:nvSpPr>
        <p:spPr>
          <a:xfrm>
            <a:off x="6199115" y="5041558"/>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56" name="Picture 2" descr="Novartis Norge">
            <a:extLst>
              <a:ext uri="{FF2B5EF4-FFF2-40B4-BE49-F238E27FC236}">
                <a16:creationId xmlns:a16="http://schemas.microsoft.com/office/drawing/2014/main" id="{01B8404B-C726-6235-8D62-F8B22C98B82D}"/>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0259" y="5109199"/>
            <a:ext cx="539470" cy="83595"/>
          </a:xfrm>
          <a:prstGeom prst="rect">
            <a:avLst/>
          </a:prstGeom>
          <a:noFill/>
          <a:extLst>
            <a:ext uri="{909E8E84-426E-40DD-AFC4-6F175D3DCCD1}">
              <a14:hiddenFill xmlns:a14="http://schemas.microsoft.com/office/drawing/2010/main">
                <a:solidFill>
                  <a:srgbClr val="FFFFFF"/>
                </a:solidFill>
              </a14:hiddenFill>
            </a:ext>
          </a:extLst>
        </p:spPr>
      </p:pic>
      <p:sp>
        <p:nvSpPr>
          <p:cNvPr id="1059" name="Rectangle: Rounded Corners 1058">
            <a:extLst>
              <a:ext uri="{FF2B5EF4-FFF2-40B4-BE49-F238E27FC236}">
                <a16:creationId xmlns:a16="http://schemas.microsoft.com/office/drawing/2014/main" id="{81696FD9-0847-62DB-E561-912EF40F7738}"/>
              </a:ext>
            </a:extLst>
          </p:cNvPr>
          <p:cNvSpPr/>
          <p:nvPr/>
        </p:nvSpPr>
        <p:spPr>
          <a:xfrm>
            <a:off x="6826026" y="5041558"/>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60" name="Picture 6">
            <a:extLst>
              <a:ext uri="{FF2B5EF4-FFF2-40B4-BE49-F238E27FC236}">
                <a16:creationId xmlns:a16="http://schemas.microsoft.com/office/drawing/2014/main" id="{5C1DDF54-3DCF-F192-EC8D-4D832BB6F0C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33953" y="5051915"/>
            <a:ext cx="365904" cy="198162"/>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Rounded Corners 1060">
            <a:extLst>
              <a:ext uri="{FF2B5EF4-FFF2-40B4-BE49-F238E27FC236}">
                <a16:creationId xmlns:a16="http://schemas.microsoft.com/office/drawing/2014/main" id="{8D2CA243-2FD7-80E4-96BD-FE2C7044644A}"/>
              </a:ext>
            </a:extLst>
          </p:cNvPr>
          <p:cNvSpPr/>
          <p:nvPr/>
        </p:nvSpPr>
        <p:spPr>
          <a:xfrm>
            <a:off x="6199115" y="5597080"/>
            <a:ext cx="581757" cy="218877"/>
          </a:xfrm>
          <a:prstGeom prst="roundRect">
            <a:avLst/>
          </a:prstGeom>
          <a:solidFill>
            <a:schemeClr val="bg1"/>
          </a:solidFill>
          <a:ln w="15875">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62" name="Picture 1061">
            <a:extLst>
              <a:ext uri="{FF2B5EF4-FFF2-40B4-BE49-F238E27FC236}">
                <a16:creationId xmlns:a16="http://schemas.microsoft.com/office/drawing/2014/main" id="{1F8DF560-A8DB-FFD4-E5AB-C6C4B49CE0A3}"/>
              </a:ext>
            </a:extLst>
          </p:cNvPr>
          <p:cNvPicPr>
            <a:picLocks noChangeAspect="1"/>
          </p:cNvPicPr>
          <p:nvPr/>
        </p:nvPicPr>
        <p:blipFill rotWithShape="1">
          <a:blip r:embed="rId25">
            <a:clrChange>
              <a:clrFrom>
                <a:srgbClr val="FFFFFF"/>
              </a:clrFrom>
              <a:clrTo>
                <a:srgbClr val="FFFFFF">
                  <a:alpha val="0"/>
                </a:srgbClr>
              </a:clrTo>
            </a:clrChange>
          </a:blip>
          <a:srcRect b="19110"/>
          <a:stretch/>
        </p:blipFill>
        <p:spPr>
          <a:xfrm>
            <a:off x="6285852" y="5602059"/>
            <a:ext cx="425391" cy="181359"/>
          </a:xfrm>
          <a:prstGeom prst="rect">
            <a:avLst/>
          </a:prstGeom>
        </p:spPr>
      </p:pic>
      <p:sp>
        <p:nvSpPr>
          <p:cNvPr id="1065" name="Rectangle: Rounded Corners 1064">
            <a:extLst>
              <a:ext uri="{FF2B5EF4-FFF2-40B4-BE49-F238E27FC236}">
                <a16:creationId xmlns:a16="http://schemas.microsoft.com/office/drawing/2014/main" id="{ED85B1CB-0A31-7554-9B1F-981CBB1F37BB}"/>
              </a:ext>
            </a:extLst>
          </p:cNvPr>
          <p:cNvSpPr/>
          <p:nvPr/>
        </p:nvSpPr>
        <p:spPr>
          <a:xfrm>
            <a:off x="6826026" y="5597080"/>
            <a:ext cx="581757" cy="218877"/>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66" name="Picture 12" descr="Investor Relations - Immunome Inc.">
            <a:extLst>
              <a:ext uri="{FF2B5EF4-FFF2-40B4-BE49-F238E27FC236}">
                <a16:creationId xmlns:a16="http://schemas.microsoft.com/office/drawing/2014/main" id="{0A2132CD-88FD-F317-5966-F3AEBF13C40A}"/>
              </a:ext>
            </a:extLst>
          </p:cNvPr>
          <p:cNvPicPr>
            <a:picLocks noChangeAspect="1" noChangeArrowheads="1"/>
          </p:cNvPicPr>
          <p:nvPr/>
        </p:nvPicPr>
        <p:blipFill rotWithShape="1">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l="9167" t="30528" r="9333" b="29320"/>
          <a:stretch/>
        </p:blipFill>
        <p:spPr bwMode="auto">
          <a:xfrm>
            <a:off x="6851734" y="5641580"/>
            <a:ext cx="530340" cy="129878"/>
          </a:xfrm>
          <a:prstGeom prst="rect">
            <a:avLst/>
          </a:prstGeom>
          <a:noFill/>
          <a:extLst>
            <a:ext uri="{909E8E84-426E-40DD-AFC4-6F175D3DCCD1}">
              <a14:hiddenFill xmlns:a14="http://schemas.microsoft.com/office/drawing/2010/main">
                <a:solidFill>
                  <a:srgbClr val="FFFFFF"/>
                </a:solidFill>
              </a14:hiddenFill>
            </a:ext>
          </a:extLst>
        </p:spPr>
      </p:pic>
      <p:sp>
        <p:nvSpPr>
          <p:cNvPr id="1057" name="Rectangle: Rounded Corners 1056">
            <a:extLst>
              <a:ext uri="{FF2B5EF4-FFF2-40B4-BE49-F238E27FC236}">
                <a16:creationId xmlns:a16="http://schemas.microsoft.com/office/drawing/2014/main" id="{ED6CDA3E-3F9F-B6D1-3ECE-97A30162ADAE}"/>
              </a:ext>
            </a:extLst>
          </p:cNvPr>
          <p:cNvSpPr/>
          <p:nvPr/>
        </p:nvSpPr>
        <p:spPr>
          <a:xfrm>
            <a:off x="6199115" y="5317300"/>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58" name="Picture 4" descr="Telix Expands U.S. Development and Manufacturing Infrastructure with  Acquisition of IsoTherapeutics">
            <a:extLst>
              <a:ext uri="{FF2B5EF4-FFF2-40B4-BE49-F238E27FC236}">
                <a16:creationId xmlns:a16="http://schemas.microsoft.com/office/drawing/2014/main" id="{54FE1487-F4DB-1C54-5E6D-797AC5E29D7F}"/>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0731" y="5313201"/>
            <a:ext cx="458527" cy="227076"/>
          </a:xfrm>
          <a:prstGeom prst="rect">
            <a:avLst/>
          </a:prstGeom>
          <a:noFill/>
          <a:extLst>
            <a:ext uri="{909E8E84-426E-40DD-AFC4-6F175D3DCCD1}">
              <a14:hiddenFill xmlns:a14="http://schemas.microsoft.com/office/drawing/2010/main">
                <a:solidFill>
                  <a:srgbClr val="FFFFFF"/>
                </a:solidFill>
              </a14:hiddenFill>
            </a:ext>
          </a:extLst>
        </p:spPr>
      </p:pic>
      <p:sp>
        <p:nvSpPr>
          <p:cNvPr id="1063" name="Rectangle: Rounded Corners 1062">
            <a:extLst>
              <a:ext uri="{FF2B5EF4-FFF2-40B4-BE49-F238E27FC236}">
                <a16:creationId xmlns:a16="http://schemas.microsoft.com/office/drawing/2014/main" id="{FC3AC965-276A-8FED-5612-A242CB939305}"/>
              </a:ext>
            </a:extLst>
          </p:cNvPr>
          <p:cNvSpPr/>
          <p:nvPr/>
        </p:nvSpPr>
        <p:spPr>
          <a:xfrm>
            <a:off x="6826026" y="5317300"/>
            <a:ext cx="581757"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168" name="Picture 4" descr="Telix Expands U.S. Development and Manufacturing Infrastructure with  Acquisition of IsoTherapeutics">
            <a:extLst>
              <a:ext uri="{FF2B5EF4-FFF2-40B4-BE49-F238E27FC236}">
                <a16:creationId xmlns:a16="http://schemas.microsoft.com/office/drawing/2014/main" id="{2F6BFD9C-FBAA-3EA0-7E75-6B5B1B348E30}"/>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8661" y="3475133"/>
            <a:ext cx="522665" cy="2588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Y mAbs Therapeutics (NASDAQ:YMAB) Stock Price News">
            <a:extLst>
              <a:ext uri="{FF2B5EF4-FFF2-40B4-BE49-F238E27FC236}">
                <a16:creationId xmlns:a16="http://schemas.microsoft.com/office/drawing/2014/main" id="{8A5A7476-D344-09B3-C5C7-3CC3CF0EA68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76463" y="5336078"/>
            <a:ext cx="451734" cy="1889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039">
            <a:extLst>
              <a:ext uri="{FF2B5EF4-FFF2-40B4-BE49-F238E27FC236}">
                <a16:creationId xmlns:a16="http://schemas.microsoft.com/office/drawing/2014/main" id="{5FF448E3-4B3E-A1CE-1525-E395B54C295B}"/>
              </a:ext>
            </a:extLst>
          </p:cNvPr>
          <p:cNvPicPr>
            <a:picLocks noChangeAspect="1"/>
          </p:cNvPicPr>
          <p:nvPr/>
        </p:nvPicPr>
        <p:blipFill rotWithShape="1">
          <a:blip r:embed="rId25">
            <a:clrChange>
              <a:clrFrom>
                <a:srgbClr val="FFFFFF"/>
              </a:clrFrom>
              <a:clrTo>
                <a:srgbClr val="FFFFFF">
                  <a:alpha val="0"/>
                </a:srgbClr>
              </a:clrTo>
            </a:clrChange>
          </a:blip>
          <a:srcRect b="19110"/>
          <a:stretch/>
        </p:blipFill>
        <p:spPr>
          <a:xfrm>
            <a:off x="6276626" y="4411398"/>
            <a:ext cx="425391" cy="181359"/>
          </a:xfrm>
          <a:prstGeom prst="rect">
            <a:avLst/>
          </a:prstGeom>
        </p:spPr>
      </p:pic>
      <p:sp>
        <p:nvSpPr>
          <p:cNvPr id="1045" name="Rectangle: Rounded Corners 1044">
            <a:extLst>
              <a:ext uri="{FF2B5EF4-FFF2-40B4-BE49-F238E27FC236}">
                <a16:creationId xmlns:a16="http://schemas.microsoft.com/office/drawing/2014/main" id="{2EAC5A8D-01E0-5CCB-CB56-DB2D45A0599A}"/>
              </a:ext>
            </a:extLst>
          </p:cNvPr>
          <p:cNvSpPr/>
          <p:nvPr/>
        </p:nvSpPr>
        <p:spPr>
          <a:xfrm>
            <a:off x="6834074" y="3216541"/>
            <a:ext cx="581757" cy="218877"/>
          </a:xfrm>
          <a:prstGeom prst="roundRect">
            <a:avLst/>
          </a:prstGeom>
          <a:solidFill>
            <a:schemeClr val="bg1"/>
          </a:solidFill>
          <a:ln w="158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46" name="Picture 6">
            <a:extLst>
              <a:ext uri="{FF2B5EF4-FFF2-40B4-BE49-F238E27FC236}">
                <a16:creationId xmlns:a16="http://schemas.microsoft.com/office/drawing/2014/main" id="{6EAC8969-B25F-78BA-1A86-FF167D0E93C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07414" y="3227593"/>
            <a:ext cx="386789" cy="209473"/>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6">
            <a:extLst>
              <a:ext uri="{FF2B5EF4-FFF2-40B4-BE49-F238E27FC236}">
                <a16:creationId xmlns:a16="http://schemas.microsoft.com/office/drawing/2014/main" id="{B304AB7D-FA1E-0140-A2A4-7C5C4BC21C9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33953" y="4163900"/>
            <a:ext cx="386789" cy="209473"/>
          </a:xfrm>
          <a:prstGeom prst="rect">
            <a:avLst/>
          </a:prstGeom>
          <a:noFill/>
          <a:extLst>
            <a:ext uri="{909E8E84-426E-40DD-AFC4-6F175D3DCCD1}">
              <a14:hiddenFill xmlns:a14="http://schemas.microsoft.com/office/drawing/2010/main">
                <a:solidFill>
                  <a:srgbClr val="FFFFFF"/>
                </a:solidFill>
              </a14:hiddenFill>
            </a:ext>
          </a:extLst>
        </p:spPr>
      </p:pic>
      <p:sp>
        <p:nvSpPr>
          <p:cNvPr id="1067" name="Rectangle: Rounded Corners 1066">
            <a:extLst>
              <a:ext uri="{FF2B5EF4-FFF2-40B4-BE49-F238E27FC236}">
                <a16:creationId xmlns:a16="http://schemas.microsoft.com/office/drawing/2014/main" id="{AB3BFC0B-91D8-D709-AC82-102F2BDA5C57}"/>
              </a:ext>
            </a:extLst>
          </p:cNvPr>
          <p:cNvSpPr/>
          <p:nvPr/>
        </p:nvSpPr>
        <p:spPr>
          <a:xfrm>
            <a:off x="4282868" y="1939487"/>
            <a:ext cx="1825073" cy="260876"/>
          </a:xfrm>
          <a:prstGeom prst="round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30000" noProof="0">
                <a:ln>
                  <a:noFill/>
                </a:ln>
                <a:solidFill>
                  <a:prstClr val="white"/>
                </a:solidFill>
                <a:effectLst/>
                <a:uLnTx/>
                <a:uFillTx/>
                <a:latin typeface="Aptos" panose="020B0004020202020204" pitchFamily="34" charset="0"/>
                <a:ea typeface="+mn-ea"/>
                <a:cs typeface="+mn-cs"/>
              </a:rPr>
              <a:t>225</a:t>
            </a:r>
            <a:r>
              <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rPr>
              <a:t>Ac</a:t>
            </a:r>
          </a:p>
        </p:txBody>
      </p:sp>
      <p:sp>
        <p:nvSpPr>
          <p:cNvPr id="1068" name="Rectangle 1067">
            <a:extLst>
              <a:ext uri="{FF2B5EF4-FFF2-40B4-BE49-F238E27FC236}">
                <a16:creationId xmlns:a16="http://schemas.microsoft.com/office/drawing/2014/main" id="{CA1411D6-A461-F08E-81EF-9FC75564A89B}"/>
              </a:ext>
            </a:extLst>
          </p:cNvPr>
          <p:cNvSpPr/>
          <p:nvPr/>
        </p:nvSpPr>
        <p:spPr>
          <a:xfrm>
            <a:off x="4282868" y="2250652"/>
            <a:ext cx="1823689"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69" name="Rectangle 1068">
            <a:extLst>
              <a:ext uri="{FF2B5EF4-FFF2-40B4-BE49-F238E27FC236}">
                <a16:creationId xmlns:a16="http://schemas.microsoft.com/office/drawing/2014/main" id="{66788F58-D153-3FE1-BAA9-6BCFECE8ADBD}"/>
              </a:ext>
            </a:extLst>
          </p:cNvPr>
          <p:cNvSpPr/>
          <p:nvPr/>
        </p:nvSpPr>
        <p:spPr>
          <a:xfrm>
            <a:off x="4282868" y="3164111"/>
            <a:ext cx="1823689"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70" name="Rectangle: Rounded Corners 1069">
            <a:extLst>
              <a:ext uri="{FF2B5EF4-FFF2-40B4-BE49-F238E27FC236}">
                <a16:creationId xmlns:a16="http://schemas.microsoft.com/office/drawing/2014/main" id="{DC19AAD7-1317-234F-0314-1BDFD2451D45}"/>
              </a:ext>
            </a:extLst>
          </p:cNvPr>
          <p:cNvSpPr/>
          <p:nvPr/>
        </p:nvSpPr>
        <p:spPr>
          <a:xfrm>
            <a:off x="4309115" y="3487209"/>
            <a:ext cx="581758"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71" name="Picture 2" descr="Novartis Norge">
            <a:extLst>
              <a:ext uri="{FF2B5EF4-FFF2-40B4-BE49-F238E27FC236}">
                <a16:creationId xmlns:a16="http://schemas.microsoft.com/office/drawing/2014/main" id="{33017030-F44D-A43B-7A99-0625AFB7FC72}"/>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8192" y="3556079"/>
            <a:ext cx="523605" cy="81137"/>
          </a:xfrm>
          <a:prstGeom prst="rect">
            <a:avLst/>
          </a:prstGeom>
          <a:noFill/>
          <a:extLst>
            <a:ext uri="{909E8E84-426E-40DD-AFC4-6F175D3DCCD1}">
              <a14:hiddenFill xmlns:a14="http://schemas.microsoft.com/office/drawing/2010/main">
                <a:solidFill>
                  <a:srgbClr val="FFFFFF"/>
                </a:solidFill>
              </a14:hiddenFill>
            </a:ext>
          </a:extLst>
        </p:spPr>
      </p:pic>
      <p:sp>
        <p:nvSpPr>
          <p:cNvPr id="1072" name="Rectangle: Rounded Corners 1071">
            <a:extLst>
              <a:ext uri="{FF2B5EF4-FFF2-40B4-BE49-F238E27FC236}">
                <a16:creationId xmlns:a16="http://schemas.microsoft.com/office/drawing/2014/main" id="{B6B6FE32-BED7-CE2E-457F-1CFECBFC844A}"/>
              </a:ext>
            </a:extLst>
          </p:cNvPr>
          <p:cNvSpPr/>
          <p:nvPr/>
        </p:nvSpPr>
        <p:spPr>
          <a:xfrm>
            <a:off x="4903834" y="3487209"/>
            <a:ext cx="581758"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73" name="Picture 4" descr="Telix Expands U.S. Development and Manufacturing Infrastructure with  Acquisition of IsoTherapeutics">
            <a:extLst>
              <a:ext uri="{FF2B5EF4-FFF2-40B4-BE49-F238E27FC236}">
                <a16:creationId xmlns:a16="http://schemas.microsoft.com/office/drawing/2014/main" id="{B6779194-9F1C-E10A-D1AC-CD131F1D7313}"/>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3382" y="3467229"/>
            <a:ext cx="522665" cy="258839"/>
          </a:xfrm>
          <a:prstGeom prst="rect">
            <a:avLst/>
          </a:prstGeom>
          <a:noFill/>
          <a:extLst>
            <a:ext uri="{909E8E84-426E-40DD-AFC4-6F175D3DCCD1}">
              <a14:hiddenFill xmlns:a14="http://schemas.microsoft.com/office/drawing/2010/main">
                <a:solidFill>
                  <a:srgbClr val="FFFFFF"/>
                </a:solidFill>
              </a14:hiddenFill>
            </a:ext>
          </a:extLst>
        </p:spPr>
      </p:pic>
      <p:sp>
        <p:nvSpPr>
          <p:cNvPr id="1074" name="Rectangle: Rounded Corners 1073">
            <a:extLst>
              <a:ext uri="{FF2B5EF4-FFF2-40B4-BE49-F238E27FC236}">
                <a16:creationId xmlns:a16="http://schemas.microsoft.com/office/drawing/2014/main" id="{E92CA0B9-1991-0A11-D6C9-B0CED19373C0}"/>
              </a:ext>
            </a:extLst>
          </p:cNvPr>
          <p:cNvSpPr/>
          <p:nvPr/>
        </p:nvSpPr>
        <p:spPr>
          <a:xfrm>
            <a:off x="4903834" y="3210399"/>
            <a:ext cx="581758"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076" name="Rectangle: Rounded Corners 1075">
            <a:extLst>
              <a:ext uri="{FF2B5EF4-FFF2-40B4-BE49-F238E27FC236}">
                <a16:creationId xmlns:a16="http://schemas.microsoft.com/office/drawing/2014/main" id="{57523576-F624-3246-427A-69E5F88957A2}"/>
              </a:ext>
            </a:extLst>
          </p:cNvPr>
          <p:cNvSpPr/>
          <p:nvPr/>
        </p:nvSpPr>
        <p:spPr>
          <a:xfrm>
            <a:off x="5498553" y="3210399"/>
            <a:ext cx="581758" cy="218877"/>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078" name="Rectangle: Rounded Corners 1077">
            <a:extLst>
              <a:ext uri="{FF2B5EF4-FFF2-40B4-BE49-F238E27FC236}">
                <a16:creationId xmlns:a16="http://schemas.microsoft.com/office/drawing/2014/main" id="{59E7FA16-445C-3FC7-3A9A-6117DF3CFA2A}"/>
              </a:ext>
            </a:extLst>
          </p:cNvPr>
          <p:cNvSpPr/>
          <p:nvPr/>
        </p:nvSpPr>
        <p:spPr>
          <a:xfrm>
            <a:off x="4309115" y="3210399"/>
            <a:ext cx="581758"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79" name="Picture 14" descr="AstraZeneca | Andema">
            <a:extLst>
              <a:ext uri="{FF2B5EF4-FFF2-40B4-BE49-F238E27FC236}">
                <a16:creationId xmlns:a16="http://schemas.microsoft.com/office/drawing/2014/main" id="{993F18E5-F918-DAB0-4571-954F4D1CD541}"/>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t="38907"/>
          <a:stretch/>
        </p:blipFill>
        <p:spPr bwMode="auto">
          <a:xfrm>
            <a:off x="4310000" y="3249382"/>
            <a:ext cx="569929" cy="13614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2062DF01-BC24-2D5D-320A-28829AF60BAB}"/>
              </a:ext>
            </a:extLst>
          </p:cNvPr>
          <p:cNvGrpSpPr/>
          <p:nvPr/>
        </p:nvGrpSpPr>
        <p:grpSpPr>
          <a:xfrm>
            <a:off x="4299805" y="3759421"/>
            <a:ext cx="600378" cy="218877"/>
            <a:chOff x="4299805" y="3759421"/>
            <a:chExt cx="600378" cy="218877"/>
          </a:xfrm>
        </p:grpSpPr>
        <p:sp>
          <p:nvSpPr>
            <p:cNvPr id="1080" name="Rectangle: Rounded Corners 1079">
              <a:extLst>
                <a:ext uri="{FF2B5EF4-FFF2-40B4-BE49-F238E27FC236}">
                  <a16:creationId xmlns:a16="http://schemas.microsoft.com/office/drawing/2014/main" id="{FD75B3D3-01D9-9AE3-C0EC-52B0C19E6BB6}"/>
                </a:ext>
              </a:extLst>
            </p:cNvPr>
            <p:cNvSpPr/>
            <p:nvPr/>
          </p:nvSpPr>
          <p:spPr>
            <a:xfrm>
              <a:off x="4309115" y="3759421"/>
              <a:ext cx="581758"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81" name="Picture 16" descr="Bayer focuses on striking balance between productivity outcomes and  environmental protection">
              <a:extLst>
                <a:ext uri="{FF2B5EF4-FFF2-40B4-BE49-F238E27FC236}">
                  <a16:creationId xmlns:a16="http://schemas.microsoft.com/office/drawing/2014/main" id="{E892794C-BCB1-F0B9-9E7B-BA1F2A1E640A}"/>
                </a:ext>
              </a:extLst>
            </p:cNvPr>
            <p:cNvPicPr>
              <a:picLocks noChangeAspect="1" noChangeArrowheads="1"/>
            </p:cNvPicPr>
            <p:nvPr/>
          </p:nvPicPr>
          <p:blipFill>
            <a:blip r:embed="rId2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99805" y="3769751"/>
              <a:ext cx="600378" cy="198217"/>
            </a:xfrm>
            <a:prstGeom prst="rect">
              <a:avLst/>
            </a:prstGeom>
            <a:noFill/>
            <a:extLst>
              <a:ext uri="{909E8E84-426E-40DD-AFC4-6F175D3DCCD1}">
                <a14:hiddenFill xmlns:a14="http://schemas.microsoft.com/office/drawing/2010/main">
                  <a:solidFill>
                    <a:srgbClr val="FFFFFF"/>
                  </a:solidFill>
                </a14:hiddenFill>
              </a:ext>
            </a:extLst>
          </p:spPr>
        </p:pic>
      </p:grpSp>
      <p:sp>
        <p:nvSpPr>
          <p:cNvPr id="1082" name="Rectangle: Rounded Corners 1081">
            <a:extLst>
              <a:ext uri="{FF2B5EF4-FFF2-40B4-BE49-F238E27FC236}">
                <a16:creationId xmlns:a16="http://schemas.microsoft.com/office/drawing/2014/main" id="{6A663189-0A98-2EA0-5ED6-00C4F13C9A09}"/>
              </a:ext>
            </a:extLst>
          </p:cNvPr>
          <p:cNvSpPr/>
          <p:nvPr/>
        </p:nvSpPr>
        <p:spPr>
          <a:xfrm>
            <a:off x="4903834" y="3764018"/>
            <a:ext cx="581758" cy="218879"/>
          </a:xfrm>
          <a:prstGeom prst="roundRect">
            <a:avLst/>
          </a:prstGeom>
          <a:solidFill>
            <a:schemeClr val="bg1"/>
          </a:solidFill>
          <a:ln w="15875">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83" name="Picture 18" descr="Leadership | NorthStar Medical Radioisotopes, LLC">
            <a:extLst>
              <a:ext uri="{FF2B5EF4-FFF2-40B4-BE49-F238E27FC236}">
                <a16:creationId xmlns:a16="http://schemas.microsoft.com/office/drawing/2014/main" id="{B96A0F91-12EA-F751-990F-FF61B74ED47E}"/>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02721" y="3735473"/>
            <a:ext cx="594714" cy="275966"/>
          </a:xfrm>
          <a:prstGeom prst="rect">
            <a:avLst/>
          </a:prstGeom>
          <a:noFill/>
          <a:extLst>
            <a:ext uri="{909E8E84-426E-40DD-AFC4-6F175D3DCCD1}">
              <a14:hiddenFill xmlns:a14="http://schemas.microsoft.com/office/drawing/2010/main">
                <a:solidFill>
                  <a:srgbClr val="FFFFFF"/>
                </a:solidFill>
              </a14:hiddenFill>
            </a:ext>
          </a:extLst>
        </p:spPr>
      </p:pic>
      <p:sp>
        <p:nvSpPr>
          <p:cNvPr id="1084" name="Rectangle 1083">
            <a:extLst>
              <a:ext uri="{FF2B5EF4-FFF2-40B4-BE49-F238E27FC236}">
                <a16:creationId xmlns:a16="http://schemas.microsoft.com/office/drawing/2014/main" id="{D50E2A95-9B15-8B41-9E5D-3878C087EEC2}"/>
              </a:ext>
            </a:extLst>
          </p:cNvPr>
          <p:cNvSpPr/>
          <p:nvPr/>
        </p:nvSpPr>
        <p:spPr>
          <a:xfrm>
            <a:off x="4282868" y="4077570"/>
            <a:ext cx="1823689"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87" name="Rectangle 1086">
            <a:extLst>
              <a:ext uri="{FF2B5EF4-FFF2-40B4-BE49-F238E27FC236}">
                <a16:creationId xmlns:a16="http://schemas.microsoft.com/office/drawing/2014/main" id="{EB3F53FA-EF9D-0699-089B-7A7C09D4C334}"/>
              </a:ext>
            </a:extLst>
          </p:cNvPr>
          <p:cNvSpPr/>
          <p:nvPr/>
        </p:nvSpPr>
        <p:spPr>
          <a:xfrm>
            <a:off x="4294770" y="4991029"/>
            <a:ext cx="1823689" cy="86317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1093" name="Rectangle: Rounded Corners 1092">
            <a:extLst>
              <a:ext uri="{FF2B5EF4-FFF2-40B4-BE49-F238E27FC236}">
                <a16:creationId xmlns:a16="http://schemas.microsoft.com/office/drawing/2014/main" id="{D214AEEA-12B3-2E56-7A07-4A3F6C7E5A15}"/>
              </a:ext>
            </a:extLst>
          </p:cNvPr>
          <p:cNvSpPr/>
          <p:nvPr/>
        </p:nvSpPr>
        <p:spPr>
          <a:xfrm>
            <a:off x="4309115" y="5035416"/>
            <a:ext cx="581758"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94" name="Picture 14" descr="AstraZeneca | Andema">
            <a:extLst>
              <a:ext uri="{FF2B5EF4-FFF2-40B4-BE49-F238E27FC236}">
                <a16:creationId xmlns:a16="http://schemas.microsoft.com/office/drawing/2014/main" id="{CE3F6A70-6FAA-1F1E-1CBA-2EAE785C8B8E}"/>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t="38907"/>
          <a:stretch/>
        </p:blipFill>
        <p:spPr bwMode="auto">
          <a:xfrm>
            <a:off x="4310000" y="5076780"/>
            <a:ext cx="569929" cy="136149"/>
          </a:xfrm>
          <a:prstGeom prst="rect">
            <a:avLst/>
          </a:prstGeom>
          <a:noFill/>
          <a:extLst>
            <a:ext uri="{909E8E84-426E-40DD-AFC4-6F175D3DCCD1}">
              <a14:hiddenFill xmlns:a14="http://schemas.microsoft.com/office/drawing/2010/main">
                <a:solidFill>
                  <a:srgbClr val="FFFFFF"/>
                </a:solidFill>
              </a14:hiddenFill>
            </a:ext>
          </a:extLst>
        </p:spPr>
      </p:pic>
      <p:sp>
        <p:nvSpPr>
          <p:cNvPr id="1089" name="Rectangle: Rounded Corners 1088">
            <a:extLst>
              <a:ext uri="{FF2B5EF4-FFF2-40B4-BE49-F238E27FC236}">
                <a16:creationId xmlns:a16="http://schemas.microsoft.com/office/drawing/2014/main" id="{5B99A8C0-13AF-4819-9550-368CE42EE6C9}"/>
              </a:ext>
            </a:extLst>
          </p:cNvPr>
          <p:cNvSpPr/>
          <p:nvPr/>
        </p:nvSpPr>
        <p:spPr>
          <a:xfrm>
            <a:off x="4903834" y="5035416"/>
            <a:ext cx="581758"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96" name="Picture 26" descr="Actinium Pharmaceuticals, Inc. (ATNM)">
            <a:extLst>
              <a:ext uri="{FF2B5EF4-FFF2-40B4-BE49-F238E27FC236}">
                <a16:creationId xmlns:a16="http://schemas.microsoft.com/office/drawing/2014/main" id="{CCB72294-79DA-B77F-2E54-4BB1A13F7182}"/>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10758" r="13743"/>
          <a:stretch/>
        </p:blipFill>
        <p:spPr bwMode="auto">
          <a:xfrm>
            <a:off x="4924692" y="5095124"/>
            <a:ext cx="546799" cy="124978"/>
          </a:xfrm>
          <a:prstGeom prst="rect">
            <a:avLst/>
          </a:prstGeom>
          <a:noFill/>
          <a:extLst>
            <a:ext uri="{909E8E84-426E-40DD-AFC4-6F175D3DCCD1}">
              <a14:hiddenFill xmlns:a14="http://schemas.microsoft.com/office/drawing/2010/main">
                <a:solidFill>
                  <a:srgbClr val="FFFFFF"/>
                </a:solidFill>
              </a14:hiddenFill>
            </a:ext>
          </a:extLst>
        </p:spPr>
      </p:pic>
      <p:sp>
        <p:nvSpPr>
          <p:cNvPr id="1090" name="Rectangle: Rounded Corners 1089">
            <a:extLst>
              <a:ext uri="{FF2B5EF4-FFF2-40B4-BE49-F238E27FC236}">
                <a16:creationId xmlns:a16="http://schemas.microsoft.com/office/drawing/2014/main" id="{6C4E7ECF-CECC-214E-46DF-D5244E147130}"/>
              </a:ext>
            </a:extLst>
          </p:cNvPr>
          <p:cNvSpPr/>
          <p:nvPr/>
        </p:nvSpPr>
        <p:spPr>
          <a:xfrm>
            <a:off x="4309115" y="5590938"/>
            <a:ext cx="581758" cy="218877"/>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
        <p:nvSpPr>
          <p:cNvPr id="1092" name="Rectangle: Rounded Corners 1091">
            <a:extLst>
              <a:ext uri="{FF2B5EF4-FFF2-40B4-BE49-F238E27FC236}">
                <a16:creationId xmlns:a16="http://schemas.microsoft.com/office/drawing/2014/main" id="{4D4ECE74-29B1-054C-3A30-6950A8E1D4C4}"/>
              </a:ext>
            </a:extLst>
          </p:cNvPr>
          <p:cNvSpPr/>
          <p:nvPr/>
        </p:nvSpPr>
        <p:spPr>
          <a:xfrm>
            <a:off x="4903834" y="5311156"/>
            <a:ext cx="581758" cy="218879"/>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97" name="Picture 28" descr="Companies we've helped build">
            <a:extLst>
              <a:ext uri="{FF2B5EF4-FFF2-40B4-BE49-F238E27FC236}">
                <a16:creationId xmlns:a16="http://schemas.microsoft.com/office/drawing/2014/main" id="{86EC3924-C682-2584-B248-75B4EBC5BC5D}"/>
              </a:ext>
            </a:extLst>
          </p:cNvPr>
          <p:cNvPicPr>
            <a:picLocks noChangeAspect="1" noChangeArrowheads="1"/>
          </p:cNvPicPr>
          <p:nvPr/>
        </p:nvPicPr>
        <p:blipFill>
          <a:blip r:embed="rId3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1885" y="5265169"/>
            <a:ext cx="620626" cy="306093"/>
          </a:xfrm>
          <a:prstGeom prst="rect">
            <a:avLst/>
          </a:prstGeom>
          <a:noFill/>
          <a:extLst>
            <a:ext uri="{909E8E84-426E-40DD-AFC4-6F175D3DCCD1}">
              <a14:hiddenFill xmlns:a14="http://schemas.microsoft.com/office/drawing/2010/main">
                <a:solidFill>
                  <a:srgbClr val="FFFFFF"/>
                </a:solidFill>
              </a14:hiddenFill>
            </a:ext>
          </a:extLst>
        </p:spPr>
      </p:pic>
      <p:sp>
        <p:nvSpPr>
          <p:cNvPr id="1085" name="Rectangle: Rounded Corners 1084">
            <a:extLst>
              <a:ext uri="{FF2B5EF4-FFF2-40B4-BE49-F238E27FC236}">
                <a16:creationId xmlns:a16="http://schemas.microsoft.com/office/drawing/2014/main" id="{CCD1A9C3-3CFE-078B-1BA2-2FD40FF589AB}"/>
              </a:ext>
            </a:extLst>
          </p:cNvPr>
          <p:cNvSpPr/>
          <p:nvPr/>
        </p:nvSpPr>
        <p:spPr>
          <a:xfrm>
            <a:off x="4309115" y="4129576"/>
            <a:ext cx="581758" cy="218877"/>
          </a:xfrm>
          <a:prstGeom prst="roundRect">
            <a:avLst/>
          </a:prstGeom>
          <a:solidFill>
            <a:schemeClr val="bg1"/>
          </a:solidFill>
          <a:ln w="158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26" name="Picture 2" descr="Bristol-Myers Squibb Co - JUST Capital">
            <a:extLst>
              <a:ext uri="{FF2B5EF4-FFF2-40B4-BE49-F238E27FC236}">
                <a16:creationId xmlns:a16="http://schemas.microsoft.com/office/drawing/2014/main" id="{F94B2A83-A5BD-A5DD-2CA3-04C1BE9383C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31832" y="4144516"/>
            <a:ext cx="543153" cy="187610"/>
          </a:xfrm>
          <a:prstGeom prst="rect">
            <a:avLst/>
          </a:prstGeom>
          <a:noFill/>
          <a:extLst>
            <a:ext uri="{909E8E84-426E-40DD-AFC4-6F175D3DCCD1}">
              <a14:hiddenFill xmlns:a14="http://schemas.microsoft.com/office/drawing/2010/main">
                <a:solidFill>
                  <a:srgbClr val="FFFFFF"/>
                </a:solidFill>
              </a14:hiddenFill>
            </a:ext>
          </a:extLst>
        </p:spPr>
      </p:pic>
      <p:grpSp>
        <p:nvGrpSpPr>
          <p:cNvPr id="1030" name="Group 1029">
            <a:extLst>
              <a:ext uri="{FF2B5EF4-FFF2-40B4-BE49-F238E27FC236}">
                <a16:creationId xmlns:a16="http://schemas.microsoft.com/office/drawing/2014/main" id="{14AD5962-0F3B-11A6-FDFA-E3F8C2A4C033}"/>
              </a:ext>
            </a:extLst>
          </p:cNvPr>
          <p:cNvGrpSpPr/>
          <p:nvPr/>
        </p:nvGrpSpPr>
        <p:grpSpPr>
          <a:xfrm>
            <a:off x="4309115" y="5311158"/>
            <a:ext cx="581758" cy="218877"/>
            <a:chOff x="4251068" y="5323443"/>
            <a:chExt cx="550815" cy="218877"/>
          </a:xfrm>
        </p:grpSpPr>
        <p:sp>
          <p:nvSpPr>
            <p:cNvPr id="1088" name="Rectangle: Rounded Corners 1087">
              <a:extLst>
                <a:ext uri="{FF2B5EF4-FFF2-40B4-BE49-F238E27FC236}">
                  <a16:creationId xmlns:a16="http://schemas.microsoft.com/office/drawing/2014/main" id="{F6A4168B-B4F9-118C-F32B-775C3EE0E806}"/>
                </a:ext>
              </a:extLst>
            </p:cNvPr>
            <p:cNvSpPr/>
            <p:nvPr/>
          </p:nvSpPr>
          <p:spPr>
            <a:xfrm>
              <a:off x="4251068" y="5323443"/>
              <a:ext cx="550815" cy="218877"/>
            </a:xfrm>
            <a:prstGeom prst="roundRect">
              <a:avLst/>
            </a:prstGeom>
            <a:solidFill>
              <a:schemeClr val="bg1"/>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028" name="Picture 4" descr="Johnson &amp; Johnson Logo [J&amp;J | 01] - PNG Logo Vector Brand Downloads (SVG,  EPS)">
              <a:extLst>
                <a:ext uri="{FF2B5EF4-FFF2-40B4-BE49-F238E27FC236}">
                  <a16:creationId xmlns:a16="http://schemas.microsoft.com/office/drawing/2014/main" id="{6DC3ED4F-E98D-232F-75E8-53AA876F2D5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65129" y="5332040"/>
              <a:ext cx="322692" cy="20168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037">
            <a:extLst>
              <a:ext uri="{FF2B5EF4-FFF2-40B4-BE49-F238E27FC236}">
                <a16:creationId xmlns:a16="http://schemas.microsoft.com/office/drawing/2014/main" id="{7D1FBB7B-F360-571F-8DCB-2A75C61C0039}"/>
              </a:ext>
            </a:extLst>
          </p:cNvPr>
          <p:cNvPicPr>
            <a:picLocks noChangeAspect="1"/>
          </p:cNvPicPr>
          <p:nvPr/>
        </p:nvPicPr>
        <p:blipFill rotWithShape="1">
          <a:blip r:embed="rId25">
            <a:clrChange>
              <a:clrFrom>
                <a:srgbClr val="FFFFFF"/>
              </a:clrFrom>
              <a:clrTo>
                <a:srgbClr val="FFFFFF">
                  <a:alpha val="0"/>
                </a:srgbClr>
              </a:clrTo>
            </a:clrChange>
          </a:blip>
          <a:srcRect b="19110"/>
          <a:stretch/>
        </p:blipFill>
        <p:spPr>
          <a:xfrm>
            <a:off x="4400546" y="5603057"/>
            <a:ext cx="425391" cy="181359"/>
          </a:xfrm>
          <a:prstGeom prst="rect">
            <a:avLst/>
          </a:prstGeom>
        </p:spPr>
      </p:pic>
      <p:pic>
        <p:nvPicPr>
          <p:cNvPr id="1044" name="Picture 1043">
            <a:extLst>
              <a:ext uri="{FF2B5EF4-FFF2-40B4-BE49-F238E27FC236}">
                <a16:creationId xmlns:a16="http://schemas.microsoft.com/office/drawing/2014/main" id="{4A65602A-DA1A-4ABF-CF58-33FAEF679BF5}"/>
              </a:ext>
            </a:extLst>
          </p:cNvPr>
          <p:cNvPicPr>
            <a:picLocks noChangeAspect="1"/>
          </p:cNvPicPr>
          <p:nvPr/>
        </p:nvPicPr>
        <p:blipFill rotWithShape="1">
          <a:blip r:embed="rId25">
            <a:clrChange>
              <a:clrFrom>
                <a:srgbClr val="FFFFFF"/>
              </a:clrFrom>
              <a:clrTo>
                <a:srgbClr val="FFFFFF">
                  <a:alpha val="0"/>
                </a:srgbClr>
              </a:clrTo>
            </a:clrChange>
          </a:blip>
          <a:srcRect b="19110"/>
          <a:stretch/>
        </p:blipFill>
        <p:spPr>
          <a:xfrm>
            <a:off x="5576065" y="3217313"/>
            <a:ext cx="425391" cy="181359"/>
          </a:xfrm>
          <a:prstGeom prst="rect">
            <a:avLst/>
          </a:prstGeom>
        </p:spPr>
      </p:pic>
      <p:pic>
        <p:nvPicPr>
          <p:cNvPr id="1186" name="Picture 6">
            <a:extLst>
              <a:ext uri="{FF2B5EF4-FFF2-40B4-BE49-F238E27FC236}">
                <a16:creationId xmlns:a16="http://schemas.microsoft.com/office/drawing/2014/main" id="{42C66288-0878-D3CD-D428-3308126304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10948" y="3214535"/>
            <a:ext cx="382959" cy="207399"/>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30" descr="Perspective Therapeutics Announces $87.4 Million Private Placement">
            <a:extLst>
              <a:ext uri="{FF2B5EF4-FFF2-40B4-BE49-F238E27FC236}">
                <a16:creationId xmlns:a16="http://schemas.microsoft.com/office/drawing/2014/main" id="{823EB373-BDEA-60F8-2227-21FB42F51871}"/>
              </a:ext>
            </a:extLst>
          </p:cNvPr>
          <p:cNvPicPr>
            <a:picLocks noChangeAspect="1" noChangeArrowheads="1"/>
          </p:cNvPicPr>
          <p:nvPr/>
        </p:nvPicPr>
        <p:blipFill rotWithShape="1">
          <a:blip r:embed="rId6">
            <a:clrChange>
              <a:clrFrom>
                <a:srgbClr val="FEFAF9"/>
              </a:clrFrom>
              <a:clrTo>
                <a:srgbClr val="FEFAF9">
                  <a:alpha val="0"/>
                </a:srgbClr>
              </a:clrTo>
            </a:clrChange>
            <a:extLst>
              <a:ext uri="{28A0092B-C50C-407E-A947-70E740481C1C}">
                <a14:useLocalDpi xmlns:a14="http://schemas.microsoft.com/office/drawing/2010/main" val="0"/>
              </a:ext>
            </a:extLst>
          </a:blip>
          <a:srcRect l="25959" t="9274"/>
          <a:stretch/>
        </p:blipFill>
        <p:spPr bwMode="auto">
          <a:xfrm>
            <a:off x="2421501" y="4172692"/>
            <a:ext cx="592313" cy="144262"/>
          </a:xfrm>
          <a:prstGeom prst="rect">
            <a:avLst/>
          </a:prstGeom>
          <a:noFill/>
          <a:extLst>
            <a:ext uri="{909E8E84-426E-40DD-AFC4-6F175D3DCCD1}">
              <a14:hiddenFill xmlns:a14="http://schemas.microsoft.com/office/drawing/2010/main">
                <a:solidFill>
                  <a:srgbClr val="FFFFFF"/>
                </a:solidFill>
              </a14:hiddenFill>
            </a:ext>
          </a:extLst>
        </p:spPr>
      </p:pic>
      <p:pic>
        <p:nvPicPr>
          <p:cNvPr id="1195" name="Picture 30" descr="Perspective Therapeutics Announces $87.4 Million Private Placement">
            <a:extLst>
              <a:ext uri="{FF2B5EF4-FFF2-40B4-BE49-F238E27FC236}">
                <a16:creationId xmlns:a16="http://schemas.microsoft.com/office/drawing/2014/main" id="{AFE09D74-9223-C685-7E31-81A1B6C806BE}"/>
              </a:ext>
            </a:extLst>
          </p:cNvPr>
          <p:cNvPicPr>
            <a:picLocks noChangeAspect="1" noChangeArrowheads="1"/>
          </p:cNvPicPr>
          <p:nvPr/>
        </p:nvPicPr>
        <p:blipFill rotWithShape="1">
          <a:blip r:embed="rId6">
            <a:clrChange>
              <a:clrFrom>
                <a:srgbClr val="FEFAF9"/>
              </a:clrFrom>
              <a:clrTo>
                <a:srgbClr val="FEFAF9">
                  <a:alpha val="0"/>
                </a:srgbClr>
              </a:clrTo>
            </a:clrChange>
            <a:extLst>
              <a:ext uri="{28A0092B-C50C-407E-A947-70E740481C1C}">
                <a14:useLocalDpi xmlns:a14="http://schemas.microsoft.com/office/drawing/2010/main" val="0"/>
              </a:ext>
            </a:extLst>
          </a:blip>
          <a:srcRect l="25959" t="9274"/>
          <a:stretch/>
        </p:blipFill>
        <p:spPr bwMode="auto">
          <a:xfrm>
            <a:off x="2434478" y="5078865"/>
            <a:ext cx="592313" cy="1442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DF9D966-31B9-ED08-F7D3-63CC0D667036}"/>
              </a:ext>
            </a:extLst>
          </p:cNvPr>
          <p:cNvGrpSpPr/>
          <p:nvPr/>
        </p:nvGrpSpPr>
        <p:grpSpPr>
          <a:xfrm>
            <a:off x="8087720" y="2325525"/>
            <a:ext cx="548422" cy="217929"/>
            <a:chOff x="8087720" y="2373150"/>
            <a:chExt cx="548422" cy="217929"/>
          </a:xfrm>
        </p:grpSpPr>
        <p:sp>
          <p:nvSpPr>
            <p:cNvPr id="11" name="Rectangle: Rounded Corners 10">
              <a:extLst>
                <a:ext uri="{FF2B5EF4-FFF2-40B4-BE49-F238E27FC236}">
                  <a16:creationId xmlns:a16="http://schemas.microsoft.com/office/drawing/2014/main" id="{1BB6C983-BF13-A857-9B78-409C491301E3}"/>
                </a:ext>
              </a:extLst>
            </p:cNvPr>
            <p:cNvSpPr>
              <a:spLocks noChangeAspect="1"/>
            </p:cNvSpPr>
            <p:nvPr/>
          </p:nvSpPr>
          <p:spPr>
            <a:xfrm>
              <a:off x="8087720" y="2373150"/>
              <a:ext cx="548422" cy="217929"/>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none" lIns="468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4" name="Picture 13">
              <a:extLst>
                <a:ext uri="{FF2B5EF4-FFF2-40B4-BE49-F238E27FC236}">
                  <a16:creationId xmlns:a16="http://schemas.microsoft.com/office/drawing/2014/main" id="{55CDF0E8-498F-0A4C-4A11-18A906696EB8}"/>
                </a:ext>
              </a:extLst>
            </p:cNvPr>
            <p:cNvPicPr>
              <a:picLocks noChangeAspect="1"/>
            </p:cNvPicPr>
            <p:nvPr/>
          </p:nvPicPr>
          <p:blipFill>
            <a:blip r:embed="rId33"/>
            <a:stretch>
              <a:fillRect/>
            </a:stretch>
          </p:blipFill>
          <p:spPr>
            <a:xfrm>
              <a:off x="8200290" y="2385530"/>
              <a:ext cx="332845" cy="194562"/>
            </a:xfrm>
            <a:prstGeom prst="rect">
              <a:avLst/>
            </a:prstGeom>
          </p:spPr>
        </p:pic>
      </p:grpSp>
      <p:grpSp>
        <p:nvGrpSpPr>
          <p:cNvPr id="3" name="Group 2">
            <a:extLst>
              <a:ext uri="{FF2B5EF4-FFF2-40B4-BE49-F238E27FC236}">
                <a16:creationId xmlns:a16="http://schemas.microsoft.com/office/drawing/2014/main" id="{B2A7409A-EAB0-8F33-98B4-35BA9262B436}"/>
              </a:ext>
            </a:extLst>
          </p:cNvPr>
          <p:cNvGrpSpPr/>
          <p:nvPr/>
        </p:nvGrpSpPr>
        <p:grpSpPr>
          <a:xfrm>
            <a:off x="8087720" y="2608659"/>
            <a:ext cx="548422" cy="217929"/>
            <a:chOff x="8087720" y="2694384"/>
            <a:chExt cx="548422" cy="217929"/>
          </a:xfrm>
        </p:grpSpPr>
        <p:sp>
          <p:nvSpPr>
            <p:cNvPr id="12" name="Rectangle: Rounded Corners 11">
              <a:extLst>
                <a:ext uri="{FF2B5EF4-FFF2-40B4-BE49-F238E27FC236}">
                  <a16:creationId xmlns:a16="http://schemas.microsoft.com/office/drawing/2014/main" id="{A0889448-77AA-7C22-011D-B2504C1ED902}"/>
                </a:ext>
              </a:extLst>
            </p:cNvPr>
            <p:cNvSpPr>
              <a:spLocks noChangeAspect="1"/>
            </p:cNvSpPr>
            <p:nvPr/>
          </p:nvSpPr>
          <p:spPr>
            <a:xfrm>
              <a:off x="8087720" y="2694384"/>
              <a:ext cx="548422" cy="217929"/>
            </a:xfrm>
            <a:prstGeom prst="roundRect">
              <a:avLst/>
            </a:prstGeom>
            <a:solidFill>
              <a:schemeClr val="bg1"/>
            </a:solidFill>
            <a:ln w="158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wrap="none" lIns="46800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16" name="Picture 15">
              <a:extLst>
                <a:ext uri="{FF2B5EF4-FFF2-40B4-BE49-F238E27FC236}">
                  <a16:creationId xmlns:a16="http://schemas.microsoft.com/office/drawing/2014/main" id="{6BCF8932-62C4-D446-EBC2-C5074E69FD09}"/>
                </a:ext>
              </a:extLst>
            </p:cNvPr>
            <p:cNvPicPr>
              <a:picLocks noChangeAspect="1"/>
            </p:cNvPicPr>
            <p:nvPr/>
          </p:nvPicPr>
          <p:blipFill>
            <a:blip r:embed="rId34"/>
            <a:stretch>
              <a:fillRect/>
            </a:stretch>
          </p:blipFill>
          <p:spPr>
            <a:xfrm>
              <a:off x="8093710" y="2740511"/>
              <a:ext cx="536355" cy="104833"/>
            </a:xfrm>
            <a:prstGeom prst="rect">
              <a:avLst/>
            </a:prstGeom>
          </p:spPr>
        </p:pic>
      </p:grpSp>
      <p:sp>
        <p:nvSpPr>
          <p:cNvPr id="19" name="Rectangle: Rounded Corners 18">
            <a:extLst>
              <a:ext uri="{FF2B5EF4-FFF2-40B4-BE49-F238E27FC236}">
                <a16:creationId xmlns:a16="http://schemas.microsoft.com/office/drawing/2014/main" id="{2B7637E9-3F8B-0AAD-AE70-36EB4FB66B81}"/>
              </a:ext>
            </a:extLst>
          </p:cNvPr>
          <p:cNvSpPr/>
          <p:nvPr/>
        </p:nvSpPr>
        <p:spPr>
          <a:xfrm>
            <a:off x="1144867" y="2571061"/>
            <a:ext cx="581757" cy="218877"/>
          </a:xfrm>
          <a:prstGeom prst="roundRect">
            <a:avLst/>
          </a:prstGeom>
          <a:solidFill>
            <a:schemeClr val="bg1"/>
          </a:solidFill>
          <a:ln w="15875">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58" name="Picture 2" descr="Events - Oncoinvent">
            <a:extLst>
              <a:ext uri="{FF2B5EF4-FFF2-40B4-BE49-F238E27FC236}">
                <a16:creationId xmlns:a16="http://schemas.microsoft.com/office/drawing/2014/main" id="{5D9A6A7D-AC51-C3DF-01BB-3526EC401A3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237170" y="2608518"/>
            <a:ext cx="378270" cy="19483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E1076187-A3B6-7B47-722F-9AA1024FC3A3}"/>
              </a:ext>
            </a:extLst>
          </p:cNvPr>
          <p:cNvSpPr/>
          <p:nvPr/>
        </p:nvSpPr>
        <p:spPr>
          <a:xfrm>
            <a:off x="8698294" y="3493350"/>
            <a:ext cx="581758" cy="218877"/>
          </a:xfrm>
          <a:prstGeom prst="roundRect">
            <a:avLst/>
          </a:prstGeom>
          <a:solidFill>
            <a:schemeClr val="bg1"/>
          </a:solidFill>
          <a:ln w="158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pic>
        <p:nvPicPr>
          <p:cNvPr id="22" name="Picture 16" descr="Bayer focuses on striking balance between productivity outcomes and  environmental protection">
            <a:extLst>
              <a:ext uri="{FF2B5EF4-FFF2-40B4-BE49-F238E27FC236}">
                <a16:creationId xmlns:a16="http://schemas.microsoft.com/office/drawing/2014/main" id="{2A74FC1C-803A-378F-2F31-1FC0010A07B7}"/>
              </a:ext>
            </a:extLst>
          </p:cNvPr>
          <p:cNvPicPr>
            <a:picLocks noChangeAspect="1" noChangeArrowheads="1"/>
          </p:cNvPicPr>
          <p:nvPr/>
        </p:nvPicPr>
        <p:blipFill>
          <a:blip r:embed="rId2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88984" y="3503680"/>
            <a:ext cx="600378" cy="198217"/>
          </a:xfrm>
          <a:prstGeom prst="rect">
            <a:avLst/>
          </a:prstGeom>
          <a:noFill/>
          <a:extLst>
            <a:ext uri="{909E8E84-426E-40DD-AFC4-6F175D3DCCD1}">
              <a14:hiddenFill xmlns:a14="http://schemas.microsoft.com/office/drawing/2010/main">
                <a:solidFill>
                  <a:srgbClr val="FFFFFF"/>
                </a:solidFill>
              </a14:hiddenFill>
            </a:ext>
          </a:extLst>
        </p:spPr>
      </p:pic>
      <p:sp>
        <p:nvSpPr>
          <p:cNvPr id="24" name="Plassholder for bunntekst 3">
            <a:extLst>
              <a:ext uri="{FF2B5EF4-FFF2-40B4-BE49-F238E27FC236}">
                <a16:creationId xmlns:a16="http://schemas.microsoft.com/office/drawing/2014/main" id="{E351C3D5-8F4F-F712-8C56-E5BE0E603163}"/>
              </a:ext>
            </a:extLst>
          </p:cNvPr>
          <p:cNvSpPr txBox="1">
            <a:spLocks/>
          </p:cNvSpPr>
          <p:nvPr/>
        </p:nvSpPr>
        <p:spPr>
          <a:xfrm>
            <a:off x="334962" y="6382166"/>
            <a:ext cx="4091782"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sz="800">
                <a:solidFill>
                  <a:srgbClr val="FFFFFF"/>
                </a:solidFill>
                <a:latin typeface="Aptos" panose="020B0004020202020204" pitchFamily="34" charset="0"/>
              </a:rPr>
              <a:t>: 1) GEP-NET: </a:t>
            </a:r>
            <a:r>
              <a:rPr lang="nb-NO" sz="800" err="1">
                <a:solidFill>
                  <a:srgbClr val="FFFFFF"/>
                </a:solidFill>
                <a:latin typeface="Aptos" panose="020B0004020202020204" pitchFamily="34" charset="0"/>
              </a:rPr>
              <a:t>Gastroenteropancreatic</a:t>
            </a:r>
            <a:r>
              <a:rPr lang="nb-NO" sz="800">
                <a:solidFill>
                  <a:srgbClr val="FFFFFF"/>
                </a:solidFill>
                <a:latin typeface="Aptos" panose="020B0004020202020204" pitchFamily="34" charset="0"/>
              </a:rPr>
              <a:t> </a:t>
            </a:r>
            <a:r>
              <a:rPr lang="nb-NO" sz="800" err="1">
                <a:solidFill>
                  <a:srgbClr val="FFFFFF"/>
                </a:solidFill>
                <a:latin typeface="Aptos" panose="020B0004020202020204" pitchFamily="34" charset="0"/>
              </a:rPr>
              <a:t>neuroendocrine</a:t>
            </a:r>
            <a:r>
              <a:rPr lang="nb-NO" sz="800">
                <a:solidFill>
                  <a:srgbClr val="FFFFFF"/>
                </a:solidFill>
                <a:latin typeface="Aptos" panose="020B0004020202020204" pitchFamily="34" charset="0"/>
              </a:rPr>
              <a:t> tumors</a:t>
            </a:r>
          </a:p>
          <a:p>
            <a:pPr>
              <a:defRPr/>
            </a:pPr>
            <a:r>
              <a:rPr lang="nb-NO" sz="800">
                <a:solidFill>
                  <a:srgbClr val="FFFFFF"/>
                </a:solidFill>
                <a:latin typeface="Aptos" panose="020B0004020202020204" pitchFamily="34" charset="0"/>
              </a:rPr>
              <a:t>Kilder:  Guggenheim, Company </a:t>
            </a:r>
            <a:r>
              <a:rPr lang="nb-NO" sz="800" err="1">
                <a:solidFill>
                  <a:srgbClr val="FFFFFF"/>
                </a:solidFill>
                <a:latin typeface="Aptos" panose="020B0004020202020204" pitchFamily="34" charset="0"/>
              </a:rPr>
              <a:t>information</a:t>
            </a:r>
            <a:r>
              <a:rPr lang="nb-NO" sz="800">
                <a:solidFill>
                  <a:srgbClr val="FFFFFF"/>
                </a:solidFill>
                <a:latin typeface="Aptos" panose="020B0004020202020204" pitchFamily="34" charset="0"/>
              </a:rPr>
              <a:t>, Company websites and </a:t>
            </a:r>
            <a:r>
              <a:rPr lang="nb-NO" sz="800" err="1">
                <a:solidFill>
                  <a:srgbClr val="FFFFFF"/>
                </a:solidFill>
                <a:latin typeface="Aptos" panose="020B0004020202020204" pitchFamily="34" charset="0"/>
              </a:rPr>
              <a:t>presentations</a:t>
            </a:r>
            <a:endParaRPr lang="nb-NO" sz="800">
              <a:solidFill>
                <a:srgbClr val="FFFFFF"/>
              </a:solidFill>
              <a:latin typeface="Aptos" panose="020B0004020202020204" pitchFamily="34" charset="0"/>
            </a:endParaRPr>
          </a:p>
        </p:txBody>
      </p:sp>
      <p:sp>
        <p:nvSpPr>
          <p:cNvPr id="27" name="Title 1">
            <a:extLst>
              <a:ext uri="{FF2B5EF4-FFF2-40B4-BE49-F238E27FC236}">
                <a16:creationId xmlns:a16="http://schemas.microsoft.com/office/drawing/2014/main" id="{E9B4B9E8-D9F1-100E-F9D4-98E20E6D64BA}"/>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ptos SemiBold" panose="020B0004020202020204" pitchFamily="34" charset="0"/>
              </a:rPr>
              <a:t>MARKEDSPOTENSIALE</a:t>
            </a:r>
          </a:p>
        </p:txBody>
      </p:sp>
      <p:sp>
        <p:nvSpPr>
          <p:cNvPr id="15" name="Plassholder for lysbildenummer 4">
            <a:extLst>
              <a:ext uri="{FF2B5EF4-FFF2-40B4-BE49-F238E27FC236}">
                <a16:creationId xmlns:a16="http://schemas.microsoft.com/office/drawing/2014/main" id="{F47B1CF7-4862-DB56-6B49-A92377D8927F}"/>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20</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270899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6BD09-657D-7E4B-4837-A99A433EC3EB}"/>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98D3635D-A995-9F86-C0DF-7B8DFB729EBD}"/>
              </a:ext>
            </a:extLst>
          </p:cNvPr>
          <p:cNvPicPr>
            <a:picLocks noChangeAspect="1"/>
          </p:cNvPicPr>
          <p:nvPr/>
        </p:nvPicPr>
        <p:blipFill>
          <a:blip r:embed="rId3"/>
          <a:stretch>
            <a:fillRect/>
          </a:stretch>
        </p:blipFill>
        <p:spPr>
          <a:xfrm>
            <a:off x="343433" y="1408822"/>
            <a:ext cx="3343773" cy="2734610"/>
          </a:xfrm>
          <a:prstGeom prst="rect">
            <a:avLst/>
          </a:prstGeom>
          <a:ln>
            <a:solidFill>
              <a:schemeClr val="tx1"/>
            </a:solidFill>
          </a:ln>
        </p:spPr>
      </p:pic>
      <p:sp>
        <p:nvSpPr>
          <p:cNvPr id="24" name="Text Placeholder 3">
            <a:extLst>
              <a:ext uri="{FF2B5EF4-FFF2-40B4-BE49-F238E27FC236}">
                <a16:creationId xmlns:a16="http://schemas.microsoft.com/office/drawing/2014/main" id="{BA0EC3D9-8954-1B6A-B447-D6FBCDBF8FBA}"/>
              </a:ext>
            </a:extLst>
          </p:cNvPr>
          <p:cNvSpPr txBox="1">
            <a:spLocks/>
          </p:cNvSpPr>
          <p:nvPr/>
        </p:nvSpPr>
        <p:spPr>
          <a:xfrm>
            <a:off x="343432" y="4143432"/>
            <a:ext cx="3343774" cy="937432"/>
          </a:xfrm>
          <a:prstGeom prst="rect">
            <a:avLst/>
          </a:prstGeom>
          <a:ln>
            <a:solidFill>
              <a:schemeClr val="tx1"/>
            </a:solidFill>
          </a:ln>
        </p:spPr>
        <p:txBody>
          <a:bodyPr anchor="ctr" anchorCtr="0"/>
          <a:lstStyle>
            <a:lvl1pPr marL="228600" indent="-228600" algn="l" defTabSz="914400" rtl="0" eaLnBrk="1" latinLnBrk="0" hangingPunct="1">
              <a:lnSpc>
                <a:spcPct val="90000"/>
              </a:lnSpc>
              <a:spcBef>
                <a:spcPts val="1000"/>
              </a:spcBef>
              <a:buClr>
                <a:srgbClr val="E6332A"/>
              </a:buClr>
              <a:buFont typeface="Arial"/>
              <a:buChar char="•"/>
              <a:defRPr sz="2800" b="0" i="0" kern="1200">
                <a:solidFill>
                  <a:srgbClr val="1F2548"/>
                </a:solidFill>
                <a:latin typeface="Graphik Medium" charset="0"/>
                <a:ea typeface="Graphik Medium" charset="0"/>
                <a:cs typeface="Graphik Medium" charset="0"/>
              </a:defRPr>
            </a:lvl1pPr>
            <a:lvl2pPr marL="685800" indent="-228600" algn="l" defTabSz="914400" rtl="0" eaLnBrk="1" latinLnBrk="0" hangingPunct="1">
              <a:lnSpc>
                <a:spcPct val="90000"/>
              </a:lnSpc>
              <a:spcBef>
                <a:spcPts val="500"/>
              </a:spcBef>
              <a:buFont typeface="Arial"/>
              <a:buChar char="•"/>
              <a:defRPr sz="2400" b="0" i="0" kern="1200">
                <a:solidFill>
                  <a:srgbClr val="1F2548"/>
                </a:solidFill>
                <a:latin typeface="Graphik Medium" charset="0"/>
                <a:ea typeface="Graphik Medium" charset="0"/>
                <a:cs typeface="Graphik Medium" charset="0"/>
              </a:defRPr>
            </a:lvl2pPr>
            <a:lvl3pPr marL="1143000" indent="-228600" algn="l" defTabSz="914400" rtl="0" eaLnBrk="1" latinLnBrk="0" hangingPunct="1">
              <a:lnSpc>
                <a:spcPct val="90000"/>
              </a:lnSpc>
              <a:spcBef>
                <a:spcPts val="500"/>
              </a:spcBef>
              <a:buFont typeface="Arial"/>
              <a:buChar char="•"/>
              <a:defRPr sz="2000" b="0" i="0" kern="1200">
                <a:solidFill>
                  <a:srgbClr val="1F2548"/>
                </a:solidFill>
                <a:latin typeface="Graphik Medium" charset="0"/>
                <a:ea typeface="Graphik Medium" charset="0"/>
                <a:cs typeface="Graphik Medium" charset="0"/>
              </a:defRPr>
            </a:lvl3pPr>
            <a:lvl4pPr marL="16002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4pPr>
            <a:lvl5pPr marL="20574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nb-NO" sz="1600" noProof="0">
                <a:latin typeface="Aptos" panose="020B0004020202020204" pitchFamily="34" charset="0"/>
              </a:rPr>
              <a:t>Oncoinvent har egne fasiliteter godkjent for GMP produksjon </a:t>
            </a:r>
          </a:p>
        </p:txBody>
      </p:sp>
      <p:sp>
        <p:nvSpPr>
          <p:cNvPr id="26" name="Text Placeholder 3">
            <a:extLst>
              <a:ext uri="{FF2B5EF4-FFF2-40B4-BE49-F238E27FC236}">
                <a16:creationId xmlns:a16="http://schemas.microsoft.com/office/drawing/2014/main" id="{3B4D8D57-527F-D6FB-2E46-E1A5FFE351CF}"/>
              </a:ext>
            </a:extLst>
          </p:cNvPr>
          <p:cNvSpPr txBox="1">
            <a:spLocks/>
          </p:cNvSpPr>
          <p:nvPr/>
        </p:nvSpPr>
        <p:spPr>
          <a:xfrm>
            <a:off x="4428348" y="4143433"/>
            <a:ext cx="3343774" cy="937432"/>
          </a:xfrm>
          <a:prstGeom prst="rect">
            <a:avLst/>
          </a:prstGeom>
          <a:ln>
            <a:solidFill>
              <a:schemeClr val="tx1"/>
            </a:solidFill>
          </a:ln>
        </p:spPr>
        <p:txBody>
          <a:bodyPr anchor="ctr" anchorCtr="0"/>
          <a:lstStyle>
            <a:lvl1pPr marL="228600" indent="-228600" algn="l" defTabSz="914400" rtl="0" eaLnBrk="1" latinLnBrk="0" hangingPunct="1">
              <a:lnSpc>
                <a:spcPct val="90000"/>
              </a:lnSpc>
              <a:spcBef>
                <a:spcPts val="1000"/>
              </a:spcBef>
              <a:buClr>
                <a:srgbClr val="E6332A"/>
              </a:buClr>
              <a:buFont typeface="Arial"/>
              <a:buChar char="•"/>
              <a:defRPr sz="2800" b="0" i="0" kern="1200">
                <a:solidFill>
                  <a:srgbClr val="1F2548"/>
                </a:solidFill>
                <a:latin typeface="Graphik Medium" charset="0"/>
                <a:ea typeface="Graphik Medium" charset="0"/>
                <a:cs typeface="Graphik Medium" charset="0"/>
              </a:defRPr>
            </a:lvl1pPr>
            <a:lvl2pPr marL="685800" indent="-228600" algn="l" defTabSz="914400" rtl="0" eaLnBrk="1" latinLnBrk="0" hangingPunct="1">
              <a:lnSpc>
                <a:spcPct val="90000"/>
              </a:lnSpc>
              <a:spcBef>
                <a:spcPts val="500"/>
              </a:spcBef>
              <a:buFont typeface="Arial"/>
              <a:buChar char="•"/>
              <a:defRPr sz="2400" b="0" i="0" kern="1200">
                <a:solidFill>
                  <a:srgbClr val="1F2548"/>
                </a:solidFill>
                <a:latin typeface="Graphik Medium" charset="0"/>
                <a:ea typeface="Graphik Medium" charset="0"/>
                <a:cs typeface="Graphik Medium" charset="0"/>
              </a:defRPr>
            </a:lvl2pPr>
            <a:lvl3pPr marL="1143000" indent="-228600" algn="l" defTabSz="914400" rtl="0" eaLnBrk="1" latinLnBrk="0" hangingPunct="1">
              <a:lnSpc>
                <a:spcPct val="90000"/>
              </a:lnSpc>
              <a:spcBef>
                <a:spcPts val="500"/>
              </a:spcBef>
              <a:buFont typeface="Arial"/>
              <a:buChar char="•"/>
              <a:defRPr sz="2000" b="0" i="0" kern="1200">
                <a:solidFill>
                  <a:srgbClr val="1F2548"/>
                </a:solidFill>
                <a:latin typeface="Graphik Medium" charset="0"/>
                <a:ea typeface="Graphik Medium" charset="0"/>
                <a:cs typeface="Graphik Medium" charset="0"/>
              </a:defRPr>
            </a:lvl3pPr>
            <a:lvl4pPr marL="16002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4pPr>
            <a:lvl5pPr marL="20574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nb-NO" sz="1600" baseline="30000" noProof="0">
                <a:latin typeface="Aptos" panose="020B0004020202020204" pitchFamily="34" charset="0"/>
              </a:rPr>
              <a:t>224</a:t>
            </a:r>
            <a:r>
              <a:rPr lang="nb-NO" sz="1600" noProof="0">
                <a:latin typeface="Aptos" panose="020B0004020202020204" pitchFamily="34" charset="0"/>
              </a:rPr>
              <a:t>Ra produseres fra </a:t>
            </a:r>
            <a:r>
              <a:rPr lang="nb-NO" sz="1600" baseline="30000" noProof="0">
                <a:latin typeface="Aptos" panose="020B0004020202020204" pitchFamily="34" charset="0"/>
              </a:rPr>
              <a:t>228</a:t>
            </a:r>
            <a:r>
              <a:rPr lang="nb-NO" sz="1600" noProof="0">
                <a:latin typeface="Aptos" panose="020B0004020202020204" pitchFamily="34" charset="0"/>
              </a:rPr>
              <a:t>Th, som er tilgjengelig fra flere ulike kilder</a:t>
            </a:r>
          </a:p>
        </p:txBody>
      </p:sp>
      <p:pic>
        <p:nvPicPr>
          <p:cNvPr id="23" name="Picture 22">
            <a:extLst>
              <a:ext uri="{FF2B5EF4-FFF2-40B4-BE49-F238E27FC236}">
                <a16:creationId xmlns:a16="http://schemas.microsoft.com/office/drawing/2014/main" id="{F13CD8AD-4D71-78E6-728C-520E4FED9C8F}"/>
              </a:ext>
            </a:extLst>
          </p:cNvPr>
          <p:cNvPicPr>
            <a:picLocks noChangeAspect="1"/>
          </p:cNvPicPr>
          <p:nvPr/>
        </p:nvPicPr>
        <p:blipFill>
          <a:blip r:embed="rId4"/>
          <a:stretch>
            <a:fillRect/>
          </a:stretch>
        </p:blipFill>
        <p:spPr>
          <a:xfrm>
            <a:off x="8513263" y="1410717"/>
            <a:ext cx="3343774" cy="2736450"/>
          </a:xfrm>
          <a:prstGeom prst="rect">
            <a:avLst/>
          </a:prstGeom>
          <a:ln>
            <a:solidFill>
              <a:schemeClr val="tx1"/>
            </a:solidFill>
          </a:ln>
        </p:spPr>
      </p:pic>
      <p:sp>
        <p:nvSpPr>
          <p:cNvPr id="27" name="Text Placeholder 3">
            <a:extLst>
              <a:ext uri="{FF2B5EF4-FFF2-40B4-BE49-F238E27FC236}">
                <a16:creationId xmlns:a16="http://schemas.microsoft.com/office/drawing/2014/main" id="{760C82B2-AE39-C7E6-202F-089312BC6F91}"/>
              </a:ext>
            </a:extLst>
          </p:cNvPr>
          <p:cNvSpPr txBox="1">
            <a:spLocks/>
          </p:cNvSpPr>
          <p:nvPr/>
        </p:nvSpPr>
        <p:spPr>
          <a:xfrm>
            <a:off x="8513263" y="4147167"/>
            <a:ext cx="3343773" cy="935592"/>
          </a:xfrm>
          <a:prstGeom prst="rect">
            <a:avLst/>
          </a:prstGeom>
          <a:ln>
            <a:solidFill>
              <a:schemeClr val="tx1"/>
            </a:solidFill>
          </a:ln>
        </p:spPr>
        <p:txBody>
          <a:bodyPr anchor="ctr" anchorCtr="0"/>
          <a:lstStyle>
            <a:lvl1pPr marL="228600" indent="-228600" algn="l" defTabSz="914400" rtl="0" eaLnBrk="1" latinLnBrk="0" hangingPunct="1">
              <a:lnSpc>
                <a:spcPct val="90000"/>
              </a:lnSpc>
              <a:spcBef>
                <a:spcPts val="1000"/>
              </a:spcBef>
              <a:buClr>
                <a:srgbClr val="E6332A"/>
              </a:buClr>
              <a:buFont typeface="Arial"/>
              <a:buChar char="•"/>
              <a:defRPr sz="2800" b="0" i="0" kern="1200">
                <a:solidFill>
                  <a:srgbClr val="1F2548"/>
                </a:solidFill>
                <a:latin typeface="Graphik Medium" charset="0"/>
                <a:ea typeface="Graphik Medium" charset="0"/>
                <a:cs typeface="Graphik Medium" charset="0"/>
              </a:defRPr>
            </a:lvl1pPr>
            <a:lvl2pPr marL="685800" indent="-228600" algn="l" defTabSz="914400" rtl="0" eaLnBrk="1" latinLnBrk="0" hangingPunct="1">
              <a:lnSpc>
                <a:spcPct val="90000"/>
              </a:lnSpc>
              <a:spcBef>
                <a:spcPts val="500"/>
              </a:spcBef>
              <a:buFont typeface="Arial"/>
              <a:buChar char="•"/>
              <a:defRPr sz="2400" b="0" i="0" kern="1200">
                <a:solidFill>
                  <a:srgbClr val="1F2548"/>
                </a:solidFill>
                <a:latin typeface="Graphik Medium" charset="0"/>
                <a:ea typeface="Graphik Medium" charset="0"/>
                <a:cs typeface="Graphik Medium" charset="0"/>
              </a:defRPr>
            </a:lvl2pPr>
            <a:lvl3pPr marL="1143000" indent="-228600" algn="l" defTabSz="914400" rtl="0" eaLnBrk="1" latinLnBrk="0" hangingPunct="1">
              <a:lnSpc>
                <a:spcPct val="90000"/>
              </a:lnSpc>
              <a:spcBef>
                <a:spcPts val="500"/>
              </a:spcBef>
              <a:buFont typeface="Arial"/>
              <a:buChar char="•"/>
              <a:defRPr sz="2000" b="0" i="0" kern="1200">
                <a:solidFill>
                  <a:srgbClr val="1F2548"/>
                </a:solidFill>
                <a:latin typeface="Graphik Medium" charset="0"/>
                <a:ea typeface="Graphik Medium" charset="0"/>
                <a:cs typeface="Graphik Medium" charset="0"/>
              </a:defRPr>
            </a:lvl3pPr>
            <a:lvl4pPr marL="16002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4pPr>
            <a:lvl5pPr marL="20574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nb-NO" sz="1600" noProof="0">
                <a:latin typeface="Aptos" panose="020B0004020202020204" pitchFamily="34" charset="0"/>
              </a:rPr>
              <a:t>Mikropartikler og ferdig produkt produseres hos Oncoinvent</a:t>
            </a:r>
          </a:p>
        </p:txBody>
      </p:sp>
      <p:sp>
        <p:nvSpPr>
          <p:cNvPr id="3" name="Plassholder for bunntekst 3">
            <a:extLst>
              <a:ext uri="{FF2B5EF4-FFF2-40B4-BE49-F238E27FC236}">
                <a16:creationId xmlns:a16="http://schemas.microsoft.com/office/drawing/2014/main" id="{583A831D-64E8-5F5C-03C6-AD4CC111525B}"/>
              </a:ext>
            </a:extLst>
          </p:cNvPr>
          <p:cNvSpPr txBox="1">
            <a:spLocks/>
          </p:cNvSpPr>
          <p:nvPr/>
        </p:nvSpPr>
        <p:spPr>
          <a:xfrm>
            <a:off x="334962" y="6392937"/>
            <a:ext cx="1921855"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solidFill>
                  <a:schemeClr val="bg1"/>
                </a:solidFill>
                <a:latin typeface="Aptos" panose="020B0004020202020204" pitchFamily="34" charset="0"/>
              </a:rPr>
              <a:t>GMP: Good manufacturing practice</a:t>
            </a:r>
          </a:p>
        </p:txBody>
      </p:sp>
      <p:sp>
        <p:nvSpPr>
          <p:cNvPr id="5" name="Plassholder for lysbildenummer 4">
            <a:extLst>
              <a:ext uri="{FF2B5EF4-FFF2-40B4-BE49-F238E27FC236}">
                <a16:creationId xmlns:a16="http://schemas.microsoft.com/office/drawing/2014/main" id="{A51DE175-2461-0818-98C3-A8ECD7531D96}"/>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21</a:t>
            </a:fld>
            <a:endParaRPr lang="en-GB" sz="1200">
              <a:solidFill>
                <a:schemeClr val="bg1"/>
              </a:solidFill>
              <a:latin typeface="Aptos" panose="020B0004020202020204" pitchFamily="34" charset="0"/>
            </a:endParaRPr>
          </a:p>
        </p:txBody>
      </p:sp>
      <p:sp>
        <p:nvSpPr>
          <p:cNvPr id="7" name="Title 1">
            <a:extLst>
              <a:ext uri="{FF2B5EF4-FFF2-40B4-BE49-F238E27FC236}">
                <a16:creationId xmlns:a16="http://schemas.microsoft.com/office/drawing/2014/main" id="{AF1C2CC4-C753-76AD-9A84-816BC0D888B0}"/>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kumimoji="0" lang="nb-NO" sz="2600" b="1" i="0" u="none" strike="noStrike" kern="1200" cap="none" spc="0" normalizeH="0" baseline="0" noProof="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t>Eget GMP produksjonsanlegg med avanserte fasiliteter</a:t>
            </a:r>
            <a:endParaRPr lang="nb-NO" sz="1800" b="0" i="1" noProof="0">
              <a:solidFill>
                <a:schemeClr val="tx1"/>
              </a:solidFill>
              <a:latin typeface="Aptos" panose="020B0004020202020204" pitchFamily="34" charset="0"/>
            </a:endParaRPr>
          </a:p>
        </p:txBody>
      </p:sp>
      <p:sp>
        <p:nvSpPr>
          <p:cNvPr id="8" name="TextBox 7">
            <a:extLst>
              <a:ext uri="{FF2B5EF4-FFF2-40B4-BE49-F238E27FC236}">
                <a16:creationId xmlns:a16="http://schemas.microsoft.com/office/drawing/2014/main" id="{DE3CC0DF-E63C-ADAB-2D7F-2B491CF43A3E}"/>
              </a:ext>
            </a:extLst>
          </p:cNvPr>
          <p:cNvSpPr txBox="1"/>
          <p:nvPr/>
        </p:nvSpPr>
        <p:spPr>
          <a:xfrm>
            <a:off x="343432" y="5459898"/>
            <a:ext cx="11513605" cy="680597"/>
          </a:xfrm>
          <a:prstGeom prst="rect">
            <a:avLst/>
          </a:prstGeom>
          <a:solidFill>
            <a:srgbClr val="C6CAE7"/>
          </a:solidFill>
          <a:ln w="12700">
            <a:solidFill>
              <a:srgbClr val="C6CAE7"/>
            </a:solidFill>
          </a:ln>
        </p:spPr>
        <p:txBody>
          <a:bodyPr wrap="none" rtlCol="0" anchor="ctr" anchorCtr="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600" b="1" i="0" u="none" strike="noStrike" kern="0" cap="none" spc="0" normalizeH="0" baseline="0" noProof="0">
                <a:ln>
                  <a:noFill/>
                </a:ln>
                <a:solidFill>
                  <a:srgbClr val="1F2548"/>
                </a:solidFill>
                <a:effectLst/>
                <a:uLnTx/>
                <a:uFillTx/>
                <a:latin typeface="Aptos" panose="020B0004020202020204" pitchFamily="34" charset="0"/>
              </a:rPr>
              <a:t>Kapasitet for ~200 doser Radspherin årlig, oppskalering og ekstern produksjon påkrevet for fase 3</a:t>
            </a:r>
          </a:p>
          <a:p>
            <a:pPr marL="0" marR="0" lvl="0" indent="0" algn="ctr" defTabSz="914400" eaLnBrk="1" fontAlgn="auto" latinLnBrk="0" hangingPunct="1">
              <a:lnSpc>
                <a:spcPct val="100000"/>
              </a:lnSpc>
              <a:spcBef>
                <a:spcPts val="0"/>
              </a:spcBef>
              <a:spcAft>
                <a:spcPts val="0"/>
              </a:spcAft>
              <a:buClrTx/>
              <a:buSzTx/>
              <a:buFontTx/>
              <a:buNone/>
              <a:tabLst/>
              <a:defRPr/>
            </a:pPr>
            <a:r>
              <a:rPr lang="nb-NO" sz="1600" b="1" kern="0">
                <a:solidFill>
                  <a:srgbClr val="1F2548"/>
                </a:solidFill>
                <a:latin typeface="Aptos" panose="020B0004020202020204" pitchFamily="34" charset="0"/>
              </a:rPr>
              <a:t>Oncoinvent tilbyr også laboratorietjenester til utvalgte ikke-konkurrerende selskaper </a:t>
            </a:r>
            <a:endParaRPr kumimoji="0" lang="en-US" sz="1600" b="1" i="0" u="none" strike="noStrike" kern="0" cap="none" spc="0" normalizeH="0" baseline="0" noProof="0">
              <a:ln>
                <a:noFill/>
              </a:ln>
              <a:solidFill>
                <a:srgbClr val="1F2548"/>
              </a:solidFill>
              <a:effectLst/>
              <a:uLnTx/>
              <a:uFillTx/>
              <a:latin typeface="Aptos" panose="020B0004020202020204" pitchFamily="34" charset="0"/>
            </a:endParaRPr>
          </a:p>
        </p:txBody>
      </p:sp>
      <p:grpSp>
        <p:nvGrpSpPr>
          <p:cNvPr id="10" name="Group 9">
            <a:extLst>
              <a:ext uri="{FF2B5EF4-FFF2-40B4-BE49-F238E27FC236}">
                <a16:creationId xmlns:a16="http://schemas.microsoft.com/office/drawing/2014/main" id="{6B2A0899-5F45-5138-F2B1-5E64AF948336}"/>
              </a:ext>
            </a:extLst>
          </p:cNvPr>
          <p:cNvGrpSpPr/>
          <p:nvPr/>
        </p:nvGrpSpPr>
        <p:grpSpPr>
          <a:xfrm>
            <a:off x="4428349" y="1408823"/>
            <a:ext cx="3343773" cy="2734611"/>
            <a:chOff x="4428349" y="1408823"/>
            <a:chExt cx="3343773" cy="2734611"/>
          </a:xfrm>
        </p:grpSpPr>
        <p:pic>
          <p:nvPicPr>
            <p:cNvPr id="21" name="Picture 20">
              <a:extLst>
                <a:ext uri="{FF2B5EF4-FFF2-40B4-BE49-F238E27FC236}">
                  <a16:creationId xmlns:a16="http://schemas.microsoft.com/office/drawing/2014/main" id="{0615634E-3744-48D7-D192-679392F273A2}"/>
                </a:ext>
              </a:extLst>
            </p:cNvPr>
            <p:cNvPicPr>
              <a:picLocks noChangeAspect="1"/>
            </p:cNvPicPr>
            <p:nvPr/>
          </p:nvPicPr>
          <p:blipFill>
            <a:blip r:embed="rId5"/>
            <a:stretch>
              <a:fillRect/>
            </a:stretch>
          </p:blipFill>
          <p:spPr>
            <a:xfrm>
              <a:off x="4428349" y="1408823"/>
              <a:ext cx="3343773" cy="2734611"/>
            </a:xfrm>
            <a:prstGeom prst="rect">
              <a:avLst/>
            </a:prstGeom>
            <a:ln>
              <a:solidFill>
                <a:schemeClr val="tx1"/>
              </a:solidFill>
            </a:ln>
          </p:spPr>
        </p:pic>
        <p:sp>
          <p:nvSpPr>
            <p:cNvPr id="2" name="Rectangle 1">
              <a:extLst>
                <a:ext uri="{FF2B5EF4-FFF2-40B4-BE49-F238E27FC236}">
                  <a16:creationId xmlns:a16="http://schemas.microsoft.com/office/drawing/2014/main" id="{E91693DA-1D4E-F331-3557-95645DF49040}"/>
                </a:ext>
              </a:extLst>
            </p:cNvPr>
            <p:cNvSpPr/>
            <p:nvPr/>
          </p:nvSpPr>
          <p:spPr>
            <a:xfrm>
              <a:off x="6697317" y="1614113"/>
              <a:ext cx="1049866" cy="237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100" b="1">
                  <a:solidFill>
                    <a:srgbClr val="1F2548"/>
                  </a:solidFill>
                  <a:latin typeface="Aptos" panose="020B0004020202020204" pitchFamily="34" charset="0"/>
                </a:rPr>
                <a:t>Alfa-partikkel</a:t>
              </a:r>
              <a:endParaRPr lang="en-US" sz="1100" b="1">
                <a:solidFill>
                  <a:srgbClr val="1F2548"/>
                </a:solidFill>
                <a:latin typeface="Aptos" panose="020B0004020202020204" pitchFamily="34" charset="0"/>
              </a:endParaRPr>
            </a:p>
          </p:txBody>
        </p:sp>
        <p:sp>
          <p:nvSpPr>
            <p:cNvPr id="4" name="Rectangle 3">
              <a:extLst>
                <a:ext uri="{FF2B5EF4-FFF2-40B4-BE49-F238E27FC236}">
                  <a16:creationId xmlns:a16="http://schemas.microsoft.com/office/drawing/2014/main" id="{471CB4F1-601B-AACD-08E5-08D8D9150C5F}"/>
                </a:ext>
              </a:extLst>
            </p:cNvPr>
            <p:cNvSpPr/>
            <p:nvPr/>
          </p:nvSpPr>
          <p:spPr>
            <a:xfrm>
              <a:off x="4901923" y="3429000"/>
              <a:ext cx="1049866" cy="237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1100" b="1">
                  <a:solidFill>
                    <a:srgbClr val="1F2548"/>
                  </a:solidFill>
                  <a:latin typeface="Aptos" panose="020B0004020202020204" pitchFamily="34" charset="0"/>
                </a:rPr>
                <a:t>Nøytron</a:t>
              </a:r>
              <a:endParaRPr lang="en-US" sz="1100" b="1">
                <a:solidFill>
                  <a:srgbClr val="1F2548"/>
                </a:solidFill>
                <a:latin typeface="Aptos" panose="020B0004020202020204" pitchFamily="34" charset="0"/>
              </a:endParaRPr>
            </a:p>
          </p:txBody>
        </p:sp>
        <p:sp>
          <p:nvSpPr>
            <p:cNvPr id="9" name="Rectangle 8">
              <a:extLst>
                <a:ext uri="{FF2B5EF4-FFF2-40B4-BE49-F238E27FC236}">
                  <a16:creationId xmlns:a16="http://schemas.microsoft.com/office/drawing/2014/main" id="{BA2B2371-A419-E9FC-2F19-6F068576906D}"/>
                </a:ext>
              </a:extLst>
            </p:cNvPr>
            <p:cNvSpPr/>
            <p:nvPr/>
          </p:nvSpPr>
          <p:spPr>
            <a:xfrm>
              <a:off x="4901923" y="3654119"/>
              <a:ext cx="1049866" cy="2374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sz="1100" b="1">
                  <a:solidFill>
                    <a:srgbClr val="1F2548"/>
                  </a:solidFill>
                  <a:latin typeface="Aptos" panose="020B0004020202020204" pitchFamily="34" charset="0"/>
                </a:rPr>
                <a:t>Proton</a:t>
              </a:r>
              <a:endParaRPr lang="en-US" sz="1100" b="1">
                <a:solidFill>
                  <a:srgbClr val="1F2548"/>
                </a:solidFill>
                <a:latin typeface="Aptos" panose="020B0004020202020204" pitchFamily="34" charset="0"/>
              </a:endParaRPr>
            </a:p>
          </p:txBody>
        </p:sp>
      </p:grpSp>
      <p:sp>
        <p:nvSpPr>
          <p:cNvPr id="6" name="Title 1">
            <a:extLst>
              <a:ext uri="{FF2B5EF4-FFF2-40B4-BE49-F238E27FC236}">
                <a16:creationId xmlns:a16="http://schemas.microsoft.com/office/drawing/2014/main" id="{2F1D18EA-57D9-CB9C-EF00-805E33767D7E}"/>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ptos SemiBold" panose="020B0004020202020204" pitchFamily="34" charset="0"/>
              </a:rPr>
              <a:t>PRODUKSJON OG DISTRIBUSJON</a:t>
            </a:r>
          </a:p>
        </p:txBody>
      </p:sp>
    </p:spTree>
    <p:extLst>
      <p:ext uri="{BB962C8B-B14F-4D97-AF65-F5344CB8AC3E}">
        <p14:creationId xmlns:p14="http://schemas.microsoft.com/office/powerpoint/2010/main" val="129130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36EA4-B7B5-6E8D-C301-7E0F2DEC2A54}"/>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BFFE17C1-1028-5C71-B8E2-1CF8ADD936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20" name="think-cell data - do not delete" hidden="1">
                        <a:extLst>
                          <a:ext uri="{FF2B5EF4-FFF2-40B4-BE49-F238E27FC236}">
                            <a16:creationId xmlns:a16="http://schemas.microsoft.com/office/drawing/2014/main" id="{BFFE17C1-1028-5C71-B8E2-1CF8ADD936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itle 1">
            <a:extLst>
              <a:ext uri="{FF2B5EF4-FFF2-40B4-BE49-F238E27FC236}">
                <a16:creationId xmlns:a16="http://schemas.microsoft.com/office/drawing/2014/main" id="{F128B25C-F755-18E7-88C9-503C7D2C55E3}"/>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2600" noProof="0">
                <a:latin typeface="Aptos SemiBold" panose="020B0004020202020204" pitchFamily="34" charset="0"/>
              </a:rPr>
              <a:t>Bred radiofarmasøytisk ekspertise</a:t>
            </a:r>
            <a:br>
              <a:rPr lang="en-GB" sz="2600">
                <a:latin typeface="Aptos" panose="020B0004020202020204" pitchFamily="34" charset="0"/>
              </a:rPr>
            </a:br>
            <a:br>
              <a:rPr lang="en-GB" sz="2600">
                <a:latin typeface="Aptos SemiBold" panose="020B0004020202020204" pitchFamily="34" charset="0"/>
              </a:rPr>
            </a:br>
            <a:endParaRPr lang="en-GB" sz="2600">
              <a:latin typeface="Aptos SemiBold" panose="020B0004020202020204" pitchFamily="34" charset="0"/>
            </a:endParaRPr>
          </a:p>
        </p:txBody>
      </p:sp>
      <p:pic>
        <p:nvPicPr>
          <p:cNvPr id="9" name="Picture 8">
            <a:extLst>
              <a:ext uri="{FF2B5EF4-FFF2-40B4-BE49-F238E27FC236}">
                <a16:creationId xmlns:a16="http://schemas.microsoft.com/office/drawing/2014/main" id="{78C46AAE-CCD9-E6AF-3B63-0E398522B72E}"/>
              </a:ext>
            </a:extLst>
          </p:cNvPr>
          <p:cNvPicPr>
            <a:picLocks noChangeAspect="1"/>
          </p:cNvPicPr>
          <p:nvPr/>
        </p:nvPicPr>
        <p:blipFill>
          <a:blip r:embed="rId6"/>
          <a:srcRect b="21389"/>
          <a:stretch/>
        </p:blipFill>
        <p:spPr>
          <a:xfrm>
            <a:off x="9671514" y="3790000"/>
            <a:ext cx="2185524" cy="1043034"/>
          </a:xfrm>
          <a:prstGeom prst="rect">
            <a:avLst/>
          </a:prstGeom>
        </p:spPr>
      </p:pic>
      <p:sp>
        <p:nvSpPr>
          <p:cNvPr id="12" name="TextBox 11">
            <a:extLst>
              <a:ext uri="{FF2B5EF4-FFF2-40B4-BE49-F238E27FC236}">
                <a16:creationId xmlns:a16="http://schemas.microsoft.com/office/drawing/2014/main" id="{F0BC73D0-04DB-68D6-72D7-2607CA88BE22}"/>
              </a:ext>
            </a:extLst>
          </p:cNvPr>
          <p:cNvSpPr txBox="1"/>
          <p:nvPr/>
        </p:nvSpPr>
        <p:spPr>
          <a:xfrm>
            <a:off x="463551" y="3799136"/>
            <a:ext cx="1585216" cy="369332"/>
          </a:xfrm>
          <a:prstGeom prst="rect">
            <a:avLst/>
          </a:prstGeom>
          <a:noFill/>
          <a:ln>
            <a:noFill/>
          </a:ln>
        </p:spPr>
        <p:txBody>
          <a:bodyPr wrap="square" lIns="0" rtlCol="0">
            <a:spAutoFit/>
          </a:bodyPr>
          <a:lstStyle/>
          <a:p>
            <a:r>
              <a:rPr lang="nb-NO" b="1" noProof="0" dirty="0">
                <a:solidFill>
                  <a:srgbClr val="0070C0"/>
                </a:solidFill>
                <a:latin typeface="Aptos" panose="020B0004020202020204" pitchFamily="34" charset="0"/>
              </a:rPr>
              <a:t>Styre*</a:t>
            </a:r>
          </a:p>
        </p:txBody>
      </p:sp>
      <p:sp>
        <p:nvSpPr>
          <p:cNvPr id="13" name="TextBox 12">
            <a:extLst>
              <a:ext uri="{FF2B5EF4-FFF2-40B4-BE49-F238E27FC236}">
                <a16:creationId xmlns:a16="http://schemas.microsoft.com/office/drawing/2014/main" id="{EDA539A0-959A-F4B4-6729-ACDF1AEC9997}"/>
              </a:ext>
            </a:extLst>
          </p:cNvPr>
          <p:cNvSpPr txBox="1"/>
          <p:nvPr/>
        </p:nvSpPr>
        <p:spPr>
          <a:xfrm>
            <a:off x="341761" y="1224675"/>
            <a:ext cx="1707006" cy="369332"/>
          </a:xfrm>
          <a:prstGeom prst="rect">
            <a:avLst/>
          </a:prstGeom>
          <a:noFill/>
          <a:ln>
            <a:noFill/>
          </a:ln>
        </p:spPr>
        <p:txBody>
          <a:bodyPr wrap="square" lIns="0" rtlCol="0">
            <a:spAutoFit/>
          </a:bodyPr>
          <a:lstStyle/>
          <a:p>
            <a:r>
              <a:rPr lang="nb-NO" b="1" noProof="0">
                <a:solidFill>
                  <a:srgbClr val="0070C0"/>
                </a:solidFill>
                <a:latin typeface="Aptos" panose="020B0004020202020204" pitchFamily="34" charset="0"/>
              </a:rPr>
              <a:t>Ledelse</a:t>
            </a:r>
          </a:p>
        </p:txBody>
      </p:sp>
      <p:sp>
        <p:nvSpPr>
          <p:cNvPr id="15" name="TextBox 14">
            <a:extLst>
              <a:ext uri="{FF2B5EF4-FFF2-40B4-BE49-F238E27FC236}">
                <a16:creationId xmlns:a16="http://schemas.microsoft.com/office/drawing/2014/main" id="{F23D7173-C111-2C95-8DC1-6D5B506F03F1}"/>
              </a:ext>
            </a:extLst>
          </p:cNvPr>
          <p:cNvSpPr txBox="1"/>
          <p:nvPr/>
        </p:nvSpPr>
        <p:spPr>
          <a:xfrm>
            <a:off x="9992646" y="3073435"/>
            <a:ext cx="1734120" cy="646331"/>
          </a:xfrm>
          <a:prstGeom prst="rect">
            <a:avLst/>
          </a:prstGeom>
          <a:noFill/>
          <a:ln>
            <a:noFill/>
          </a:ln>
        </p:spPr>
        <p:txBody>
          <a:bodyPr wrap="square" rtlCol="0">
            <a:spAutoFit/>
          </a:bodyPr>
          <a:lstStyle/>
          <a:p>
            <a:pPr algn="ctr"/>
            <a:r>
              <a:rPr lang="nb-NO" b="1" noProof="0">
                <a:solidFill>
                  <a:srgbClr val="0070C0"/>
                </a:solidFill>
                <a:latin typeface="Aptos" panose="020B0004020202020204" pitchFamily="34" charset="0"/>
              </a:rPr>
              <a:t>Vitenskapelige grunnleggere</a:t>
            </a:r>
          </a:p>
        </p:txBody>
      </p:sp>
      <p:pic>
        <p:nvPicPr>
          <p:cNvPr id="2" name="Picture 1">
            <a:extLst>
              <a:ext uri="{FF2B5EF4-FFF2-40B4-BE49-F238E27FC236}">
                <a16:creationId xmlns:a16="http://schemas.microsoft.com/office/drawing/2014/main" id="{00B5F385-FA7B-1FDE-0BA6-47F33A60735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21030" y="2767948"/>
            <a:ext cx="473743" cy="195469"/>
          </a:xfrm>
          <a:prstGeom prst="rect">
            <a:avLst/>
          </a:prstGeom>
        </p:spPr>
      </p:pic>
      <p:pic>
        <p:nvPicPr>
          <p:cNvPr id="3" name="Picture 2">
            <a:extLst>
              <a:ext uri="{FF2B5EF4-FFF2-40B4-BE49-F238E27FC236}">
                <a16:creationId xmlns:a16="http://schemas.microsoft.com/office/drawing/2014/main" id="{2D0BD09E-CC7F-3701-3D24-C7D76391DA4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28094" y="3046251"/>
            <a:ext cx="659615" cy="163806"/>
          </a:xfrm>
          <a:prstGeom prst="rect">
            <a:avLst/>
          </a:prstGeom>
        </p:spPr>
      </p:pic>
      <p:pic>
        <p:nvPicPr>
          <p:cNvPr id="5" name="Picture 4" descr="Novartis – Logo, brand and logotype">
            <a:extLst>
              <a:ext uri="{FF2B5EF4-FFF2-40B4-BE49-F238E27FC236}">
                <a16:creationId xmlns:a16="http://schemas.microsoft.com/office/drawing/2014/main" id="{4877A627-BA93-2BA5-FFA2-96DB7DEA4EE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953084" y="2769695"/>
            <a:ext cx="873575" cy="230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5BF0025E-B812-9752-FE66-49CBCB28A968}"/>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187335" y="3022588"/>
            <a:ext cx="405072" cy="2191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663F3D-C99F-4E83-C153-085E3EADB3A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811148" y="2776819"/>
            <a:ext cx="908137" cy="179213"/>
          </a:xfrm>
          <a:prstGeom prst="rect">
            <a:avLst/>
          </a:prstGeom>
        </p:spPr>
      </p:pic>
      <p:pic>
        <p:nvPicPr>
          <p:cNvPr id="8" name="Picture 7">
            <a:extLst>
              <a:ext uri="{FF2B5EF4-FFF2-40B4-BE49-F238E27FC236}">
                <a16:creationId xmlns:a16="http://schemas.microsoft.com/office/drawing/2014/main" id="{C57231D0-4AB3-75BD-EA2E-E5EDD271CF3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933018" y="3006582"/>
            <a:ext cx="664397" cy="163159"/>
          </a:xfrm>
          <a:prstGeom prst="rect">
            <a:avLst/>
          </a:prstGeom>
        </p:spPr>
      </p:pic>
      <p:pic>
        <p:nvPicPr>
          <p:cNvPr id="11" name="Picture 10">
            <a:extLst>
              <a:ext uri="{FF2B5EF4-FFF2-40B4-BE49-F238E27FC236}">
                <a16:creationId xmlns:a16="http://schemas.microsoft.com/office/drawing/2014/main" id="{44463748-66E7-F84D-FF1B-8FC4A8A872F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768191" y="2984178"/>
            <a:ext cx="220433" cy="220433"/>
          </a:xfrm>
          <a:prstGeom prst="rect">
            <a:avLst/>
          </a:prstGeom>
        </p:spPr>
      </p:pic>
      <p:pic>
        <p:nvPicPr>
          <p:cNvPr id="18" name="Picture 17">
            <a:extLst>
              <a:ext uri="{FF2B5EF4-FFF2-40B4-BE49-F238E27FC236}">
                <a16:creationId xmlns:a16="http://schemas.microsoft.com/office/drawing/2014/main" id="{5142F3C2-C70C-B551-8DBE-3439975D518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670692" y="2769815"/>
            <a:ext cx="955010" cy="188462"/>
          </a:xfrm>
          <a:prstGeom prst="rect">
            <a:avLst/>
          </a:prstGeom>
        </p:spPr>
      </p:pic>
      <p:pic>
        <p:nvPicPr>
          <p:cNvPr id="19" name="Picture 18">
            <a:extLst>
              <a:ext uri="{FF2B5EF4-FFF2-40B4-BE49-F238E27FC236}">
                <a16:creationId xmlns:a16="http://schemas.microsoft.com/office/drawing/2014/main" id="{99700065-3DC8-C898-FE14-A4BE8A5DF59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246388" y="2995331"/>
            <a:ext cx="220433" cy="220433"/>
          </a:xfrm>
          <a:prstGeom prst="rect">
            <a:avLst/>
          </a:prstGeom>
        </p:spPr>
      </p:pic>
      <p:pic>
        <p:nvPicPr>
          <p:cNvPr id="23" name="Picture 22">
            <a:extLst>
              <a:ext uri="{FF2B5EF4-FFF2-40B4-BE49-F238E27FC236}">
                <a16:creationId xmlns:a16="http://schemas.microsoft.com/office/drawing/2014/main" id="{4690BC5B-4799-509E-905F-A1183FF282C7}"/>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0282375" y="5384358"/>
            <a:ext cx="1098846" cy="216847"/>
          </a:xfrm>
          <a:prstGeom prst="rect">
            <a:avLst/>
          </a:prstGeom>
        </p:spPr>
      </p:pic>
      <p:pic>
        <p:nvPicPr>
          <p:cNvPr id="24" name="Picture 23">
            <a:extLst>
              <a:ext uri="{FF2B5EF4-FFF2-40B4-BE49-F238E27FC236}">
                <a16:creationId xmlns:a16="http://schemas.microsoft.com/office/drawing/2014/main" id="{F195F694-E378-A2B8-9A87-6E7B07987E2C}"/>
              </a:ext>
            </a:extLst>
          </p:cNvPr>
          <p:cNvPicPr>
            <a:picLocks noChangeAspect="1"/>
          </p:cNvPicPr>
          <p:nvPr/>
        </p:nvPicPr>
        <p:blipFill rotWithShape="1">
          <a:blip r:embed="rId15"/>
          <a:srcRect t="28187" b="27574"/>
          <a:stretch/>
        </p:blipFill>
        <p:spPr>
          <a:xfrm>
            <a:off x="10277475" y="5683973"/>
            <a:ext cx="1035106" cy="239301"/>
          </a:xfrm>
          <a:prstGeom prst="rect">
            <a:avLst/>
          </a:prstGeom>
        </p:spPr>
      </p:pic>
      <p:pic>
        <p:nvPicPr>
          <p:cNvPr id="21" name="Picture 20">
            <a:extLst>
              <a:ext uri="{FF2B5EF4-FFF2-40B4-BE49-F238E27FC236}">
                <a16:creationId xmlns:a16="http://schemas.microsoft.com/office/drawing/2014/main" id="{C2C509F9-3D08-339A-173A-636AB67DE7D9}"/>
              </a:ext>
            </a:extLst>
          </p:cNvPr>
          <p:cNvPicPr>
            <a:picLocks noChangeAspect="1"/>
          </p:cNvPicPr>
          <p:nvPr/>
        </p:nvPicPr>
        <p:blipFill>
          <a:blip r:embed="rId16"/>
          <a:stretch>
            <a:fillRect/>
          </a:stretch>
        </p:blipFill>
        <p:spPr>
          <a:xfrm>
            <a:off x="1516576" y="1298969"/>
            <a:ext cx="5466019" cy="1500108"/>
          </a:xfrm>
          <a:prstGeom prst="rect">
            <a:avLst/>
          </a:prstGeom>
        </p:spPr>
      </p:pic>
      <p:pic>
        <p:nvPicPr>
          <p:cNvPr id="32" name="Picture 31" descr="A logo with blue and white letters&#10;&#10;Description automatically generated">
            <a:extLst>
              <a:ext uri="{FF2B5EF4-FFF2-40B4-BE49-F238E27FC236}">
                <a16:creationId xmlns:a16="http://schemas.microsoft.com/office/drawing/2014/main" id="{9EF04A79-3647-189D-FD8C-321F52D91504}"/>
              </a:ext>
            </a:extLst>
          </p:cNvPr>
          <p:cNvPicPr>
            <a:picLocks noChangeAspect="1"/>
          </p:cNvPicPr>
          <p:nvPr/>
        </p:nvPicPr>
        <p:blipFill>
          <a:blip r:embed="rId17"/>
          <a:stretch>
            <a:fillRect/>
          </a:stretch>
        </p:blipFill>
        <p:spPr>
          <a:xfrm>
            <a:off x="1745425" y="3020501"/>
            <a:ext cx="609710" cy="204027"/>
          </a:xfrm>
          <a:prstGeom prst="rect">
            <a:avLst/>
          </a:prstGeom>
        </p:spPr>
      </p:pic>
      <p:pic>
        <p:nvPicPr>
          <p:cNvPr id="10" name="Picture 9">
            <a:extLst>
              <a:ext uri="{FF2B5EF4-FFF2-40B4-BE49-F238E27FC236}">
                <a16:creationId xmlns:a16="http://schemas.microsoft.com/office/drawing/2014/main" id="{C8E9D392-F197-76F8-5F23-4A13D074666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547753" y="2769815"/>
            <a:ext cx="955010" cy="188462"/>
          </a:xfrm>
          <a:prstGeom prst="rect">
            <a:avLst/>
          </a:prstGeom>
        </p:spPr>
      </p:pic>
      <p:sp>
        <p:nvSpPr>
          <p:cNvPr id="25" name="Plassholder for bunntekst 3">
            <a:extLst>
              <a:ext uri="{FF2B5EF4-FFF2-40B4-BE49-F238E27FC236}">
                <a16:creationId xmlns:a16="http://schemas.microsoft.com/office/drawing/2014/main" id="{3D2F8089-9C58-3601-5FD9-B022D540E1F4}"/>
              </a:ext>
            </a:extLst>
          </p:cNvPr>
          <p:cNvSpPr txBox="1">
            <a:spLocks noGrp="1"/>
          </p:cNvSpPr>
          <p:nvPr>
            <p:ph type="ftr" sz="quarter" idx="9"/>
          </p:nvPr>
        </p:nvSpPr>
        <p:spPr>
          <a:xfrm>
            <a:off x="515937" y="6392937"/>
            <a:ext cx="10123488" cy="365129"/>
          </a:xfrm>
        </p:spPr>
        <p:txBody>
          <a:bodyPr wrap="none" lIns="0" tIns="0" rIns="0" bIns="0" anchor="ctr" anchorCtr="0"/>
          <a:lstStyle>
            <a:lvl1pPr>
              <a:defRPr/>
            </a:lvl1pPr>
          </a:lstStyle>
          <a:p>
            <a:pPr lvl="0"/>
            <a:r>
              <a:rPr lang="en-US" sz="800" noProof="0"/>
              <a:t>1) </a:t>
            </a:r>
            <a:r>
              <a:rPr lang="nb-NO" sz="800" noProof="0"/>
              <a:t>Anne Cecilie Alvik er også en del av </a:t>
            </a:r>
            <a:r>
              <a:rPr lang="nb-NO" sz="800"/>
              <a:t>selskapets ledelse, som </a:t>
            </a:r>
            <a:r>
              <a:rPr lang="en-US" sz="800" noProof="0"/>
              <a:t>Head of Quality Assurance</a:t>
            </a:r>
          </a:p>
        </p:txBody>
      </p:sp>
      <p:sp>
        <p:nvSpPr>
          <p:cNvPr id="26" name="Plassholder for lysbildenummer 4">
            <a:extLst>
              <a:ext uri="{FF2B5EF4-FFF2-40B4-BE49-F238E27FC236}">
                <a16:creationId xmlns:a16="http://schemas.microsoft.com/office/drawing/2014/main" id="{A331F06F-661B-7916-A0BC-5DFE5DEC83AE}"/>
              </a:ext>
            </a:extLst>
          </p:cNvPr>
          <p:cNvSpPr txBox="1">
            <a:spLocks noGrp="1"/>
          </p:cNvSpPr>
          <p:nvPr>
            <p:ph type="sldNum" sz="quarter" idx="8"/>
          </p:nvPr>
        </p:nvSpPr>
        <p:spPr>
          <a:xfrm>
            <a:off x="11399838" y="6392937"/>
            <a:ext cx="457200" cy="365129"/>
          </a:xfrm>
        </p:spPr>
        <p:txBody>
          <a:bodyPr rIns="0" anchor="ctr" anchorCtr="0"/>
          <a:lstStyle>
            <a:lvl1pPr>
              <a:defRPr/>
            </a:lvl1pPr>
          </a:lstStyle>
          <a:p>
            <a:pPr lvl="0"/>
            <a:fld id="{E41E28EC-9B4C-460F-9964-9B031118BF9D}" type="slidenum">
              <a:rPr/>
              <a:pPr lvl="0"/>
              <a:t>22</a:t>
            </a:fld>
            <a:endParaRPr lang="nb-NO"/>
          </a:p>
        </p:txBody>
      </p:sp>
      <p:pic>
        <p:nvPicPr>
          <p:cNvPr id="1026" name="Picture 2" descr="Level 20 selects Ingrid Teigland Akay as one of nine Inspiring Women in  European Private Equity - Hadean Ventures">
            <a:extLst>
              <a:ext uri="{FF2B5EF4-FFF2-40B4-BE49-F238E27FC236}">
                <a16:creationId xmlns:a16="http://schemas.microsoft.com/office/drawing/2014/main" id="{01D5C295-6B05-E592-7842-7430A78E926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28628" y="5221887"/>
            <a:ext cx="698706" cy="156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ex Therapeutics – Companion apps for patients and their treatment  challenges">
            <a:extLst>
              <a:ext uri="{FF2B5EF4-FFF2-40B4-BE49-F238E27FC236}">
                <a16:creationId xmlns:a16="http://schemas.microsoft.com/office/drawing/2014/main" id="{D502A7B4-5511-FFB5-708C-7C0981D0137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28627" y="5564882"/>
            <a:ext cx="698706" cy="2079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2BC276CF-69A0-D2A3-4113-6BC461C4B71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533982" y="5198452"/>
            <a:ext cx="955011" cy="188464"/>
          </a:xfrm>
          <a:prstGeom prst="rect">
            <a:avLst/>
          </a:prstGeom>
        </p:spPr>
      </p:pic>
      <p:pic>
        <p:nvPicPr>
          <p:cNvPr id="1046" name="Picture 22" descr="Fusion Pharmaceuticals - MassBio">
            <a:extLst>
              <a:ext uri="{FF2B5EF4-FFF2-40B4-BE49-F238E27FC236}">
                <a16:creationId xmlns:a16="http://schemas.microsoft.com/office/drawing/2014/main" id="{ADA81B68-4980-1001-540F-70F050F2F55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61095" y="5449188"/>
            <a:ext cx="483362" cy="32364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BASF Logo, symbol, meaning, history, PNG, brand">
            <a:extLst>
              <a:ext uri="{FF2B5EF4-FFF2-40B4-BE49-F238E27FC236}">
                <a16:creationId xmlns:a16="http://schemas.microsoft.com/office/drawing/2014/main" id="{2540738B-3169-936C-672B-F97103EB1837}"/>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28602" b="29645"/>
          <a:stretch/>
        </p:blipFill>
        <p:spPr bwMode="auto">
          <a:xfrm>
            <a:off x="3826098" y="5649544"/>
            <a:ext cx="524948" cy="12328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a:extLst>
              <a:ext uri="{FF2B5EF4-FFF2-40B4-BE49-F238E27FC236}">
                <a16:creationId xmlns:a16="http://schemas.microsoft.com/office/drawing/2014/main" id="{A5C4BFA3-FA80-6C56-810D-E19967881C8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0905" y="5600699"/>
            <a:ext cx="773625" cy="17213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Mirati Therapeutics Logo PNG Vector (PDF) Free Download">
            <a:extLst>
              <a:ext uri="{FF2B5EF4-FFF2-40B4-BE49-F238E27FC236}">
                <a16:creationId xmlns:a16="http://schemas.microsoft.com/office/drawing/2014/main" id="{F085F654-2E5B-5BFC-7E8B-D96D212C583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31405" y="5248347"/>
            <a:ext cx="386135" cy="124851"/>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6F16C5B1-CCDB-5272-49DF-E33DB39EE2F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43154" y="5583818"/>
            <a:ext cx="562636" cy="18901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Download Walgreens Boots Alliance Logo in SVG Vector or PNG File Format -  Logo.wine">
            <a:extLst>
              <a:ext uri="{FF2B5EF4-FFF2-40B4-BE49-F238E27FC236}">
                <a16:creationId xmlns:a16="http://schemas.microsoft.com/office/drawing/2014/main" id="{4B567FCC-2999-336D-68BA-E5C4E960DF9B}"/>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33724" b="33597"/>
          <a:stretch/>
        </p:blipFill>
        <p:spPr bwMode="auto">
          <a:xfrm>
            <a:off x="6548296" y="5206642"/>
            <a:ext cx="1148832" cy="250283"/>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Institutt for energiteknikk (IFE) – Sustainable Energy">
            <a:extLst>
              <a:ext uri="{FF2B5EF4-FFF2-40B4-BE49-F238E27FC236}">
                <a16:creationId xmlns:a16="http://schemas.microsoft.com/office/drawing/2014/main" id="{A954A4CA-507F-416C-0AEB-01459DBAEB0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84539" y="5516557"/>
            <a:ext cx="676347" cy="2562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3FD150D-9F86-9C12-3D02-083EF74385E7}"/>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623008" y="5198452"/>
            <a:ext cx="955011" cy="188464"/>
          </a:xfrm>
          <a:prstGeom prst="rect">
            <a:avLst/>
          </a:prstGeom>
        </p:spPr>
      </p:pic>
      <p:pic>
        <p:nvPicPr>
          <p:cNvPr id="14" name="Picture 13">
            <a:extLst>
              <a:ext uri="{FF2B5EF4-FFF2-40B4-BE49-F238E27FC236}">
                <a16:creationId xmlns:a16="http://schemas.microsoft.com/office/drawing/2014/main" id="{1A7ADCB2-625E-4FBC-0922-4813A527BA35}"/>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578495" y="5198452"/>
            <a:ext cx="955011" cy="188464"/>
          </a:xfrm>
          <a:prstGeom prst="rect">
            <a:avLst/>
          </a:prstGeom>
        </p:spPr>
      </p:pic>
      <p:pic>
        <p:nvPicPr>
          <p:cNvPr id="17" name="Picture 16">
            <a:extLst>
              <a:ext uri="{FF2B5EF4-FFF2-40B4-BE49-F238E27FC236}">
                <a16:creationId xmlns:a16="http://schemas.microsoft.com/office/drawing/2014/main" id="{ED820F4D-9F66-F7D5-4BB3-6709236CDEBF}"/>
              </a:ext>
            </a:extLst>
          </p:cNvPr>
          <p:cNvPicPr>
            <a:picLocks noChangeAspect="1"/>
          </p:cNvPicPr>
          <p:nvPr/>
        </p:nvPicPr>
        <p:blipFill rotWithShape="1">
          <a:blip r:embed="rId27"/>
          <a:srcRect r="83827" b="22675"/>
          <a:stretch/>
        </p:blipFill>
        <p:spPr>
          <a:xfrm>
            <a:off x="1516576" y="3866257"/>
            <a:ext cx="972401" cy="973334"/>
          </a:xfrm>
          <a:prstGeom prst="rect">
            <a:avLst/>
          </a:prstGeom>
        </p:spPr>
      </p:pic>
      <p:pic>
        <p:nvPicPr>
          <p:cNvPr id="28" name="Picture 27">
            <a:extLst>
              <a:ext uri="{FF2B5EF4-FFF2-40B4-BE49-F238E27FC236}">
                <a16:creationId xmlns:a16="http://schemas.microsoft.com/office/drawing/2014/main" id="{BDB26C44-7111-3703-5ABB-2CE1E6478243}"/>
              </a:ext>
            </a:extLst>
          </p:cNvPr>
          <p:cNvPicPr>
            <a:picLocks noChangeAspect="1"/>
          </p:cNvPicPr>
          <p:nvPr/>
        </p:nvPicPr>
        <p:blipFill rotWithShape="1">
          <a:blip r:embed="rId27"/>
          <a:srcRect l="33699" r="50128" b="22675"/>
          <a:stretch/>
        </p:blipFill>
        <p:spPr>
          <a:xfrm>
            <a:off x="3608846" y="3866257"/>
            <a:ext cx="972401" cy="973334"/>
          </a:xfrm>
          <a:prstGeom prst="rect">
            <a:avLst/>
          </a:prstGeom>
        </p:spPr>
      </p:pic>
      <p:pic>
        <p:nvPicPr>
          <p:cNvPr id="29" name="Picture 28">
            <a:extLst>
              <a:ext uri="{FF2B5EF4-FFF2-40B4-BE49-F238E27FC236}">
                <a16:creationId xmlns:a16="http://schemas.microsoft.com/office/drawing/2014/main" id="{A051325F-E411-DFFF-F740-D9200FDB488D}"/>
              </a:ext>
            </a:extLst>
          </p:cNvPr>
          <p:cNvPicPr>
            <a:picLocks noChangeAspect="1"/>
          </p:cNvPicPr>
          <p:nvPr/>
        </p:nvPicPr>
        <p:blipFill rotWithShape="1">
          <a:blip r:embed="rId27"/>
          <a:srcRect l="16582" r="67246" b="22675"/>
          <a:stretch/>
        </p:blipFill>
        <p:spPr>
          <a:xfrm>
            <a:off x="4614274" y="3866257"/>
            <a:ext cx="972401" cy="973334"/>
          </a:xfrm>
          <a:prstGeom prst="rect">
            <a:avLst/>
          </a:prstGeom>
        </p:spPr>
      </p:pic>
      <p:pic>
        <p:nvPicPr>
          <p:cNvPr id="16" name="Picture 15">
            <a:extLst>
              <a:ext uri="{FF2B5EF4-FFF2-40B4-BE49-F238E27FC236}">
                <a16:creationId xmlns:a16="http://schemas.microsoft.com/office/drawing/2014/main" id="{647E1DC6-EF6D-7EB7-86ED-716085C4EBC6}"/>
              </a:ext>
            </a:extLst>
          </p:cNvPr>
          <p:cNvPicPr>
            <a:picLocks noChangeAspect="1"/>
          </p:cNvPicPr>
          <p:nvPr/>
        </p:nvPicPr>
        <p:blipFill rotWithShape="1">
          <a:blip r:embed="rId27"/>
          <a:srcRect l="66671" b="22675"/>
          <a:stretch/>
        </p:blipFill>
        <p:spPr>
          <a:xfrm>
            <a:off x="5637989" y="3866257"/>
            <a:ext cx="2003938" cy="973334"/>
          </a:xfrm>
          <a:prstGeom prst="rect">
            <a:avLst/>
          </a:prstGeom>
        </p:spPr>
      </p:pic>
      <p:pic>
        <p:nvPicPr>
          <p:cNvPr id="30" name="Picture 29">
            <a:extLst>
              <a:ext uri="{FF2B5EF4-FFF2-40B4-BE49-F238E27FC236}">
                <a16:creationId xmlns:a16="http://schemas.microsoft.com/office/drawing/2014/main" id="{9B65E830-0AFB-ACF8-F697-BB96AC7A6A93}"/>
              </a:ext>
            </a:extLst>
          </p:cNvPr>
          <p:cNvPicPr>
            <a:picLocks noChangeAspect="1"/>
          </p:cNvPicPr>
          <p:nvPr/>
        </p:nvPicPr>
        <p:blipFill rotWithShape="1">
          <a:blip r:embed="rId27"/>
          <a:srcRect l="49721" r="33665" b="21919"/>
          <a:stretch/>
        </p:blipFill>
        <p:spPr>
          <a:xfrm>
            <a:off x="2531148" y="3866256"/>
            <a:ext cx="998951" cy="982859"/>
          </a:xfrm>
          <a:prstGeom prst="rect">
            <a:avLst/>
          </a:prstGeom>
        </p:spPr>
      </p:pic>
      <p:pic>
        <p:nvPicPr>
          <p:cNvPr id="33" name="Picture 2">
            <a:extLst>
              <a:ext uri="{FF2B5EF4-FFF2-40B4-BE49-F238E27FC236}">
                <a16:creationId xmlns:a16="http://schemas.microsoft.com/office/drawing/2014/main" id="{32ABFD59-9EA8-8A4C-2EDF-3F00CA392AF1}"/>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l="2447" t="957" b="4380"/>
          <a:stretch/>
        </p:blipFill>
        <p:spPr bwMode="auto">
          <a:xfrm>
            <a:off x="8138572" y="1309382"/>
            <a:ext cx="1009651" cy="101471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pic>
        <p:nvPicPr>
          <p:cNvPr id="35" name="Picture 4">
            <a:extLst>
              <a:ext uri="{FF2B5EF4-FFF2-40B4-BE49-F238E27FC236}">
                <a16:creationId xmlns:a16="http://schemas.microsoft.com/office/drawing/2014/main" id="{C1FDC177-DA68-0A71-21C0-88DEAC2D8BE7}"/>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2447" b="2818"/>
          <a:stretch/>
        </p:blipFill>
        <p:spPr bwMode="auto">
          <a:xfrm>
            <a:off x="7060520" y="1309382"/>
            <a:ext cx="1009651" cy="1014718"/>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A57615A9-8394-2F38-C455-913B94BC6C82}"/>
              </a:ext>
            </a:extLst>
          </p:cNvPr>
          <p:cNvSpPr/>
          <p:nvPr/>
        </p:nvSpPr>
        <p:spPr>
          <a:xfrm>
            <a:off x="8016955" y="2403680"/>
            <a:ext cx="1252883" cy="271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Stian Brekke</a:t>
            </a:r>
          </a:p>
          <a:p>
            <a:pPr algn="ctr">
              <a:spcAft>
                <a:spcPts val="400"/>
              </a:spcAft>
            </a:pPr>
            <a:r>
              <a:rPr lang="en-US" sz="700">
                <a:solidFill>
                  <a:schemeClr val="tx1"/>
                </a:solidFill>
                <a:latin typeface="Aptos" panose="020B0004020202020204" pitchFamily="34" charset="0"/>
                <a:cs typeface="Arial" panose="020B0604020202020204" pitchFamily="34" charset="0"/>
              </a:rPr>
              <a:t>Head of Regulatory Affairs</a:t>
            </a:r>
          </a:p>
        </p:txBody>
      </p:sp>
      <p:sp>
        <p:nvSpPr>
          <p:cNvPr id="36" name="Rectangle 35">
            <a:extLst>
              <a:ext uri="{FF2B5EF4-FFF2-40B4-BE49-F238E27FC236}">
                <a16:creationId xmlns:a16="http://schemas.microsoft.com/office/drawing/2014/main" id="{D5C27BEE-6BD9-AE44-7637-51B1BDAE3C95}"/>
              </a:ext>
            </a:extLst>
          </p:cNvPr>
          <p:cNvSpPr/>
          <p:nvPr/>
        </p:nvSpPr>
        <p:spPr>
          <a:xfrm>
            <a:off x="6938903" y="2403680"/>
            <a:ext cx="1252883" cy="271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Kristine Lofthus</a:t>
            </a:r>
          </a:p>
          <a:p>
            <a:pPr algn="ctr">
              <a:spcAft>
                <a:spcPts val="400"/>
              </a:spcAft>
            </a:pPr>
            <a:r>
              <a:rPr lang="en-US" sz="700">
                <a:solidFill>
                  <a:schemeClr val="tx1"/>
                </a:solidFill>
                <a:latin typeface="Aptos" panose="020B0004020202020204" pitchFamily="34" charset="0"/>
                <a:cs typeface="Arial" panose="020B0604020202020204" pitchFamily="34" charset="0"/>
              </a:rPr>
              <a:t>Chief Production Officer</a:t>
            </a:r>
          </a:p>
        </p:txBody>
      </p:sp>
      <p:pic>
        <p:nvPicPr>
          <p:cNvPr id="2050" name="Picture 2" descr="Zoetis Inc. - Zoetis to Acquire PHARMAQ, the Global Leader in Vaccines and  Innovation for Health Products in Aquaculture">
            <a:extLst>
              <a:ext uri="{FF2B5EF4-FFF2-40B4-BE49-F238E27FC236}">
                <a16:creationId xmlns:a16="http://schemas.microsoft.com/office/drawing/2014/main" id="{349458FC-E0AC-41EA-9CB2-5B9AC293FDB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62079" y="2891941"/>
            <a:ext cx="562636" cy="10022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88C843EF-D1FC-9F92-F9F1-B3414F60865D}"/>
              </a:ext>
            </a:extLst>
          </p:cNvPr>
          <p:cNvSpPr/>
          <p:nvPr/>
        </p:nvSpPr>
        <p:spPr>
          <a:xfrm>
            <a:off x="1516576" y="2409958"/>
            <a:ext cx="5466019" cy="3991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F4CEEFE0-9A31-2994-C10D-C29A4E30DC0A}"/>
              </a:ext>
            </a:extLst>
          </p:cNvPr>
          <p:cNvSpPr/>
          <p:nvPr/>
        </p:nvSpPr>
        <p:spPr>
          <a:xfrm>
            <a:off x="5843154" y="2403680"/>
            <a:ext cx="1252883" cy="271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Tore Kvam</a:t>
            </a:r>
          </a:p>
          <a:p>
            <a:pPr algn="ctr">
              <a:spcAft>
                <a:spcPts val="400"/>
              </a:spcAft>
            </a:pPr>
            <a:r>
              <a:rPr lang="en-US" sz="700">
                <a:solidFill>
                  <a:schemeClr val="tx1"/>
                </a:solidFill>
                <a:latin typeface="Aptos" panose="020B0004020202020204" pitchFamily="34" charset="0"/>
                <a:cs typeface="Arial" panose="020B0604020202020204" pitchFamily="34" charset="0"/>
              </a:rPr>
              <a:t>Chief Financial Officer</a:t>
            </a:r>
          </a:p>
        </p:txBody>
      </p:sp>
      <p:sp>
        <p:nvSpPr>
          <p:cNvPr id="41" name="Rectangle 40">
            <a:extLst>
              <a:ext uri="{FF2B5EF4-FFF2-40B4-BE49-F238E27FC236}">
                <a16:creationId xmlns:a16="http://schemas.microsoft.com/office/drawing/2014/main" id="{1C857AD8-715E-D7D1-BB43-8528F3EE74C8}"/>
              </a:ext>
            </a:extLst>
          </p:cNvPr>
          <p:cNvSpPr/>
          <p:nvPr/>
        </p:nvSpPr>
        <p:spPr>
          <a:xfrm>
            <a:off x="4765102" y="2403680"/>
            <a:ext cx="1252883" cy="271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Kari Myren</a:t>
            </a:r>
          </a:p>
          <a:p>
            <a:pPr algn="ctr">
              <a:spcAft>
                <a:spcPts val="400"/>
              </a:spcAft>
            </a:pPr>
            <a:r>
              <a:rPr lang="en-US" sz="700">
                <a:solidFill>
                  <a:schemeClr val="tx1"/>
                </a:solidFill>
                <a:latin typeface="Aptos" panose="020B0004020202020204" pitchFamily="34" charset="0"/>
                <a:cs typeface="Arial" panose="020B0604020202020204" pitchFamily="34" charset="0"/>
              </a:rPr>
              <a:t>Chief Medical Officer</a:t>
            </a:r>
          </a:p>
        </p:txBody>
      </p:sp>
      <p:sp>
        <p:nvSpPr>
          <p:cNvPr id="42" name="Rectangle 41">
            <a:extLst>
              <a:ext uri="{FF2B5EF4-FFF2-40B4-BE49-F238E27FC236}">
                <a16:creationId xmlns:a16="http://schemas.microsoft.com/office/drawing/2014/main" id="{8FE9AB18-9018-EF98-98A9-AB0F3CD7C29F}"/>
              </a:ext>
            </a:extLst>
          </p:cNvPr>
          <p:cNvSpPr/>
          <p:nvPr/>
        </p:nvSpPr>
        <p:spPr>
          <a:xfrm>
            <a:off x="3625702" y="2403680"/>
            <a:ext cx="1252883" cy="271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Anne-Kirsti Aksnes</a:t>
            </a:r>
          </a:p>
          <a:p>
            <a:pPr algn="ctr">
              <a:spcAft>
                <a:spcPts val="400"/>
              </a:spcAft>
            </a:pPr>
            <a:r>
              <a:rPr lang="en-US" sz="700">
                <a:solidFill>
                  <a:schemeClr val="tx1"/>
                </a:solidFill>
                <a:latin typeface="Aptos" panose="020B0004020202020204" pitchFamily="34" charset="0"/>
                <a:cs typeface="Arial" panose="020B0604020202020204" pitchFamily="34" charset="0"/>
              </a:rPr>
              <a:t>Chief Clinical Officer</a:t>
            </a:r>
          </a:p>
        </p:txBody>
      </p:sp>
      <p:sp>
        <p:nvSpPr>
          <p:cNvPr id="43" name="Rectangle 42">
            <a:extLst>
              <a:ext uri="{FF2B5EF4-FFF2-40B4-BE49-F238E27FC236}">
                <a16:creationId xmlns:a16="http://schemas.microsoft.com/office/drawing/2014/main" id="{D9C79203-D688-8FA8-9613-FFFD0223C73A}"/>
              </a:ext>
            </a:extLst>
          </p:cNvPr>
          <p:cNvSpPr/>
          <p:nvPr/>
        </p:nvSpPr>
        <p:spPr>
          <a:xfrm>
            <a:off x="2521755" y="2403680"/>
            <a:ext cx="1252883" cy="271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Gro Hjellum</a:t>
            </a:r>
          </a:p>
          <a:p>
            <a:pPr algn="ctr">
              <a:spcAft>
                <a:spcPts val="400"/>
              </a:spcAft>
            </a:pPr>
            <a:r>
              <a:rPr lang="en-US" sz="700">
                <a:solidFill>
                  <a:schemeClr val="tx1"/>
                </a:solidFill>
                <a:latin typeface="Aptos" panose="020B0004020202020204" pitchFamily="34" charset="0"/>
                <a:cs typeface="Arial" panose="020B0604020202020204" pitchFamily="34" charset="0"/>
              </a:rPr>
              <a:t>Chief Operations Officer</a:t>
            </a:r>
          </a:p>
        </p:txBody>
      </p:sp>
      <p:sp>
        <p:nvSpPr>
          <p:cNvPr id="44" name="Rectangle 43">
            <a:extLst>
              <a:ext uri="{FF2B5EF4-FFF2-40B4-BE49-F238E27FC236}">
                <a16:creationId xmlns:a16="http://schemas.microsoft.com/office/drawing/2014/main" id="{A3DFFDD9-14B5-D222-EFD2-46F6C84D2781}"/>
              </a:ext>
            </a:extLst>
          </p:cNvPr>
          <p:cNvSpPr/>
          <p:nvPr/>
        </p:nvSpPr>
        <p:spPr>
          <a:xfrm>
            <a:off x="1390843" y="2403680"/>
            <a:ext cx="1252883" cy="2719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Øystein Soug</a:t>
            </a:r>
          </a:p>
          <a:p>
            <a:pPr algn="ctr">
              <a:spcAft>
                <a:spcPts val="400"/>
              </a:spcAft>
            </a:pPr>
            <a:r>
              <a:rPr lang="en-US" sz="700">
                <a:solidFill>
                  <a:schemeClr val="tx1"/>
                </a:solidFill>
                <a:latin typeface="Aptos" panose="020B0004020202020204" pitchFamily="34" charset="0"/>
                <a:cs typeface="Arial" panose="020B0604020202020204" pitchFamily="34" charset="0"/>
              </a:rPr>
              <a:t>Chief Executive Officer</a:t>
            </a:r>
          </a:p>
        </p:txBody>
      </p:sp>
      <p:pic>
        <p:nvPicPr>
          <p:cNvPr id="2052" name="Picture 4">
            <a:extLst>
              <a:ext uri="{FF2B5EF4-FFF2-40B4-BE49-F238E27FC236}">
                <a16:creationId xmlns:a16="http://schemas.microsoft.com/office/drawing/2014/main" id="{2E0BF061-7037-D835-1216-A1DABD752AB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386424" y="3096428"/>
            <a:ext cx="513946" cy="1713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side - Sykehusapotekene HF">
            <a:extLst>
              <a:ext uri="{FF2B5EF4-FFF2-40B4-BE49-F238E27FC236}">
                <a16:creationId xmlns:a16="http://schemas.microsoft.com/office/drawing/2014/main" id="{69B0447D-5EA5-88A6-8BD2-59559ADD1E4B}"/>
              </a:ext>
            </a:extLst>
          </p:cNvPr>
          <p:cNvPicPr>
            <a:picLocks noChangeAspect="1" noChangeArrowheads="1"/>
          </p:cNvPicPr>
          <p:nvPr/>
        </p:nvPicPr>
        <p:blipFill rotWithShape="1">
          <a:blip r:embed="rId32">
            <a:extLst>
              <a:ext uri="{28A0092B-C50C-407E-A947-70E740481C1C}">
                <a14:useLocalDpi xmlns:a14="http://schemas.microsoft.com/office/drawing/2010/main" val="0"/>
              </a:ext>
            </a:extLst>
          </a:blip>
          <a:srcRect t="28484" b="35743"/>
          <a:stretch/>
        </p:blipFill>
        <p:spPr bwMode="auto">
          <a:xfrm>
            <a:off x="7169048" y="2815034"/>
            <a:ext cx="792595" cy="148383"/>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BFD5DAAD-A1C0-B254-49A1-493AF8E53141}"/>
              </a:ext>
            </a:extLst>
          </p:cNvPr>
          <p:cNvSpPr/>
          <p:nvPr/>
        </p:nvSpPr>
        <p:spPr>
          <a:xfrm>
            <a:off x="9671514" y="4916252"/>
            <a:ext cx="1035106" cy="310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Roy Larsen</a:t>
            </a:r>
          </a:p>
          <a:p>
            <a:pPr algn="ctr">
              <a:spcAft>
                <a:spcPts val="400"/>
              </a:spcAft>
            </a:pPr>
            <a:r>
              <a:rPr lang="en-US" sz="700">
                <a:solidFill>
                  <a:schemeClr val="tx1"/>
                </a:solidFill>
                <a:latin typeface="Aptos" panose="020B0004020202020204" pitchFamily="34" charset="0"/>
                <a:cs typeface="Arial" panose="020B0604020202020204" pitchFamily="34" charset="0"/>
              </a:rPr>
              <a:t>Scientific Founder &amp; Advisor</a:t>
            </a:r>
          </a:p>
        </p:txBody>
      </p:sp>
      <p:sp>
        <p:nvSpPr>
          <p:cNvPr id="52" name="Rectangle 51">
            <a:extLst>
              <a:ext uri="{FF2B5EF4-FFF2-40B4-BE49-F238E27FC236}">
                <a16:creationId xmlns:a16="http://schemas.microsoft.com/office/drawing/2014/main" id="{0F0D0EE4-4921-AB3F-3A72-0485E3629063}"/>
              </a:ext>
            </a:extLst>
          </p:cNvPr>
          <p:cNvSpPr/>
          <p:nvPr/>
        </p:nvSpPr>
        <p:spPr>
          <a:xfrm>
            <a:off x="10821932" y="4916252"/>
            <a:ext cx="1035106" cy="3105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en-US" sz="900">
                <a:solidFill>
                  <a:schemeClr val="tx1"/>
                </a:solidFill>
                <a:latin typeface="Aptos" panose="020B0004020202020204" pitchFamily="34" charset="0"/>
                <a:cs typeface="Arial" panose="020B0604020202020204" pitchFamily="34" charset="0"/>
              </a:rPr>
              <a:t>Øyvind Bruland</a:t>
            </a:r>
          </a:p>
          <a:p>
            <a:pPr algn="ctr">
              <a:spcAft>
                <a:spcPts val="400"/>
              </a:spcAft>
            </a:pPr>
            <a:r>
              <a:rPr lang="en-US" sz="700">
                <a:solidFill>
                  <a:schemeClr val="tx1"/>
                </a:solidFill>
                <a:latin typeface="Aptos" panose="020B0004020202020204" pitchFamily="34" charset="0"/>
                <a:cs typeface="Arial" panose="020B0604020202020204" pitchFamily="34" charset="0"/>
              </a:rPr>
              <a:t>Scientific Founder &amp; Advisor</a:t>
            </a:r>
          </a:p>
        </p:txBody>
      </p:sp>
      <p:sp>
        <p:nvSpPr>
          <p:cNvPr id="54" name="Rectangle 53">
            <a:extLst>
              <a:ext uri="{FF2B5EF4-FFF2-40B4-BE49-F238E27FC236}">
                <a16:creationId xmlns:a16="http://schemas.microsoft.com/office/drawing/2014/main" id="{5442D769-D090-05D0-40CD-A5B58A396C40}"/>
              </a:ext>
            </a:extLst>
          </p:cNvPr>
          <p:cNvSpPr/>
          <p:nvPr/>
        </p:nvSpPr>
        <p:spPr>
          <a:xfrm>
            <a:off x="1516575" y="4840011"/>
            <a:ext cx="6125351" cy="1924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a:extLst>
              <a:ext uri="{FF2B5EF4-FFF2-40B4-BE49-F238E27FC236}">
                <a16:creationId xmlns:a16="http://schemas.microsoft.com/office/drawing/2014/main" id="{D2A353C9-5A89-A936-FB94-FE7648CE0DB7}"/>
              </a:ext>
            </a:extLst>
          </p:cNvPr>
          <p:cNvSpPr/>
          <p:nvPr/>
        </p:nvSpPr>
        <p:spPr>
          <a:xfrm>
            <a:off x="1493838" y="4867504"/>
            <a:ext cx="973928" cy="271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nb-NO" sz="800" noProof="0">
                <a:solidFill>
                  <a:schemeClr val="tx1"/>
                </a:solidFill>
                <a:latin typeface="Aptos" panose="020B0004020202020204" pitchFamily="34" charset="0"/>
                <a:cs typeface="Arial" panose="020B0604020202020204" pitchFamily="34" charset="0"/>
              </a:rPr>
              <a:t>Gillies O’Bryan-Tear</a:t>
            </a:r>
          </a:p>
          <a:p>
            <a:pPr algn="ctr">
              <a:spcAft>
                <a:spcPts val="400"/>
              </a:spcAft>
            </a:pPr>
            <a:r>
              <a:rPr lang="nb-NO" sz="700" noProof="0">
                <a:solidFill>
                  <a:schemeClr val="tx1"/>
                </a:solidFill>
                <a:latin typeface="Aptos" panose="020B0004020202020204" pitchFamily="34" charset="0"/>
                <a:cs typeface="Arial" panose="020B0604020202020204" pitchFamily="34" charset="0"/>
              </a:rPr>
              <a:t>Styreleder</a:t>
            </a:r>
          </a:p>
        </p:txBody>
      </p:sp>
      <p:sp>
        <p:nvSpPr>
          <p:cNvPr id="46" name="Rectangle 45">
            <a:extLst>
              <a:ext uri="{FF2B5EF4-FFF2-40B4-BE49-F238E27FC236}">
                <a16:creationId xmlns:a16="http://schemas.microsoft.com/office/drawing/2014/main" id="{B49D80EB-0265-A60A-12E8-BDD0C73D26CD}"/>
              </a:ext>
            </a:extLst>
          </p:cNvPr>
          <p:cNvSpPr/>
          <p:nvPr/>
        </p:nvSpPr>
        <p:spPr>
          <a:xfrm>
            <a:off x="2543267" y="4867504"/>
            <a:ext cx="958095" cy="271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nb-NO" sz="800" noProof="0">
                <a:solidFill>
                  <a:schemeClr val="tx1"/>
                </a:solidFill>
                <a:latin typeface="Aptos" panose="020B0004020202020204" pitchFamily="34" charset="0"/>
                <a:cs typeface="Arial" panose="020B0604020202020204" pitchFamily="34" charset="0"/>
              </a:rPr>
              <a:t>Kari Grønås</a:t>
            </a:r>
          </a:p>
          <a:p>
            <a:pPr algn="ctr">
              <a:spcAft>
                <a:spcPts val="400"/>
              </a:spcAft>
            </a:pPr>
            <a:r>
              <a:rPr lang="nb-NO" sz="700" noProof="0">
                <a:solidFill>
                  <a:schemeClr val="tx1"/>
                </a:solidFill>
                <a:latin typeface="Aptos" panose="020B0004020202020204" pitchFamily="34" charset="0"/>
                <a:cs typeface="Arial" panose="020B0604020202020204" pitchFamily="34" charset="0"/>
              </a:rPr>
              <a:t>Styremedlem</a:t>
            </a:r>
          </a:p>
        </p:txBody>
      </p:sp>
      <p:sp>
        <p:nvSpPr>
          <p:cNvPr id="47" name="Rectangle 46">
            <a:extLst>
              <a:ext uri="{FF2B5EF4-FFF2-40B4-BE49-F238E27FC236}">
                <a16:creationId xmlns:a16="http://schemas.microsoft.com/office/drawing/2014/main" id="{D89DF156-894A-EFE0-50B5-81AB7271544B}"/>
              </a:ext>
            </a:extLst>
          </p:cNvPr>
          <p:cNvSpPr/>
          <p:nvPr/>
        </p:nvSpPr>
        <p:spPr>
          <a:xfrm>
            <a:off x="3616674" y="4867504"/>
            <a:ext cx="923189" cy="271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nb-NO" sz="800" noProof="0">
                <a:solidFill>
                  <a:schemeClr val="tx1"/>
                </a:solidFill>
                <a:latin typeface="Aptos" panose="020B0004020202020204" pitchFamily="34" charset="0"/>
                <a:cs typeface="Arial" panose="020B0604020202020204" pitchFamily="34" charset="0"/>
              </a:rPr>
              <a:t>Hilde Steineger</a:t>
            </a:r>
          </a:p>
          <a:p>
            <a:pPr algn="ctr">
              <a:spcAft>
                <a:spcPts val="400"/>
              </a:spcAft>
            </a:pPr>
            <a:r>
              <a:rPr lang="nb-NO" sz="700" noProof="0">
                <a:solidFill>
                  <a:schemeClr val="tx1"/>
                </a:solidFill>
                <a:latin typeface="Aptos" panose="020B0004020202020204" pitchFamily="34" charset="0"/>
                <a:cs typeface="Arial" panose="020B0604020202020204" pitchFamily="34" charset="0"/>
              </a:rPr>
              <a:t>Styremedlem</a:t>
            </a:r>
          </a:p>
        </p:txBody>
      </p:sp>
      <p:sp>
        <p:nvSpPr>
          <p:cNvPr id="48" name="Rectangle 47">
            <a:extLst>
              <a:ext uri="{FF2B5EF4-FFF2-40B4-BE49-F238E27FC236}">
                <a16:creationId xmlns:a16="http://schemas.microsoft.com/office/drawing/2014/main" id="{7E73BDDE-5F29-45B5-E71B-185F6454D6E9}"/>
              </a:ext>
            </a:extLst>
          </p:cNvPr>
          <p:cNvSpPr/>
          <p:nvPr/>
        </p:nvSpPr>
        <p:spPr>
          <a:xfrm>
            <a:off x="4655174" y="4867504"/>
            <a:ext cx="923189" cy="271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nb-NO" sz="800" noProof="0">
                <a:solidFill>
                  <a:schemeClr val="tx1"/>
                </a:solidFill>
                <a:latin typeface="Aptos" panose="020B0004020202020204" pitchFamily="34" charset="0"/>
                <a:cs typeface="Arial" panose="020B0604020202020204" pitchFamily="34" charset="0"/>
              </a:rPr>
              <a:t>Ingrid Teigland Akay</a:t>
            </a:r>
          </a:p>
          <a:p>
            <a:pPr algn="ctr">
              <a:spcAft>
                <a:spcPts val="400"/>
              </a:spcAft>
            </a:pPr>
            <a:r>
              <a:rPr lang="nb-NO" sz="700" noProof="0">
                <a:solidFill>
                  <a:schemeClr val="tx1"/>
                </a:solidFill>
                <a:latin typeface="Aptos" panose="020B0004020202020204" pitchFamily="34" charset="0"/>
                <a:cs typeface="Arial" panose="020B0604020202020204" pitchFamily="34" charset="0"/>
              </a:rPr>
              <a:t>Styremedlem</a:t>
            </a:r>
          </a:p>
        </p:txBody>
      </p:sp>
      <p:sp>
        <p:nvSpPr>
          <p:cNvPr id="49" name="Rectangle 48">
            <a:extLst>
              <a:ext uri="{FF2B5EF4-FFF2-40B4-BE49-F238E27FC236}">
                <a16:creationId xmlns:a16="http://schemas.microsoft.com/office/drawing/2014/main" id="{A8C4E178-4700-FCCD-EEF6-867C6F99C8F7}"/>
              </a:ext>
            </a:extLst>
          </p:cNvPr>
          <p:cNvSpPr/>
          <p:nvPr/>
        </p:nvSpPr>
        <p:spPr>
          <a:xfrm>
            <a:off x="5693674" y="4867504"/>
            <a:ext cx="923189" cy="271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nb-NO" sz="800" noProof="0">
                <a:solidFill>
                  <a:schemeClr val="tx1"/>
                </a:solidFill>
                <a:latin typeface="Aptos" panose="020B0004020202020204" pitchFamily="34" charset="0"/>
                <a:cs typeface="Arial" panose="020B0604020202020204" pitchFamily="34" charset="0"/>
              </a:rPr>
              <a:t>Orlando Oliveira</a:t>
            </a:r>
          </a:p>
          <a:p>
            <a:pPr algn="ctr">
              <a:spcAft>
                <a:spcPts val="400"/>
              </a:spcAft>
            </a:pPr>
            <a:r>
              <a:rPr lang="nb-NO" sz="700" noProof="0">
                <a:solidFill>
                  <a:schemeClr val="tx1"/>
                </a:solidFill>
                <a:latin typeface="Aptos" panose="020B0004020202020204" pitchFamily="34" charset="0"/>
                <a:cs typeface="Arial" panose="020B0604020202020204" pitchFamily="34" charset="0"/>
              </a:rPr>
              <a:t>Styremedlem</a:t>
            </a:r>
          </a:p>
        </p:txBody>
      </p:sp>
      <p:sp>
        <p:nvSpPr>
          <p:cNvPr id="50" name="Rectangle 49">
            <a:extLst>
              <a:ext uri="{FF2B5EF4-FFF2-40B4-BE49-F238E27FC236}">
                <a16:creationId xmlns:a16="http://schemas.microsoft.com/office/drawing/2014/main" id="{B567C39E-8DE8-AE7F-1186-F604D9B9A3A1}"/>
              </a:ext>
            </a:extLst>
          </p:cNvPr>
          <p:cNvSpPr/>
          <p:nvPr/>
        </p:nvSpPr>
        <p:spPr>
          <a:xfrm>
            <a:off x="6694773" y="4867504"/>
            <a:ext cx="923189" cy="271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nb-NO" sz="800" noProof="0">
                <a:solidFill>
                  <a:schemeClr val="tx1"/>
                </a:solidFill>
                <a:latin typeface="Aptos" panose="020B0004020202020204" pitchFamily="34" charset="0"/>
                <a:cs typeface="Arial" panose="020B0604020202020204" pitchFamily="34" charset="0"/>
              </a:rPr>
              <a:t>Anne Cecilie Alvik</a:t>
            </a:r>
          </a:p>
          <a:p>
            <a:pPr algn="ctr">
              <a:spcAft>
                <a:spcPts val="400"/>
              </a:spcAft>
            </a:pPr>
            <a:r>
              <a:rPr lang="nb-NO" sz="700" noProof="0">
                <a:solidFill>
                  <a:schemeClr val="tx1"/>
                </a:solidFill>
                <a:latin typeface="Aptos" panose="020B0004020202020204" pitchFamily="34" charset="0"/>
                <a:cs typeface="Arial" panose="020B0604020202020204" pitchFamily="34" charset="0"/>
              </a:rPr>
              <a:t>Ansattrepresentant</a:t>
            </a:r>
            <a:r>
              <a:rPr lang="nb-NO" sz="800" baseline="30000" noProof="0">
                <a:solidFill>
                  <a:schemeClr val="tx1"/>
                </a:solidFill>
                <a:latin typeface="Aptos" panose="020B0004020202020204" pitchFamily="34" charset="0"/>
              </a:rPr>
              <a:t>1) </a:t>
            </a:r>
            <a:endParaRPr lang="nb-NO" sz="700" noProof="0">
              <a:solidFill>
                <a:schemeClr val="tx1"/>
              </a:solidFill>
              <a:latin typeface="Aptos" panose="020B0004020202020204" pitchFamily="34" charset="0"/>
              <a:cs typeface="Arial" panose="020B0604020202020204" pitchFamily="34" charset="0"/>
            </a:endParaRPr>
          </a:p>
        </p:txBody>
      </p:sp>
      <p:pic>
        <p:nvPicPr>
          <p:cNvPr id="57" name="Picture 58" descr="Institutt for energiteknikk (IFE) – Sustainable Energy">
            <a:extLst>
              <a:ext uri="{FF2B5EF4-FFF2-40B4-BE49-F238E27FC236}">
                <a16:creationId xmlns:a16="http://schemas.microsoft.com/office/drawing/2014/main" id="{18F186EC-06C4-0FE4-794F-D39D4E46042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34368" y="3015305"/>
            <a:ext cx="461955" cy="17503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5">
            <a:extLst>
              <a:ext uri="{FF2B5EF4-FFF2-40B4-BE49-F238E27FC236}">
                <a16:creationId xmlns:a16="http://schemas.microsoft.com/office/drawing/2014/main" id="{7AC5C06A-97A2-4465-2487-E03B02C7FC91}"/>
              </a:ext>
            </a:extLst>
          </p:cNvPr>
          <p:cNvSpPr/>
          <p:nvPr/>
        </p:nvSpPr>
        <p:spPr>
          <a:xfrm>
            <a:off x="7796323" y="3857006"/>
            <a:ext cx="972401" cy="973334"/>
          </a:xfrm>
          <a:prstGeom prst="rect">
            <a:avLst/>
          </a:prstGeom>
          <a:blipFill dpi="0" rotWithShape="1">
            <a:blip r:embed="rId3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a:extLst>
              <a:ext uri="{FF2B5EF4-FFF2-40B4-BE49-F238E27FC236}">
                <a16:creationId xmlns:a16="http://schemas.microsoft.com/office/drawing/2014/main" id="{B3895F50-091D-4710-4542-BAB3F925B87A}"/>
              </a:ext>
            </a:extLst>
          </p:cNvPr>
          <p:cNvSpPr/>
          <p:nvPr/>
        </p:nvSpPr>
        <p:spPr>
          <a:xfrm>
            <a:off x="7832150" y="4878436"/>
            <a:ext cx="923189" cy="271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spcAft>
                <a:spcPts val="200"/>
              </a:spcAft>
            </a:pPr>
            <a:r>
              <a:rPr lang="en-US" sz="800" dirty="0">
                <a:solidFill>
                  <a:schemeClr val="tx1"/>
                </a:solidFill>
                <a:latin typeface="Aptos" panose="020B0004020202020204" pitchFamily="34" charset="0"/>
                <a:cs typeface="Arial" panose="020B0604020202020204" pitchFamily="34" charset="0"/>
              </a:rPr>
              <a:t>Johan Häggblad</a:t>
            </a:r>
          </a:p>
          <a:p>
            <a:pPr algn="ctr">
              <a:spcAft>
                <a:spcPts val="400"/>
              </a:spcAft>
            </a:pPr>
            <a:r>
              <a:rPr lang="nb-NO" sz="700" noProof="0">
                <a:solidFill>
                  <a:schemeClr val="tx1"/>
                </a:solidFill>
                <a:latin typeface="Aptos" panose="020B0004020202020204" pitchFamily="34" charset="0"/>
                <a:cs typeface="Arial" panose="020B0604020202020204" pitchFamily="34" charset="0"/>
              </a:rPr>
              <a:t>Styremedlem</a:t>
            </a:r>
          </a:p>
        </p:txBody>
      </p:sp>
      <p:pic>
        <p:nvPicPr>
          <p:cNvPr id="56" name="Picture 62">
            <a:extLst>
              <a:ext uri="{FF2B5EF4-FFF2-40B4-BE49-F238E27FC236}">
                <a16:creationId xmlns:a16="http://schemas.microsoft.com/office/drawing/2014/main" id="{C562B2EE-9D60-4B42-E3F7-D6D9595D1075}"/>
              </a:ext>
            </a:extLst>
          </p:cNvPr>
          <p:cNvPicPr>
            <a:picLocks noChangeAspect="1"/>
          </p:cNvPicPr>
          <p:nvPr/>
        </p:nvPicPr>
        <p:blipFill>
          <a:blip r:embed="rId34"/>
          <a:stretch>
            <a:fillRect/>
          </a:stretch>
        </p:blipFill>
        <p:spPr>
          <a:xfrm>
            <a:off x="7951909" y="5221217"/>
            <a:ext cx="693279" cy="188464"/>
          </a:xfrm>
          <a:prstGeom prst="rect">
            <a:avLst/>
          </a:prstGeom>
        </p:spPr>
      </p:pic>
      <p:sp>
        <p:nvSpPr>
          <p:cNvPr id="27" name="Title 1">
            <a:extLst>
              <a:ext uri="{FF2B5EF4-FFF2-40B4-BE49-F238E27FC236}">
                <a16:creationId xmlns:a16="http://schemas.microsoft.com/office/drawing/2014/main" id="{DC257E1A-8F69-9A9E-76ED-0576AE2844C2}"/>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GB" sz="900">
                <a:latin typeface="Aptos SemiBold" panose="020B0004020202020204" pitchFamily="34" charset="0"/>
              </a:rPr>
              <a:t>LEDELSE OG STYRE</a:t>
            </a:r>
          </a:p>
        </p:txBody>
      </p:sp>
      <p:sp>
        <p:nvSpPr>
          <p:cNvPr id="58" name="TextBox 11">
            <a:extLst>
              <a:ext uri="{FF2B5EF4-FFF2-40B4-BE49-F238E27FC236}">
                <a16:creationId xmlns:a16="http://schemas.microsoft.com/office/drawing/2014/main" id="{273CD811-DAF8-8390-1E72-B2DAB5FB3B65}"/>
              </a:ext>
            </a:extLst>
          </p:cNvPr>
          <p:cNvSpPr txBox="1"/>
          <p:nvPr/>
        </p:nvSpPr>
        <p:spPr>
          <a:xfrm>
            <a:off x="1781510" y="5983331"/>
            <a:ext cx="7290069" cy="276999"/>
          </a:xfrm>
          <a:prstGeom prst="rect">
            <a:avLst/>
          </a:prstGeom>
          <a:noFill/>
          <a:ln>
            <a:noFill/>
          </a:ln>
        </p:spPr>
        <p:txBody>
          <a:bodyPr wrap="square" lIns="0" rtlCol="0">
            <a:spAutoFit/>
          </a:bodyPr>
          <a:lstStyle/>
          <a:p>
            <a:r>
              <a:rPr lang="en-US" sz="1200" dirty="0">
                <a:solidFill>
                  <a:srgbClr val="0070C0"/>
                </a:solidFill>
                <a:latin typeface="Aptos" panose="020B0004020202020204" pitchFamily="34" charset="0"/>
              </a:rPr>
              <a:t>* Olav </a:t>
            </a:r>
            <a:r>
              <a:rPr lang="en-US" sz="1200" dirty="0" err="1">
                <a:solidFill>
                  <a:srgbClr val="0070C0"/>
                </a:solidFill>
                <a:latin typeface="Aptos" panose="020B0004020202020204" pitchFamily="34" charset="0"/>
              </a:rPr>
              <a:t>Hellebø</a:t>
            </a:r>
            <a:r>
              <a:rPr lang="en-US" sz="1200" dirty="0">
                <a:solidFill>
                  <a:srgbClr val="0070C0"/>
                </a:solidFill>
                <a:latin typeface="Aptos" panose="020B0004020202020204" pitchFamily="34" charset="0"/>
              </a:rPr>
              <a:t> er </a:t>
            </a:r>
            <a:r>
              <a:rPr lang="en-US" sz="1200" dirty="0" err="1">
                <a:solidFill>
                  <a:srgbClr val="0070C0"/>
                </a:solidFill>
                <a:latin typeface="Aptos" panose="020B0004020202020204" pitchFamily="34" charset="0"/>
              </a:rPr>
              <a:t>nominert</a:t>
            </a:r>
            <a:r>
              <a:rPr lang="en-US" sz="1200" dirty="0">
                <a:solidFill>
                  <a:srgbClr val="0070C0"/>
                </a:solidFill>
                <a:latin typeface="Aptos" panose="020B0004020202020204" pitchFamily="34" charset="0"/>
              </a:rPr>
              <a:t> </a:t>
            </a:r>
            <a:r>
              <a:rPr lang="en-US" sz="1200" dirty="0" err="1">
                <a:solidFill>
                  <a:srgbClr val="0070C0"/>
                </a:solidFill>
                <a:latin typeface="Aptos" panose="020B0004020202020204" pitchFamily="34" charset="0"/>
              </a:rPr>
              <a:t>som</a:t>
            </a:r>
            <a:r>
              <a:rPr lang="en-US" sz="1200" dirty="0">
                <a:solidFill>
                  <a:srgbClr val="0070C0"/>
                </a:solidFill>
                <a:latin typeface="Aptos" panose="020B0004020202020204" pitchFamily="34" charset="0"/>
              </a:rPr>
              <a:t> </a:t>
            </a:r>
            <a:r>
              <a:rPr lang="en-US" sz="1200" dirty="0" err="1">
                <a:solidFill>
                  <a:srgbClr val="0070C0"/>
                </a:solidFill>
                <a:latin typeface="Aptos" panose="020B0004020202020204" pitchFamily="34" charset="0"/>
              </a:rPr>
              <a:t>styremedlem</a:t>
            </a:r>
            <a:r>
              <a:rPr lang="en-US" sz="1200" dirty="0">
                <a:solidFill>
                  <a:srgbClr val="0070C0"/>
                </a:solidFill>
                <a:latin typeface="Aptos" panose="020B0004020202020204" pitchFamily="34" charset="0"/>
              </a:rPr>
              <a:t> </a:t>
            </a:r>
            <a:r>
              <a:rPr lang="en-US" sz="1200" dirty="0" err="1">
                <a:solidFill>
                  <a:srgbClr val="0070C0"/>
                </a:solidFill>
                <a:latin typeface="Aptos" panose="020B0004020202020204" pitchFamily="34" charset="0"/>
              </a:rPr>
              <a:t>til</a:t>
            </a:r>
            <a:r>
              <a:rPr lang="en-US" sz="1200" dirty="0">
                <a:solidFill>
                  <a:srgbClr val="0070C0"/>
                </a:solidFill>
                <a:latin typeface="Aptos" panose="020B0004020202020204" pitchFamily="34" charset="0"/>
              </a:rPr>
              <a:t> det nye </a:t>
            </a:r>
            <a:r>
              <a:rPr lang="en-US" sz="1200" dirty="0" err="1">
                <a:solidFill>
                  <a:srgbClr val="0070C0"/>
                </a:solidFill>
                <a:latin typeface="Aptos" panose="020B0004020202020204" pitchFamily="34" charset="0"/>
              </a:rPr>
              <a:t>styret</a:t>
            </a:r>
            <a:endParaRPr lang="en-US" sz="1200" dirty="0">
              <a:solidFill>
                <a:srgbClr val="0070C0"/>
              </a:solidFill>
              <a:latin typeface="Aptos" panose="020B0004020202020204" pitchFamily="34" charset="0"/>
            </a:endParaRPr>
          </a:p>
        </p:txBody>
      </p:sp>
    </p:spTree>
    <p:extLst>
      <p:ext uri="{BB962C8B-B14F-4D97-AF65-F5344CB8AC3E}">
        <p14:creationId xmlns:p14="http://schemas.microsoft.com/office/powerpoint/2010/main" val="3996271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39F3050-E8EC-0924-2633-B907CF5EE96F}"/>
              </a:ext>
            </a:extLst>
          </p:cNvPr>
          <p:cNvGraphicFramePr>
            <a:graphicFrameLocks noChangeAspect="1"/>
          </p:cNvGraphicFramePr>
          <p:nvPr>
            <p:custDataLst>
              <p:tags r:id="rId1"/>
            </p:custDataLst>
            <p:extLst>
              <p:ext uri="{D42A27DB-BD31-4B8C-83A1-F6EECF244321}">
                <p14:modId xmlns:p14="http://schemas.microsoft.com/office/powerpoint/2010/main" val="3831431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8" name="think-cell data - do not delete" hidden="1">
                        <a:extLst>
                          <a:ext uri="{FF2B5EF4-FFF2-40B4-BE49-F238E27FC236}">
                            <a16:creationId xmlns:a16="http://schemas.microsoft.com/office/drawing/2014/main" id="{D39F3050-E8EC-0924-2633-B907CF5EE9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0E0AD61-5904-1774-F2A4-4BEC777F31F7}"/>
              </a:ext>
            </a:extLst>
          </p:cNvPr>
          <p:cNvSpPr txBox="1"/>
          <p:nvPr/>
        </p:nvSpPr>
        <p:spPr>
          <a:xfrm>
            <a:off x="1955942" y="2211760"/>
            <a:ext cx="184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panose="020B0004020202020204" pitchFamily="34" charset="0"/>
              </a:rPr>
              <a:t>1</a:t>
            </a:r>
          </a:p>
        </p:txBody>
      </p:sp>
      <p:sp>
        <p:nvSpPr>
          <p:cNvPr id="15" name="TextBox 14">
            <a:extLst>
              <a:ext uri="{FF2B5EF4-FFF2-40B4-BE49-F238E27FC236}">
                <a16:creationId xmlns:a16="http://schemas.microsoft.com/office/drawing/2014/main" id="{1A9A386F-B9CD-4FB4-DB5B-71FC9D262372}"/>
              </a:ext>
            </a:extLst>
          </p:cNvPr>
          <p:cNvSpPr txBox="1"/>
          <p:nvPr/>
        </p:nvSpPr>
        <p:spPr>
          <a:xfrm>
            <a:off x="2267366" y="2867738"/>
            <a:ext cx="184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panose="020B0004020202020204" pitchFamily="34" charset="0"/>
              </a:rPr>
              <a:t>2</a:t>
            </a:r>
          </a:p>
        </p:txBody>
      </p:sp>
      <p:sp>
        <p:nvSpPr>
          <p:cNvPr id="16" name="TextBox 15">
            <a:extLst>
              <a:ext uri="{FF2B5EF4-FFF2-40B4-BE49-F238E27FC236}">
                <a16:creationId xmlns:a16="http://schemas.microsoft.com/office/drawing/2014/main" id="{2635D40C-F9DB-5FDB-A847-2FE68DCBEE50}"/>
              </a:ext>
            </a:extLst>
          </p:cNvPr>
          <p:cNvSpPr txBox="1"/>
          <p:nvPr/>
        </p:nvSpPr>
        <p:spPr>
          <a:xfrm>
            <a:off x="2359731" y="3526174"/>
            <a:ext cx="184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panose="020B0004020202020204" pitchFamily="34" charset="0"/>
              </a:rPr>
              <a:t>3</a:t>
            </a:r>
          </a:p>
        </p:txBody>
      </p:sp>
      <p:sp>
        <p:nvSpPr>
          <p:cNvPr id="17" name="TextBox 16">
            <a:extLst>
              <a:ext uri="{FF2B5EF4-FFF2-40B4-BE49-F238E27FC236}">
                <a16:creationId xmlns:a16="http://schemas.microsoft.com/office/drawing/2014/main" id="{DF019D02-4190-52BD-BE16-A0919C5444A7}"/>
              </a:ext>
            </a:extLst>
          </p:cNvPr>
          <p:cNvSpPr txBox="1"/>
          <p:nvPr/>
        </p:nvSpPr>
        <p:spPr>
          <a:xfrm>
            <a:off x="2267365" y="4177984"/>
            <a:ext cx="1847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ptos" panose="020B0004020202020204" pitchFamily="34" charset="0"/>
              </a:rPr>
              <a:t>4</a:t>
            </a:r>
          </a:p>
        </p:txBody>
      </p:sp>
      <p:sp>
        <p:nvSpPr>
          <p:cNvPr id="26" name="Båge 25">
            <a:extLst>
              <a:ext uri="{FF2B5EF4-FFF2-40B4-BE49-F238E27FC236}">
                <a16:creationId xmlns:a16="http://schemas.microsoft.com/office/drawing/2014/main" id="{6E132080-5248-5346-3C10-36FE16731A9D}"/>
              </a:ext>
            </a:extLst>
          </p:cNvPr>
          <p:cNvSpPr/>
          <p:nvPr/>
        </p:nvSpPr>
        <p:spPr>
          <a:xfrm rot="2943779">
            <a:off x="-4025029" y="967113"/>
            <a:ext cx="5937044" cy="4923774"/>
          </a:xfrm>
          <a:prstGeom prst="arc">
            <a:avLst>
              <a:gd name="adj1" fmla="val 15301485"/>
              <a:gd name="adj2" fmla="val 715289"/>
            </a:avLst>
          </a:prstGeom>
          <a:ln w="12700">
            <a:solidFill>
              <a:srgbClr val="1F254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448"/>
              </a:solidFill>
              <a:effectLst/>
              <a:uLnTx/>
              <a:uFillTx/>
              <a:latin typeface="Aptos SemiBold" panose="020B0004020202020204" pitchFamily="34" charset="0"/>
              <a:ea typeface="+mn-ea"/>
              <a:cs typeface="+mn-cs"/>
            </a:endParaRPr>
          </a:p>
        </p:txBody>
      </p:sp>
      <p:sp>
        <p:nvSpPr>
          <p:cNvPr id="10" name="Ellips 9">
            <a:extLst>
              <a:ext uri="{FF2B5EF4-FFF2-40B4-BE49-F238E27FC236}">
                <a16:creationId xmlns:a16="http://schemas.microsoft.com/office/drawing/2014/main" id="{19631C61-7AF7-81D4-CB2C-236F505C18F8}"/>
              </a:ext>
            </a:extLst>
          </p:cNvPr>
          <p:cNvSpPr/>
          <p:nvPr/>
        </p:nvSpPr>
        <p:spPr>
          <a:xfrm>
            <a:off x="540290" y="1493733"/>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1</a:t>
            </a:r>
          </a:p>
        </p:txBody>
      </p:sp>
      <p:sp>
        <p:nvSpPr>
          <p:cNvPr id="21" name="Ellips 20">
            <a:extLst>
              <a:ext uri="{FF2B5EF4-FFF2-40B4-BE49-F238E27FC236}">
                <a16:creationId xmlns:a16="http://schemas.microsoft.com/office/drawing/2014/main" id="{DE0A450D-029A-335A-778E-3956E332A96A}"/>
              </a:ext>
            </a:extLst>
          </p:cNvPr>
          <p:cNvSpPr/>
          <p:nvPr/>
        </p:nvSpPr>
        <p:spPr>
          <a:xfrm>
            <a:off x="1322015" y="3412909"/>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3</a:t>
            </a:r>
          </a:p>
        </p:txBody>
      </p:sp>
      <p:sp>
        <p:nvSpPr>
          <p:cNvPr id="5" name="Ellips 4">
            <a:extLst>
              <a:ext uri="{FF2B5EF4-FFF2-40B4-BE49-F238E27FC236}">
                <a16:creationId xmlns:a16="http://schemas.microsoft.com/office/drawing/2014/main" id="{20495A84-9074-8743-E600-E2573EE5327D}"/>
              </a:ext>
            </a:extLst>
          </p:cNvPr>
          <p:cNvSpPr/>
          <p:nvPr/>
        </p:nvSpPr>
        <p:spPr>
          <a:xfrm>
            <a:off x="1132428" y="2453321"/>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2</a:t>
            </a:r>
          </a:p>
        </p:txBody>
      </p:sp>
      <p:sp>
        <p:nvSpPr>
          <p:cNvPr id="23" name="Ellips 22">
            <a:extLst>
              <a:ext uri="{FF2B5EF4-FFF2-40B4-BE49-F238E27FC236}">
                <a16:creationId xmlns:a16="http://schemas.microsoft.com/office/drawing/2014/main" id="{BDF2C55E-A42E-5D87-7887-90FF1EB16DB9}"/>
              </a:ext>
            </a:extLst>
          </p:cNvPr>
          <p:cNvSpPr/>
          <p:nvPr/>
        </p:nvSpPr>
        <p:spPr>
          <a:xfrm>
            <a:off x="1152748" y="4372497"/>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4</a:t>
            </a:r>
          </a:p>
        </p:txBody>
      </p:sp>
      <p:sp>
        <p:nvSpPr>
          <p:cNvPr id="25" name="Ellips 24">
            <a:extLst>
              <a:ext uri="{FF2B5EF4-FFF2-40B4-BE49-F238E27FC236}">
                <a16:creationId xmlns:a16="http://schemas.microsoft.com/office/drawing/2014/main" id="{0D749573-DFB4-8F8C-1365-D75B33EED5CD}"/>
              </a:ext>
            </a:extLst>
          </p:cNvPr>
          <p:cNvSpPr/>
          <p:nvPr/>
        </p:nvSpPr>
        <p:spPr>
          <a:xfrm>
            <a:off x="580930" y="5332084"/>
            <a:ext cx="586374" cy="586374"/>
          </a:xfrm>
          <a:prstGeom prst="ellipse">
            <a:avLst/>
          </a:prstGeom>
          <a:solidFill>
            <a:srgbClr val="1F25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SemiBold" panose="020B0004020202020204" pitchFamily="34" charset="0"/>
                <a:ea typeface="+mn-ea"/>
                <a:cs typeface="+mn-cs"/>
              </a:rPr>
              <a:t>5</a:t>
            </a:r>
          </a:p>
        </p:txBody>
      </p:sp>
      <p:sp>
        <p:nvSpPr>
          <p:cNvPr id="7" name="textruta 18">
            <a:extLst>
              <a:ext uri="{FF2B5EF4-FFF2-40B4-BE49-F238E27FC236}">
                <a16:creationId xmlns:a16="http://schemas.microsoft.com/office/drawing/2014/main" id="{BAC8F334-31ED-57E3-3AD6-6A771BB29E4E}"/>
              </a:ext>
            </a:extLst>
          </p:cNvPr>
          <p:cNvSpPr txBox="1"/>
          <p:nvPr/>
        </p:nvSpPr>
        <p:spPr>
          <a:xfrm>
            <a:off x="1167304" y="5479013"/>
            <a:ext cx="10611910" cy="384721"/>
          </a:xfrm>
          <a:prstGeom prst="rect">
            <a:avLst/>
          </a:prstGeom>
          <a:noFill/>
        </p:spPr>
        <p:txBody>
          <a:bodyPr wrap="square" rtlCol="0">
            <a:spAutoFit/>
          </a:bodyPr>
          <a:lstStyle/>
          <a:p>
            <a:pPr lvl="0">
              <a:defRPr/>
            </a:pPr>
            <a:r>
              <a:rPr lang="nb-NO" sz="1900" b="1">
                <a:solidFill>
                  <a:srgbClr val="1F2548"/>
                </a:solidFill>
                <a:latin typeface="Aptos" panose="020B0004020202020204" pitchFamily="34" charset="0"/>
              </a:rPr>
              <a:t>Lovende effektresultater</a:t>
            </a:r>
            <a:r>
              <a:rPr lang="nb-NO" sz="1900">
                <a:solidFill>
                  <a:srgbClr val="1F2548"/>
                </a:solidFill>
                <a:latin typeface="Aptos" panose="020B0004020202020204" pitchFamily="34" charset="0"/>
              </a:rPr>
              <a:t>: et mulig paradigmeskifte innen behandling av eggstokk- og tykktarmskreft</a:t>
            </a:r>
            <a:endParaRPr kumimoji="0" lang="en-US" sz="1900" i="0" u="none" strike="sngStrike" kern="1200" cap="none" spc="0" normalizeH="0" baseline="0" noProof="0">
              <a:ln>
                <a:noFill/>
              </a:ln>
              <a:solidFill>
                <a:srgbClr val="FF0000"/>
              </a:solidFill>
              <a:effectLst/>
              <a:uLnTx/>
              <a:uFillTx/>
              <a:latin typeface="Aptos" panose="020B0004020202020204" pitchFamily="34" charset="0"/>
            </a:endParaRPr>
          </a:p>
        </p:txBody>
      </p:sp>
      <p:sp>
        <p:nvSpPr>
          <p:cNvPr id="3" name="textruta 23">
            <a:extLst>
              <a:ext uri="{FF2B5EF4-FFF2-40B4-BE49-F238E27FC236}">
                <a16:creationId xmlns:a16="http://schemas.microsoft.com/office/drawing/2014/main" id="{CB5D3C69-CAB3-321C-7415-01FF191A6D89}"/>
              </a:ext>
            </a:extLst>
          </p:cNvPr>
          <p:cNvSpPr txBox="1"/>
          <p:nvPr/>
        </p:nvSpPr>
        <p:spPr>
          <a:xfrm>
            <a:off x="1126664" y="1594560"/>
            <a:ext cx="10652550"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900" b="1" i="0" u="none" strike="noStrike" kern="1200" cap="none" spc="0" normalizeH="0" baseline="0" noProof="0">
                <a:ln>
                  <a:noFill/>
                </a:ln>
                <a:solidFill>
                  <a:srgbClr val="1F2548"/>
                </a:solidFill>
                <a:effectLst/>
                <a:uLnTx/>
                <a:uFillTx/>
                <a:latin typeface="Aptos" panose="020B0004020202020204" pitchFamily="34" charset="0"/>
              </a:rPr>
              <a:t>Stort udekket medisinsk behov </a:t>
            </a:r>
            <a:r>
              <a:rPr kumimoji="0" lang="nb-NO" sz="1900" i="0" u="none" strike="noStrike" kern="1200" cap="none" spc="0" normalizeH="0" baseline="0" noProof="0">
                <a:ln>
                  <a:noFill/>
                </a:ln>
                <a:solidFill>
                  <a:srgbClr val="1F2548"/>
                </a:solidFill>
                <a:effectLst/>
                <a:uLnTx/>
                <a:uFillTx/>
                <a:latin typeface="Aptos" panose="020B0004020202020204" pitchFamily="34" charset="0"/>
              </a:rPr>
              <a:t>og begrenset konkurranse  </a:t>
            </a:r>
          </a:p>
        </p:txBody>
      </p:sp>
      <p:sp>
        <p:nvSpPr>
          <p:cNvPr id="4" name="textruta 21">
            <a:extLst>
              <a:ext uri="{FF2B5EF4-FFF2-40B4-BE49-F238E27FC236}">
                <a16:creationId xmlns:a16="http://schemas.microsoft.com/office/drawing/2014/main" id="{B6F076FA-A0BC-CCF8-4D5B-592639B22321}"/>
              </a:ext>
            </a:extLst>
          </p:cNvPr>
          <p:cNvSpPr txBox="1"/>
          <p:nvPr/>
        </p:nvSpPr>
        <p:spPr>
          <a:xfrm>
            <a:off x="1908389" y="3492371"/>
            <a:ext cx="9385783" cy="384721"/>
          </a:xfrm>
          <a:prstGeom prst="rect">
            <a:avLst/>
          </a:prstGeom>
          <a:noFill/>
        </p:spPr>
        <p:txBody>
          <a:bodyPr wrap="square" rtlCol="0">
            <a:spAutoFit/>
          </a:bodyPr>
          <a:lstStyle/>
          <a:p>
            <a:pPr lvl="0">
              <a:defRPr/>
            </a:pPr>
            <a:r>
              <a:rPr lang="nb-NO" sz="1900">
                <a:solidFill>
                  <a:srgbClr val="1F2548"/>
                </a:solidFill>
                <a:latin typeface="Aptos" panose="020B0004020202020204" pitchFamily="34" charset="0"/>
              </a:rPr>
              <a:t>Målrettet, </a:t>
            </a:r>
            <a:r>
              <a:rPr lang="nb-NO" sz="1900" b="1">
                <a:solidFill>
                  <a:srgbClr val="1F2548"/>
                </a:solidFill>
                <a:latin typeface="Aptos" panose="020B0004020202020204" pitchFamily="34" charset="0"/>
              </a:rPr>
              <a:t>reseptoruavhengig</a:t>
            </a:r>
            <a:r>
              <a:rPr lang="nb-NO" sz="1900">
                <a:solidFill>
                  <a:srgbClr val="1F2548"/>
                </a:solidFill>
                <a:latin typeface="Aptos" panose="020B0004020202020204" pitchFamily="34" charset="0"/>
              </a:rPr>
              <a:t> og </a:t>
            </a:r>
            <a:r>
              <a:rPr lang="nb-NO" sz="1900" b="1">
                <a:solidFill>
                  <a:srgbClr val="1F2548"/>
                </a:solidFill>
                <a:latin typeface="Aptos" panose="020B0004020202020204" pitchFamily="34" charset="0"/>
              </a:rPr>
              <a:t>direkte virkning </a:t>
            </a:r>
            <a:r>
              <a:rPr lang="nb-NO" sz="1900">
                <a:solidFill>
                  <a:srgbClr val="1F2548"/>
                </a:solidFill>
                <a:latin typeface="Aptos" panose="020B0004020202020204" pitchFamily="34" charset="0"/>
              </a:rPr>
              <a:t>basert på alfa-stråling</a:t>
            </a:r>
            <a:endParaRPr lang="nb-NO" sz="1900" strike="sngStrike">
              <a:solidFill>
                <a:srgbClr val="FF0000"/>
              </a:solidFill>
              <a:latin typeface="Aptos" panose="020B0004020202020204" pitchFamily="34" charset="0"/>
            </a:endParaRPr>
          </a:p>
        </p:txBody>
      </p:sp>
      <p:sp>
        <p:nvSpPr>
          <p:cNvPr id="11" name="Plassholder for lysbildenummer 4">
            <a:extLst>
              <a:ext uri="{FF2B5EF4-FFF2-40B4-BE49-F238E27FC236}">
                <a16:creationId xmlns:a16="http://schemas.microsoft.com/office/drawing/2014/main" id="{CCC581CC-3687-BDFA-53BD-1B9D56FED109}"/>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23</a:t>
            </a:fld>
            <a:endParaRPr lang="en-GB" sz="1200">
              <a:solidFill>
                <a:schemeClr val="bg1"/>
              </a:solidFill>
              <a:latin typeface="Aptos" panose="020B0004020202020204" pitchFamily="34" charset="0"/>
            </a:endParaRPr>
          </a:p>
        </p:txBody>
      </p:sp>
      <p:sp>
        <p:nvSpPr>
          <p:cNvPr id="12" name="Title 1">
            <a:extLst>
              <a:ext uri="{FF2B5EF4-FFF2-40B4-BE49-F238E27FC236}">
                <a16:creationId xmlns:a16="http://schemas.microsoft.com/office/drawing/2014/main" id="{844985DD-D144-F227-0B6A-5DF7290A59C2}"/>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GB" sz="900">
                <a:solidFill>
                  <a:schemeClr val="tx1"/>
                </a:solidFill>
                <a:latin typeface="Aptos SemiBold" panose="020B0004020202020204" pitchFamily="34" charset="0"/>
              </a:rPr>
              <a:t>OPPSUMMERING</a:t>
            </a:r>
          </a:p>
        </p:txBody>
      </p:sp>
      <p:sp>
        <p:nvSpPr>
          <p:cNvPr id="13" name="Title 1">
            <a:extLst>
              <a:ext uri="{FF2B5EF4-FFF2-40B4-BE49-F238E27FC236}">
                <a16:creationId xmlns:a16="http://schemas.microsoft.com/office/drawing/2014/main" id="{B9802D52-54AE-B7DA-7E80-EEB9A68EC0B1}"/>
              </a:ext>
            </a:extLst>
          </p:cNvPr>
          <p:cNvSpPr txBox="1">
            <a:spLocks/>
          </p:cNvSpPr>
          <p:nvPr/>
        </p:nvSpPr>
        <p:spPr>
          <a:xfrm>
            <a:off x="334963" y="416982"/>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lvl="0">
              <a:defRPr/>
            </a:pPr>
            <a:r>
              <a:rPr lang="nb-NO" sz="2600">
                <a:latin typeface="Aptos SemiBold" panose="020B0004020202020204" pitchFamily="34" charset="0"/>
                <a:ea typeface="Calibri" panose="020F0502020204030204" pitchFamily="34" charset="0"/>
                <a:cs typeface="Times New Roman" panose="02020603050405020304" pitchFamily="18" charset="0"/>
              </a:rPr>
              <a:t>En unik mulighet innenfor radiofarmasi </a:t>
            </a:r>
            <a:endParaRPr lang="nb-NO" sz="1800" b="0" i="1">
              <a:latin typeface="Aptos" panose="020B0004020202020204" pitchFamily="34" charset="0"/>
            </a:endParaRPr>
          </a:p>
        </p:txBody>
      </p:sp>
      <p:sp>
        <p:nvSpPr>
          <p:cNvPr id="2" name="textruta 23">
            <a:extLst>
              <a:ext uri="{FF2B5EF4-FFF2-40B4-BE49-F238E27FC236}">
                <a16:creationId xmlns:a16="http://schemas.microsoft.com/office/drawing/2014/main" id="{9A691228-849D-3ACA-E954-579B71C86128}"/>
              </a:ext>
            </a:extLst>
          </p:cNvPr>
          <p:cNvSpPr txBox="1"/>
          <p:nvPr/>
        </p:nvSpPr>
        <p:spPr>
          <a:xfrm>
            <a:off x="1718802" y="2524015"/>
            <a:ext cx="9790651" cy="3847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900" b="1" i="0" u="none" strike="noStrike" kern="1200" cap="none" spc="0" normalizeH="0" baseline="0" noProof="0">
                <a:ln>
                  <a:noFill/>
                </a:ln>
                <a:solidFill>
                  <a:srgbClr val="1F2548"/>
                </a:solidFill>
                <a:effectLst/>
                <a:uLnTx/>
                <a:uFillTx/>
                <a:latin typeface="Aptos" panose="020B0004020202020204" pitchFamily="34" charset="0"/>
              </a:rPr>
              <a:t>Kompatibel</a:t>
            </a:r>
            <a:r>
              <a:rPr kumimoji="0" lang="nb-NO" sz="1900" i="0" u="none" strike="noStrike" kern="1200" cap="none" spc="0" normalizeH="0" baseline="0" noProof="0">
                <a:ln>
                  <a:noFill/>
                </a:ln>
                <a:solidFill>
                  <a:srgbClr val="1F2548"/>
                </a:solidFill>
                <a:effectLst/>
                <a:uLnTx/>
                <a:uFillTx/>
                <a:latin typeface="Aptos" panose="020B0004020202020204" pitchFamily="34" charset="0"/>
              </a:rPr>
              <a:t> med etablert behandling – passer godt inn i eksisterende pasientflyt</a:t>
            </a:r>
          </a:p>
        </p:txBody>
      </p:sp>
      <p:sp>
        <p:nvSpPr>
          <p:cNvPr id="6" name="textruta 18">
            <a:extLst>
              <a:ext uri="{FF2B5EF4-FFF2-40B4-BE49-F238E27FC236}">
                <a16:creationId xmlns:a16="http://schemas.microsoft.com/office/drawing/2014/main" id="{F91DDEAD-EFF2-3068-8B02-79430BA835D6}"/>
              </a:ext>
            </a:extLst>
          </p:cNvPr>
          <p:cNvSpPr txBox="1"/>
          <p:nvPr/>
        </p:nvSpPr>
        <p:spPr>
          <a:xfrm>
            <a:off x="1766593" y="4493871"/>
            <a:ext cx="9603837" cy="384721"/>
          </a:xfrm>
          <a:prstGeom prst="rect">
            <a:avLst/>
          </a:prstGeom>
          <a:noFill/>
        </p:spPr>
        <p:txBody>
          <a:bodyPr wrap="square" rtlCol="0">
            <a:spAutoFit/>
          </a:bodyPr>
          <a:lstStyle/>
          <a:p>
            <a:pPr lvl="0">
              <a:defRPr/>
            </a:pPr>
            <a:r>
              <a:rPr lang="nb-NO" sz="1900" b="1">
                <a:solidFill>
                  <a:srgbClr val="1F2548"/>
                </a:solidFill>
                <a:latin typeface="Aptos" panose="020B0004020202020204" pitchFamily="34" charset="0"/>
              </a:rPr>
              <a:t>Velfinansiert</a:t>
            </a:r>
            <a:r>
              <a:rPr lang="nb-NO" sz="1900">
                <a:solidFill>
                  <a:srgbClr val="1F2548"/>
                </a:solidFill>
                <a:latin typeface="Aptos" panose="020B0004020202020204" pitchFamily="34" charset="0"/>
              </a:rPr>
              <a:t>: kontantbeholdning rekker forbi interim fase 2 data</a:t>
            </a:r>
            <a:endParaRPr lang="nb-NO" sz="1900">
              <a:solidFill>
                <a:srgbClr val="FF0000"/>
              </a:solidFill>
              <a:latin typeface="Aptos" panose="020B0004020202020204" pitchFamily="34" charset="0"/>
            </a:endParaRPr>
          </a:p>
        </p:txBody>
      </p:sp>
    </p:spTree>
    <p:extLst>
      <p:ext uri="{BB962C8B-B14F-4D97-AF65-F5344CB8AC3E}">
        <p14:creationId xmlns:p14="http://schemas.microsoft.com/office/powerpoint/2010/main" val="349746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39F8C-906B-CB57-70C7-D5687036A37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9AECA18-2C80-390D-FC71-ED8C3AF347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9" imgH="360" progId="TCLayout.ActiveDocument.1">
                  <p:embed/>
                </p:oleObj>
              </mc:Choice>
              <mc:Fallback>
                <p:oleObj name="think-cell Slide" r:id="rId5" imgW="359" imgH="360" progId="TCLayout.ActiveDocument.1">
                  <p:embed/>
                  <p:pic>
                    <p:nvPicPr>
                      <p:cNvPr id="4" name="think-cell data - do not delete" hidden="1">
                        <a:extLst>
                          <a:ext uri="{FF2B5EF4-FFF2-40B4-BE49-F238E27FC236}">
                            <a16:creationId xmlns:a16="http://schemas.microsoft.com/office/drawing/2014/main" id="{B9AECA18-2C80-390D-FC71-ED8C3AF3475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Plassholder for bunntekst 3">
            <a:extLst>
              <a:ext uri="{FF2B5EF4-FFF2-40B4-BE49-F238E27FC236}">
                <a16:creationId xmlns:a16="http://schemas.microsoft.com/office/drawing/2014/main" id="{C81555DF-CB8E-33F3-627E-EA585CE549F0}"/>
              </a:ext>
            </a:extLst>
          </p:cNvPr>
          <p:cNvSpPr txBox="1">
            <a:spLocks/>
          </p:cNvSpPr>
          <p:nvPr/>
        </p:nvSpPr>
        <p:spPr>
          <a:xfrm>
            <a:off x="334962" y="6397700"/>
            <a:ext cx="10123488"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lassholder for lysbildenummer 4">
            <a:extLst>
              <a:ext uri="{FF2B5EF4-FFF2-40B4-BE49-F238E27FC236}">
                <a16:creationId xmlns:a16="http://schemas.microsoft.com/office/drawing/2014/main" id="{62F8336E-A10E-0A1C-DEA2-36977FA44950}"/>
              </a:ext>
            </a:extLst>
          </p:cNvPr>
          <p:cNvSpPr txBox="1">
            <a:spLocks/>
          </p:cNvSpPr>
          <p:nvPr/>
        </p:nvSpPr>
        <p:spPr>
          <a:xfrm>
            <a:off x="11399837" y="6397700"/>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en-GB"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6" name="Title 1">
            <a:extLst>
              <a:ext uri="{FF2B5EF4-FFF2-40B4-BE49-F238E27FC236}">
                <a16:creationId xmlns:a16="http://schemas.microsoft.com/office/drawing/2014/main" id="{1EC38D02-BC46-E2A0-6DCE-4B5A1014EBE2}"/>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1F2548"/>
                </a:solidFill>
                <a:effectLst/>
                <a:uLnTx/>
                <a:uFillTx/>
                <a:latin typeface="Aptos SemiBold" panose="020B0004020202020204" pitchFamily="34" charset="0"/>
              </a:rPr>
              <a:t>Indikativ</a:t>
            </a:r>
            <a:r>
              <a:rPr kumimoji="0" lang="en-US" sz="2600" b="1" i="0" u="none" strike="noStrike" kern="1200" cap="none" spc="0" normalizeH="0" baseline="0" noProof="0" dirty="0">
                <a:ln>
                  <a:noFill/>
                </a:ln>
                <a:solidFill>
                  <a:srgbClr val="1F2548"/>
                </a:solidFill>
                <a:effectLst/>
                <a:uLnTx/>
                <a:uFillTx/>
                <a:latin typeface="Aptos SemiBold" panose="020B0004020202020204" pitchFamily="34" charset="0"/>
              </a:rPr>
              <a:t> </a:t>
            </a:r>
            <a:r>
              <a:rPr kumimoji="0" lang="en-US" sz="2600" b="1" i="0" u="none" strike="noStrike" kern="1200" cap="none" spc="0" normalizeH="0" baseline="0" noProof="0" dirty="0" err="1">
                <a:ln>
                  <a:noFill/>
                </a:ln>
                <a:solidFill>
                  <a:srgbClr val="1F2548"/>
                </a:solidFill>
                <a:effectLst/>
                <a:uLnTx/>
                <a:uFillTx/>
                <a:latin typeface="Aptos SemiBold" panose="020B0004020202020204" pitchFamily="34" charset="0"/>
              </a:rPr>
              <a:t>tidslinje</a:t>
            </a:r>
            <a:r>
              <a:rPr kumimoji="0" lang="en-US" sz="2600" b="1" i="0" u="none" strike="noStrike" kern="1200" cap="none" spc="0" normalizeH="0" baseline="0" noProof="0" dirty="0">
                <a:ln>
                  <a:noFill/>
                </a:ln>
                <a:solidFill>
                  <a:srgbClr val="1F2548"/>
                </a:solidFill>
                <a:effectLst/>
                <a:uLnTx/>
                <a:uFillTx/>
                <a:latin typeface="Aptos SemiBold" panose="020B0004020202020204" pitchFamily="34" charset="0"/>
              </a:rPr>
              <a:t> for </a:t>
            </a:r>
            <a:r>
              <a:rPr kumimoji="0" lang="en-US" sz="2600" b="1" i="0" u="none" strike="noStrike" kern="1200" cap="none" spc="0" normalizeH="0" baseline="0" noProof="0" dirty="0" err="1">
                <a:ln>
                  <a:noFill/>
                </a:ln>
                <a:solidFill>
                  <a:srgbClr val="1F2548"/>
                </a:solidFill>
                <a:effectLst/>
                <a:uLnTx/>
                <a:uFillTx/>
                <a:latin typeface="Aptos SemiBold" panose="020B0004020202020204" pitchFamily="34" charset="0"/>
              </a:rPr>
              <a:t>gjennomføring</a:t>
            </a:r>
            <a:endParaRPr kumimoji="0" lang="en-US" sz="2600" b="1" i="0" u="none" strike="noStrike" kern="1200" cap="none" spc="0" normalizeH="0" baseline="0" noProof="0" dirty="0">
              <a:ln>
                <a:noFill/>
              </a:ln>
              <a:solidFill>
                <a:srgbClr val="1F2548"/>
              </a:solidFill>
              <a:effectLst/>
              <a:uLnTx/>
              <a:uFillTx/>
              <a:latin typeface="Aptos SemiBold" panose="020B0004020202020204" pitchFamily="34" charset="0"/>
            </a:endParaRPr>
          </a:p>
        </p:txBody>
      </p:sp>
      <p:sp>
        <p:nvSpPr>
          <p:cNvPr id="2" name="Title 1">
            <a:extLst>
              <a:ext uri="{FF2B5EF4-FFF2-40B4-BE49-F238E27FC236}">
                <a16:creationId xmlns:a16="http://schemas.microsoft.com/office/drawing/2014/main" id="{FD0E1F7E-6579-3967-65AD-83C406AA5393}"/>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dirty="0">
                <a:solidFill>
                  <a:schemeClr val="tx1"/>
                </a:solidFill>
                <a:latin typeface="Aptos SemiBold" panose="020B0004020202020204" pitchFamily="34" charset="0"/>
                <a:ea typeface="Calibri" panose="020F0502020204030204" pitchFamily="34" charset="0"/>
                <a:cs typeface="Times New Roman" panose="02020603050405020304" pitchFamily="18" charset="0"/>
              </a:rPr>
              <a:t>TIMELINE </a:t>
            </a:r>
            <a:endParaRPr lang="en-GB" sz="900" dirty="0">
              <a:solidFill>
                <a:schemeClr val="tx1"/>
              </a:solidFill>
              <a:latin typeface="Aptos SemiBold" panose="020B0004020202020204" pitchFamily="34" charset="0"/>
            </a:endParaRPr>
          </a:p>
        </p:txBody>
      </p:sp>
      <p:graphicFrame>
        <p:nvGraphicFramePr>
          <p:cNvPr id="9" name="Table 8">
            <a:extLst>
              <a:ext uri="{FF2B5EF4-FFF2-40B4-BE49-F238E27FC236}">
                <a16:creationId xmlns:a16="http://schemas.microsoft.com/office/drawing/2014/main" id="{DC9B9C58-DF6B-2A96-E06B-316AEF071C4A}"/>
              </a:ext>
            </a:extLst>
          </p:cNvPr>
          <p:cNvGraphicFramePr>
            <a:graphicFrameLocks noGrp="1"/>
          </p:cNvGraphicFramePr>
          <p:nvPr>
            <p:custDataLst>
              <p:tags r:id="rId2"/>
            </p:custDataLst>
            <p:extLst>
              <p:ext uri="{D42A27DB-BD31-4B8C-83A1-F6EECF244321}">
                <p14:modId xmlns:p14="http://schemas.microsoft.com/office/powerpoint/2010/main" val="2064826470"/>
              </p:ext>
            </p:extLst>
          </p:nvPr>
        </p:nvGraphicFramePr>
        <p:xfrm>
          <a:off x="334962" y="1299882"/>
          <a:ext cx="11522075" cy="4040229"/>
        </p:xfrm>
        <a:graphic>
          <a:graphicData uri="http://schemas.openxmlformats.org/drawingml/2006/table">
            <a:tbl>
              <a:tblPr firstRow="1" bandRow="1">
                <a:tableStyleId>{5C22544A-7EE6-4342-B048-85BDC9FD1C3A}</a:tableStyleId>
              </a:tblPr>
              <a:tblGrid>
                <a:gridCol w="2826443">
                  <a:extLst>
                    <a:ext uri="{9D8B030D-6E8A-4147-A177-3AD203B41FA5}">
                      <a16:colId xmlns:a16="http://schemas.microsoft.com/office/drawing/2014/main" val="1278840924"/>
                    </a:ext>
                  </a:extLst>
                </a:gridCol>
                <a:gridCol w="8695632">
                  <a:extLst>
                    <a:ext uri="{9D8B030D-6E8A-4147-A177-3AD203B41FA5}">
                      <a16:colId xmlns:a16="http://schemas.microsoft.com/office/drawing/2014/main" val="4264999524"/>
                    </a:ext>
                  </a:extLst>
                </a:gridCol>
              </a:tblGrid>
              <a:tr h="38387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u="none" strike="noStrike" kern="1200" cap="none" spc="0" baseline="0" noProof="0" dirty="0">
                          <a:solidFill>
                            <a:schemeClr val="bg1"/>
                          </a:solidFill>
                          <a:uFillTx/>
                          <a:latin typeface="Arial" panose="020B0604020202020204" pitchFamily="34" charset="0"/>
                          <a:ea typeface="Graphik Medium"/>
                          <a:cs typeface="Arial" panose="020B0604020202020204" pitchFamily="34" charset="0"/>
                        </a:rPr>
                        <a:t>Indikativ tidslinje</a:t>
                      </a:r>
                      <a:endParaRPr kumimoji="0" lang="nb-NO" sz="11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2548"/>
                    </a:solidFill>
                  </a:tcPr>
                </a:tc>
                <a:tc hMerge="1">
                  <a:txBody>
                    <a:bodyPr/>
                    <a:lstStyle/>
                    <a:p>
                      <a:endParaRPr lang="en-US" sz="1200" b="0">
                        <a:solidFill>
                          <a:schemeClr val="tx1"/>
                        </a:solidFill>
                        <a:latin typeface="Aptos" panose="020B00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ED0">
                        <a:alpha val="50000"/>
                      </a:srgbClr>
                    </a:solidFill>
                  </a:tcPr>
                </a:tc>
                <a:extLst>
                  <a:ext uri="{0D108BD9-81ED-4DB2-BD59-A6C34878D82A}">
                    <a16:rowId xmlns:a16="http://schemas.microsoft.com/office/drawing/2014/main" val="3338782691"/>
                  </a:ext>
                </a:extLst>
              </a:tr>
              <a:tr h="1265662">
                <a:tc>
                  <a:txBody>
                    <a:bodyPr/>
                    <a:lstStyle/>
                    <a:p>
                      <a:r>
                        <a:rPr lang="nb-NO" sz="1100" noProof="0" dirty="0">
                          <a:latin typeface="Arial" panose="020B0604020202020204" pitchFamily="34" charset="0"/>
                          <a:cs typeface="Arial" panose="020B0604020202020204" pitchFamily="34" charset="0"/>
                        </a:rPr>
                        <a:t>På eller rundt </a:t>
                      </a:r>
                      <a:r>
                        <a:rPr lang="nb-NO" sz="1100" b="1" noProof="0" dirty="0">
                          <a:latin typeface="Arial" panose="020B0604020202020204" pitchFamily="34" charset="0"/>
                          <a:cs typeface="Arial" panose="020B0604020202020204" pitchFamily="34" charset="0"/>
                        </a:rPr>
                        <a:t>4. august 2025</a:t>
                      </a:r>
                      <a:endParaRPr lang="nb-NO" sz="1100" noProof="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C4D4">
                        <a:alpha val="50000"/>
                      </a:srgbClr>
                    </a:solidFill>
                  </a:tcPr>
                </a:tc>
                <a:tc>
                  <a:txBody>
                    <a:bodyPr/>
                    <a:lstStyle/>
                    <a:p>
                      <a:r>
                        <a:rPr lang="nb-NO" sz="1100" b="1" noProof="0" dirty="0">
                          <a:latin typeface="Arial" panose="020B0604020202020204" pitchFamily="34" charset="0"/>
                          <a:cs typeface="Arial" panose="020B0604020202020204" pitchFamily="34" charset="0"/>
                        </a:rPr>
                        <a:t>Ekstraordinær generalforsamling</a:t>
                      </a:r>
                      <a:r>
                        <a:rPr lang="nb-NO" sz="1100" noProof="0" dirty="0">
                          <a:latin typeface="Arial" panose="020B0604020202020204" pitchFamily="34" charset="0"/>
                          <a:cs typeface="Arial" panose="020B0604020202020204" pitchFamily="34" charset="0"/>
                        </a:rPr>
                        <a:t> for godkjenning av foreslått fusjonsplan i både </a:t>
                      </a:r>
                      <a:r>
                        <a:rPr lang="nb-NO" sz="1100" noProof="0" dirty="0" err="1">
                          <a:latin typeface="Arial" panose="020B0604020202020204" pitchFamily="34" charset="0"/>
                          <a:cs typeface="Arial" panose="020B0604020202020204" pitchFamily="34" charset="0"/>
                        </a:rPr>
                        <a:t>Oncoinvent</a:t>
                      </a:r>
                      <a:r>
                        <a:rPr lang="nb-NO" sz="1100" noProof="0" dirty="0">
                          <a:latin typeface="Arial" panose="020B0604020202020204" pitchFamily="34" charset="0"/>
                          <a:cs typeface="Arial" panose="020B0604020202020204" pitchFamily="34" charset="0"/>
                        </a:rPr>
                        <a:t> og </a:t>
                      </a:r>
                      <a:r>
                        <a:rPr lang="nb-NO" sz="1100" noProof="0" dirty="0" err="1">
                          <a:latin typeface="Arial" panose="020B0604020202020204" pitchFamily="34" charset="0"/>
                          <a:cs typeface="Arial" panose="020B0604020202020204" pitchFamily="34" charset="0"/>
                        </a:rPr>
                        <a:t>BerGenBio</a:t>
                      </a:r>
                      <a:endParaRPr lang="nb-NO" sz="1100" noProof="0" dirty="0">
                        <a:latin typeface="Arial" panose="020B0604020202020204" pitchFamily="34"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ED0">
                        <a:alpha val="50000"/>
                      </a:srgbClr>
                    </a:solidFill>
                  </a:tcPr>
                </a:tc>
                <a:extLst>
                  <a:ext uri="{0D108BD9-81ED-4DB2-BD59-A6C34878D82A}">
                    <a16:rowId xmlns:a16="http://schemas.microsoft.com/office/drawing/2014/main" val="3906579803"/>
                  </a:ext>
                </a:extLst>
              </a:tr>
              <a:tr h="1195346">
                <a:tc>
                  <a:txBody>
                    <a:bodyPr/>
                    <a:lstStyle/>
                    <a:p>
                      <a:r>
                        <a:rPr lang="nb-NO" sz="1100" noProof="0" dirty="0">
                          <a:latin typeface="Arial" panose="020B0604020202020204" pitchFamily="34" charset="0"/>
                          <a:cs typeface="Arial" panose="020B0604020202020204" pitchFamily="34" charset="0"/>
                        </a:rPr>
                        <a:t>Rundt </a:t>
                      </a:r>
                      <a:r>
                        <a:rPr lang="nb-NO" sz="1100" b="1" noProof="0" dirty="0">
                          <a:latin typeface="Arial" panose="020B0604020202020204" pitchFamily="34" charset="0"/>
                          <a:cs typeface="Arial" panose="020B0604020202020204" pitchFamily="34" charset="0"/>
                        </a:rPr>
                        <a:t>midten av september</a:t>
                      </a:r>
                      <a:endParaRPr lang="nb-NO" sz="1100" noProof="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C4D4">
                        <a:alpha val="50000"/>
                      </a:srgbClr>
                    </a:solidFill>
                  </a:tcPr>
                </a:tc>
                <a:tc>
                  <a:txBody>
                    <a:bodyPr/>
                    <a:lstStyle/>
                    <a:p>
                      <a:r>
                        <a:rPr lang="nb-NO" sz="1100" noProof="0" dirty="0">
                          <a:latin typeface="Arial" panose="020B0604020202020204" pitchFamily="34" charset="0"/>
                          <a:cs typeface="Arial" panose="020B0604020202020204" pitchFamily="34" charset="0"/>
                        </a:rPr>
                        <a:t>Forventet </a:t>
                      </a:r>
                      <a:r>
                        <a:rPr lang="nb-NO" sz="1100" b="1" noProof="0" dirty="0">
                          <a:latin typeface="Arial" panose="020B0604020202020204" pitchFamily="34" charset="0"/>
                          <a:cs typeface="Arial" panose="020B0604020202020204" pitchFamily="34" charset="0"/>
                        </a:rPr>
                        <a:t>gjennomføring av fusjonen</a:t>
                      </a:r>
                      <a:r>
                        <a:rPr lang="nb-NO" sz="1100" noProof="0" dirty="0">
                          <a:latin typeface="Arial" panose="020B0604020202020204" pitchFamily="34" charset="0"/>
                          <a:cs typeface="Arial" panose="020B0604020202020204" pitchFamily="34" charset="0"/>
                        </a:rPr>
                        <a:t> (forutsatt at fusjonsbetingelsene er oppfylt)</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ED0">
                        <a:alpha val="50000"/>
                      </a:srgbClr>
                    </a:solidFill>
                  </a:tcPr>
                </a:tc>
                <a:extLst>
                  <a:ext uri="{0D108BD9-81ED-4DB2-BD59-A6C34878D82A}">
                    <a16:rowId xmlns:a16="http://schemas.microsoft.com/office/drawing/2014/main" val="189477402"/>
                  </a:ext>
                </a:extLst>
              </a:tr>
              <a:tr h="1195346">
                <a:tc>
                  <a:txBody>
                    <a:bodyPr/>
                    <a:lstStyle/>
                    <a:p>
                      <a:r>
                        <a:rPr lang="nb-NO" sz="1100" noProof="0" dirty="0">
                          <a:latin typeface="Arial" panose="020B0604020202020204" pitchFamily="34" charset="0"/>
                          <a:cs typeface="Arial" panose="020B0604020202020204" pitchFamily="34" charset="0"/>
                        </a:rPr>
                        <a:t>Etter gjennomføring av fusjonen</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7C4D4">
                        <a:alpha val="50000"/>
                      </a:srgbClr>
                    </a:solidFill>
                  </a:tcPr>
                </a:tc>
                <a:tc>
                  <a:txBody>
                    <a:bodyPr/>
                    <a:lstStyle/>
                    <a:p>
                      <a:r>
                        <a:rPr lang="nb-NO" sz="1100" b="1" noProof="0" dirty="0">
                          <a:latin typeface="Arial" panose="020B0604020202020204" pitchFamily="34" charset="0"/>
                          <a:cs typeface="Arial" panose="020B0604020202020204" pitchFamily="34" charset="0"/>
                        </a:rPr>
                        <a:t>Fortrinnsrettsemisjon </a:t>
                      </a:r>
                      <a:r>
                        <a:rPr lang="nb-NO" sz="1100" b="0" noProof="0" dirty="0">
                          <a:latin typeface="Arial" panose="020B0604020202020204" pitchFamily="34" charset="0"/>
                          <a:cs typeface="Arial" panose="020B0604020202020204" pitchFamily="34" charset="0"/>
                        </a:rPr>
                        <a:t>skal gjennomføres og fullføres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DED0">
                        <a:alpha val="50000"/>
                      </a:srgbClr>
                    </a:solidFill>
                  </a:tcPr>
                </a:tc>
                <a:extLst>
                  <a:ext uri="{0D108BD9-81ED-4DB2-BD59-A6C34878D82A}">
                    <a16:rowId xmlns:a16="http://schemas.microsoft.com/office/drawing/2014/main" val="4079572184"/>
                  </a:ext>
                </a:extLst>
              </a:tr>
            </a:tbl>
          </a:graphicData>
        </a:graphic>
      </p:graphicFrame>
    </p:spTree>
    <p:extLst>
      <p:ext uri="{BB962C8B-B14F-4D97-AF65-F5344CB8AC3E}">
        <p14:creationId xmlns:p14="http://schemas.microsoft.com/office/powerpoint/2010/main" val="410319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A4B84-481D-9908-9E89-636A89C45CE5}"/>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B566610F-9BAE-D9D3-0D76-5C3089B3879A}"/>
              </a:ext>
            </a:extLst>
          </p:cNvPr>
          <p:cNvSpPr/>
          <p:nvPr/>
        </p:nvSpPr>
        <p:spPr>
          <a:xfrm>
            <a:off x="-10849" y="9144"/>
            <a:ext cx="12202849" cy="6871750"/>
          </a:xfrm>
          <a:prstGeom prst="rect">
            <a:avLst/>
          </a:prstGeom>
          <a:solidFill>
            <a:srgbClr val="1F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24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8" name="Bilde 3">
            <a:extLst>
              <a:ext uri="{FF2B5EF4-FFF2-40B4-BE49-F238E27FC236}">
                <a16:creationId xmlns:a16="http://schemas.microsoft.com/office/drawing/2014/main" id="{EA494A27-61F6-B9FD-4550-C0B5B3A56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917" y="390073"/>
            <a:ext cx="1862121" cy="1012994"/>
          </a:xfrm>
          <a:prstGeom prst="rect">
            <a:avLst/>
          </a:prstGeom>
        </p:spPr>
      </p:pic>
      <p:sp>
        <p:nvSpPr>
          <p:cNvPr id="3" name="TekstSylinder 4">
            <a:extLst>
              <a:ext uri="{FF2B5EF4-FFF2-40B4-BE49-F238E27FC236}">
                <a16:creationId xmlns:a16="http://schemas.microsoft.com/office/drawing/2014/main" id="{33952096-118F-3524-C712-B099014642B6}"/>
              </a:ext>
            </a:extLst>
          </p:cNvPr>
          <p:cNvSpPr txBox="1"/>
          <p:nvPr/>
        </p:nvSpPr>
        <p:spPr>
          <a:xfrm>
            <a:off x="334962" y="3724385"/>
            <a:ext cx="11522076" cy="7617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white"/>
              </a:solidFill>
              <a:effectLst/>
              <a:uLnTx/>
              <a:uFillTx/>
              <a:latin typeface="GRAPHIK-SEMIBOLD" panose="020B0503030202060203" pitchFamily="34" charset="77"/>
              <a:ea typeface="Graphik-MediumItalic" charset="0"/>
              <a:cs typeface="Graphik-MediumItalic"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GRAPHIK-SEMIBOLD" panose="020B0503030202060203" pitchFamily="34" charset="77"/>
              <a:ea typeface="Graphik-MediumItalic" charset="0"/>
              <a:cs typeface="Graphik-MediumItalic" charset="0"/>
            </a:endParaRPr>
          </a:p>
        </p:txBody>
      </p:sp>
      <p:sp>
        <p:nvSpPr>
          <p:cNvPr id="9" name="TekstSylinder 4">
            <a:extLst>
              <a:ext uri="{FF2B5EF4-FFF2-40B4-BE49-F238E27FC236}">
                <a16:creationId xmlns:a16="http://schemas.microsoft.com/office/drawing/2014/main" id="{09EC67DA-20A3-7D5A-CDBB-085BAF97F2E8}"/>
              </a:ext>
            </a:extLst>
          </p:cNvPr>
          <p:cNvSpPr txBox="1"/>
          <p:nvPr/>
        </p:nvSpPr>
        <p:spPr>
          <a:xfrm>
            <a:off x="2353674" y="2638660"/>
            <a:ext cx="748465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ptos ExtraBold" panose="020F0502020204030204" pitchFamily="34" charset="0"/>
                <a:ea typeface="Graphik Medium" charset="0"/>
                <a:cs typeface="Graphik Medium" charset="0"/>
              </a:rPr>
              <a:t>Appendix</a:t>
            </a:r>
            <a:endParaRPr kumimoji="0" lang="en-US" sz="1200" b="0" i="0" u="none" strike="noStrike" kern="1200" cap="none" spc="0" normalizeH="0" baseline="0" noProof="0" dirty="0">
              <a:ln>
                <a:noFill/>
              </a:ln>
              <a:solidFill>
                <a:prstClr val="white"/>
              </a:solidFill>
              <a:effectLst/>
              <a:uLnTx/>
              <a:uFillTx/>
              <a:latin typeface="Arial Black" panose="020B0A04020102020204" pitchFamily="34" charset="0"/>
              <a:ea typeface="Graphik Medium" charset="0"/>
              <a:cs typeface="Graphik Medium" charset="0"/>
            </a:endParaRPr>
          </a:p>
        </p:txBody>
      </p:sp>
    </p:spTree>
    <p:extLst>
      <p:ext uri="{BB962C8B-B14F-4D97-AF65-F5344CB8AC3E}">
        <p14:creationId xmlns:p14="http://schemas.microsoft.com/office/powerpoint/2010/main" val="830361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ECCE10E-B396-B581-B413-6CB7D18096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5" name="think-cell data - do not delete" hidden="1">
                        <a:extLst>
                          <a:ext uri="{FF2B5EF4-FFF2-40B4-BE49-F238E27FC236}">
                            <a16:creationId xmlns:a16="http://schemas.microsoft.com/office/drawing/2014/main" id="{AECCE10E-B396-B581-B413-6CB7D18096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Plassholder for lysbildenummer 4">
            <a:extLst>
              <a:ext uri="{FF2B5EF4-FFF2-40B4-BE49-F238E27FC236}">
                <a16:creationId xmlns:a16="http://schemas.microsoft.com/office/drawing/2014/main" id="{1ED14AB4-1A99-8183-80BE-8049357942B0}"/>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26</a:t>
            </a:fld>
            <a:endParaRPr lang="en-GB" sz="1200" dirty="0">
              <a:solidFill>
                <a:schemeClr val="bg1"/>
              </a:solidFill>
              <a:latin typeface="Aptos" panose="020B0004020202020204" pitchFamily="34" charset="0"/>
            </a:endParaRPr>
          </a:p>
        </p:txBody>
      </p:sp>
      <p:sp>
        <p:nvSpPr>
          <p:cNvPr id="7" name="Title 1">
            <a:extLst>
              <a:ext uri="{FF2B5EF4-FFF2-40B4-BE49-F238E27FC236}">
                <a16:creationId xmlns:a16="http://schemas.microsoft.com/office/drawing/2014/main" id="{0189F49F-A34C-4EC6-054D-D17A78B7CF96}"/>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GB" sz="900">
                <a:solidFill>
                  <a:schemeClr val="tx1"/>
                </a:solidFill>
                <a:latin typeface="Aptos SemiBold" panose="020B0004020202020204" pitchFamily="34" charset="0"/>
              </a:rPr>
              <a:t>INTELLECTUAL PROPERTY</a:t>
            </a:r>
            <a:br>
              <a:rPr lang="en-GB" sz="900">
                <a:solidFill>
                  <a:schemeClr val="tx1"/>
                </a:solidFill>
                <a:latin typeface="Aptos SemiBold" panose="020B0004020202020204" pitchFamily="34" charset="0"/>
              </a:rPr>
            </a:br>
            <a:endParaRPr lang="en-GB" sz="900">
              <a:solidFill>
                <a:schemeClr val="tx1"/>
              </a:solidFill>
              <a:latin typeface="Aptos SemiBold" panose="020B0004020202020204" pitchFamily="34" charset="0"/>
            </a:endParaRPr>
          </a:p>
        </p:txBody>
      </p:sp>
      <p:sp>
        <p:nvSpPr>
          <p:cNvPr id="15" name="Title 1">
            <a:extLst>
              <a:ext uri="{FF2B5EF4-FFF2-40B4-BE49-F238E27FC236}">
                <a16:creationId xmlns:a16="http://schemas.microsoft.com/office/drawing/2014/main" id="{712F8589-D544-BACC-5932-16F00DF7B781}"/>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kumimoji="0" lang="en-US" sz="2600" b="1" i="0" u="none" strike="noStrike" kern="1200" cap="none" spc="0" normalizeH="0" baseline="0" noProof="0" err="1">
                <a:ln>
                  <a:noFill/>
                </a:ln>
                <a:effectLst/>
                <a:uLnTx/>
                <a:uFillTx/>
                <a:latin typeface="Aptos SemiBold" panose="020B0004020202020204" pitchFamily="34" charset="0"/>
                <a:ea typeface="Calibri" panose="020F0502020204030204" pitchFamily="34" charset="0"/>
                <a:cs typeface="Times New Roman" panose="02020603050405020304" pitchFamily="18" charset="0"/>
              </a:rPr>
              <a:t>Radspherin</a:t>
            </a:r>
            <a:r>
              <a:rPr kumimoji="0" lang="en-US" sz="2600" b="1" i="0" u="none" strike="noStrike" kern="1200" cap="none" spc="0" normalizeH="0" baseline="0" noProof="0">
                <a:ln>
                  <a:noFill/>
                </a:ln>
                <a:effectLst/>
                <a:uLnTx/>
                <a:uFillTx/>
                <a:latin typeface="Aptos SemiBold" panose="020B0004020202020204" pitchFamily="34" charset="0"/>
                <a:ea typeface="Calibri" panose="020F0502020204030204" pitchFamily="34" charset="0"/>
                <a:cs typeface="Times New Roman" panose="02020603050405020304" pitchFamily="18" charset="0"/>
              </a:rPr>
              <a:t>® - solid multilayer </a:t>
            </a:r>
            <a:r>
              <a:rPr lang="en-US" sz="2600">
                <a:latin typeface="Aptos SemiBold" panose="020B0004020202020204" pitchFamily="34" charset="0"/>
                <a:ea typeface="Calibri" panose="020F0502020204030204" pitchFamily="34" charset="0"/>
                <a:cs typeface="Times New Roman" panose="02020603050405020304" pitchFamily="18" charset="0"/>
              </a:rPr>
              <a:t>intellectual property</a:t>
            </a:r>
            <a:r>
              <a:rPr kumimoji="0" lang="en-US" sz="2600" b="1" i="0" u="none" strike="noStrike" kern="1200" cap="none" spc="0" normalizeH="0" baseline="0" noProof="0">
                <a:ln>
                  <a:noFill/>
                </a:ln>
                <a:effectLst/>
                <a:uLnTx/>
                <a:uFillTx/>
                <a:latin typeface="Aptos SemiBold" panose="020B0004020202020204" pitchFamily="34" charset="0"/>
                <a:ea typeface="Calibri" panose="020F0502020204030204" pitchFamily="34" charset="0"/>
                <a:cs typeface="Times New Roman" panose="02020603050405020304" pitchFamily="18" charset="0"/>
              </a:rPr>
              <a:t> protection</a:t>
            </a:r>
            <a:endParaRPr lang="en-GB" sz="1800" b="0" i="1">
              <a:latin typeface="Aptos" panose="020B0004020202020204" pitchFamily="34" charset="0"/>
            </a:endParaRPr>
          </a:p>
        </p:txBody>
      </p:sp>
      <p:sp>
        <p:nvSpPr>
          <p:cNvPr id="2" name="Friform 20">
            <a:extLst>
              <a:ext uri="{FF2B5EF4-FFF2-40B4-BE49-F238E27FC236}">
                <a16:creationId xmlns:a16="http://schemas.microsoft.com/office/drawing/2014/main" id="{CF1A9BCE-0BAD-643B-D75B-7C1545DE2600}"/>
              </a:ext>
            </a:extLst>
          </p:cNvPr>
          <p:cNvSpPr/>
          <p:nvPr/>
        </p:nvSpPr>
        <p:spPr>
          <a:xfrm>
            <a:off x="2560635" y="2542876"/>
            <a:ext cx="2377963" cy="993281"/>
          </a:xfrm>
          <a:custGeom>
            <a:avLst/>
            <a:gdLst>
              <a:gd name="connsiteX0" fmla="*/ 2381693 w 2392326"/>
              <a:gd name="connsiteY0" fmla="*/ 0 h 1265274"/>
              <a:gd name="connsiteX1" fmla="*/ 2392326 w 2392326"/>
              <a:gd name="connsiteY1" fmla="*/ 1265274 h 1265274"/>
              <a:gd name="connsiteX2" fmla="*/ 0 w 2392326"/>
              <a:gd name="connsiteY2" fmla="*/ 834655 h 1265274"/>
              <a:gd name="connsiteX3" fmla="*/ 2381693 w 2392326"/>
              <a:gd name="connsiteY3" fmla="*/ 0 h 1265274"/>
            </a:gdLst>
            <a:ahLst/>
            <a:cxnLst>
              <a:cxn ang="0">
                <a:pos x="connsiteX0" y="connsiteY0"/>
              </a:cxn>
              <a:cxn ang="0">
                <a:pos x="connsiteX1" y="connsiteY1"/>
              </a:cxn>
              <a:cxn ang="0">
                <a:pos x="connsiteX2" y="connsiteY2"/>
              </a:cxn>
              <a:cxn ang="0">
                <a:pos x="connsiteX3" y="connsiteY3"/>
              </a:cxn>
            </a:cxnLst>
            <a:rect l="l" t="t" r="r" b="b"/>
            <a:pathLst>
              <a:path w="2392326" h="1265274">
                <a:moveTo>
                  <a:pt x="2381693" y="0"/>
                </a:moveTo>
                <a:cubicBezTo>
                  <a:pt x="2385237" y="421758"/>
                  <a:pt x="2388782" y="843516"/>
                  <a:pt x="2392326" y="1265274"/>
                </a:cubicBezTo>
                <a:lnTo>
                  <a:pt x="0" y="834655"/>
                </a:lnTo>
                <a:lnTo>
                  <a:pt x="2381693" y="0"/>
                </a:lnTo>
                <a:close/>
              </a:path>
            </a:pathLst>
          </a:custGeom>
          <a:solidFill>
            <a:srgbClr val="F7D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4" name="Rektangel 10">
            <a:extLst>
              <a:ext uri="{FF2B5EF4-FFF2-40B4-BE49-F238E27FC236}">
                <a16:creationId xmlns:a16="http://schemas.microsoft.com/office/drawing/2014/main" id="{DCBC137E-DD56-1244-F332-7ABE4B13DA93}"/>
              </a:ext>
            </a:extLst>
          </p:cNvPr>
          <p:cNvSpPr/>
          <p:nvPr/>
        </p:nvSpPr>
        <p:spPr>
          <a:xfrm>
            <a:off x="4925649" y="2542474"/>
            <a:ext cx="6917547" cy="990939"/>
          </a:xfrm>
          <a:prstGeom prst="rect">
            <a:avLst/>
          </a:prstGeom>
          <a:solidFill>
            <a:srgbClr val="EFB8A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400" b="1" i="0" u="none" strike="noStrike" kern="1200" cap="none" spc="0" normalizeH="0" baseline="0" noProof="1">
                <a:ln>
                  <a:noFill/>
                </a:ln>
                <a:solidFill>
                  <a:schemeClr val="tx1"/>
                </a:solidFill>
                <a:effectLst/>
                <a:uLnTx/>
                <a:uFillTx/>
                <a:latin typeface="Aptos" panose="020B0004020202020204" pitchFamily="34" charset="0"/>
              </a:rPr>
              <a:t>Radspherin® formulation</a:t>
            </a:r>
            <a:endParaRPr kumimoji="0" lang="en-US" sz="1100" b="0" i="0" u="none" strike="noStrike" kern="1200" cap="none" spc="0" normalizeH="0" baseline="0" noProof="0">
              <a:ln>
                <a:noFill/>
              </a:ln>
              <a:solidFill>
                <a:schemeClr val="tx1"/>
              </a:solidFill>
              <a:effectLst/>
              <a:uLnTx/>
              <a:uFillTx/>
              <a:latin typeface="Aptos" panose="020B0004020202020204" pitchFamily="34" charset="0"/>
            </a:endParaRP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latin typeface="Aptos" panose="020B0004020202020204" pitchFamily="34" charset="0"/>
              </a:rPr>
              <a:t>Filed in 2021 in: USA, Europe, Japan, China, Canada, India, Mexico, Hong Kong</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latin typeface="Aptos" panose="020B0004020202020204" pitchFamily="34" charset="0"/>
              </a:rPr>
              <a:t>Patent expiry 2041 with an option for 5 years extension</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endParaRPr kumimoji="0" lang="en"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9" name="Isosceles Triangle 8">
            <a:extLst>
              <a:ext uri="{FF2B5EF4-FFF2-40B4-BE49-F238E27FC236}">
                <a16:creationId xmlns:a16="http://schemas.microsoft.com/office/drawing/2014/main" id="{DD913F8E-B023-5B3E-C687-E07BB68A1609}"/>
              </a:ext>
            </a:extLst>
          </p:cNvPr>
          <p:cNvSpPr/>
          <p:nvPr/>
        </p:nvSpPr>
        <p:spPr>
          <a:xfrm rot="16200000">
            <a:off x="3005920" y="2721272"/>
            <a:ext cx="978547" cy="2902084"/>
          </a:xfrm>
          <a:prstGeom prst="triangle">
            <a:avLst>
              <a:gd name="adj" fmla="val 6087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12" name="Friform 19">
            <a:extLst>
              <a:ext uri="{FF2B5EF4-FFF2-40B4-BE49-F238E27FC236}">
                <a16:creationId xmlns:a16="http://schemas.microsoft.com/office/drawing/2014/main" id="{0DC4E43F-4F60-46CA-0A12-B3D9CF03D6AB}"/>
              </a:ext>
            </a:extLst>
          </p:cNvPr>
          <p:cNvSpPr/>
          <p:nvPr/>
        </p:nvSpPr>
        <p:spPr>
          <a:xfrm rot="20610934">
            <a:off x="2981351" y="1672516"/>
            <a:ext cx="2148334" cy="1126920"/>
          </a:xfrm>
          <a:custGeom>
            <a:avLst/>
            <a:gdLst>
              <a:gd name="connsiteX0" fmla="*/ 2432050 w 2438400"/>
              <a:gd name="connsiteY0" fmla="*/ 0 h 1701800"/>
              <a:gd name="connsiteX1" fmla="*/ 2438400 w 2438400"/>
              <a:gd name="connsiteY1" fmla="*/ 1244600 h 1701800"/>
              <a:gd name="connsiteX2" fmla="*/ 0 w 2438400"/>
              <a:gd name="connsiteY2" fmla="*/ 1701800 h 1701800"/>
              <a:gd name="connsiteX3" fmla="*/ 2432050 w 2438400"/>
              <a:gd name="connsiteY3" fmla="*/ 0 h 1701800"/>
            </a:gdLst>
            <a:ahLst/>
            <a:cxnLst>
              <a:cxn ang="0">
                <a:pos x="connsiteX0" y="connsiteY0"/>
              </a:cxn>
              <a:cxn ang="0">
                <a:pos x="connsiteX1" y="connsiteY1"/>
              </a:cxn>
              <a:cxn ang="0">
                <a:pos x="connsiteX2" y="connsiteY2"/>
              </a:cxn>
              <a:cxn ang="0">
                <a:pos x="connsiteX3" y="connsiteY3"/>
              </a:cxn>
            </a:cxnLst>
            <a:rect l="l" t="t" r="r" b="b"/>
            <a:pathLst>
              <a:path w="2438400" h="1701800">
                <a:moveTo>
                  <a:pt x="2432050" y="0"/>
                </a:moveTo>
                <a:cubicBezTo>
                  <a:pt x="2434167" y="414867"/>
                  <a:pt x="2436283" y="829733"/>
                  <a:pt x="2438400" y="1244600"/>
                </a:cubicBezTo>
                <a:lnTo>
                  <a:pt x="0" y="1701800"/>
                </a:lnTo>
                <a:lnTo>
                  <a:pt x="2432050" y="0"/>
                </a:lnTo>
                <a:close/>
              </a:path>
            </a:pathLst>
          </a:custGeom>
          <a:solidFill>
            <a:srgbClr val="C7C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16" name="Rektangel 9">
            <a:extLst>
              <a:ext uri="{FF2B5EF4-FFF2-40B4-BE49-F238E27FC236}">
                <a16:creationId xmlns:a16="http://schemas.microsoft.com/office/drawing/2014/main" id="{F28C97ED-DEF8-8441-C564-13668BEABC69}"/>
              </a:ext>
            </a:extLst>
          </p:cNvPr>
          <p:cNvSpPr/>
          <p:nvPr/>
        </p:nvSpPr>
        <p:spPr>
          <a:xfrm>
            <a:off x="4905375" y="1398331"/>
            <a:ext cx="6942138" cy="899477"/>
          </a:xfrm>
          <a:prstGeom prst="rect">
            <a:avLst/>
          </a:prstGeom>
          <a:solidFill>
            <a:srgbClr val="7E799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914400" rtl="0" eaLnBrk="0" fontAlgn="base" latinLnBrk="0" hangingPunct="0">
              <a:lnSpc>
                <a:spcPct val="100000"/>
              </a:lnSpc>
              <a:spcBef>
                <a:spcPct val="0"/>
              </a:spcBef>
              <a:spcAft>
                <a:spcPts val="400"/>
              </a:spcAft>
              <a:buClrTx/>
              <a:buSzTx/>
              <a:buFontTx/>
              <a:buNone/>
              <a:tabLst/>
              <a:defRPr/>
            </a:pPr>
            <a:r>
              <a:rPr lang="en-US" sz="1400" b="1" err="1">
                <a:latin typeface="Aptos" panose="020B0004020202020204" pitchFamily="34" charset="0"/>
              </a:rPr>
              <a:t>Radspherin</a:t>
            </a:r>
            <a:r>
              <a:rPr lang="en-US" sz="1400" b="1">
                <a:latin typeface="Aptos" panose="020B0004020202020204" pitchFamily="34" charset="0"/>
              </a:rPr>
              <a:t>®</a:t>
            </a:r>
            <a:r>
              <a:rPr kumimoji="0" lang="en-US" sz="1400" b="1" i="0" u="none" strike="noStrike" kern="1200" cap="none" spc="0" normalizeH="0" baseline="0" noProof="0">
                <a:ln>
                  <a:noFill/>
                </a:ln>
                <a:solidFill>
                  <a:prstClr val="white"/>
                </a:solidFill>
                <a:effectLst/>
                <a:uLnTx/>
                <a:uFillTx/>
                <a:latin typeface="Aptos" panose="020B0004020202020204" pitchFamily="34" charset="0"/>
              </a:rPr>
              <a:t> composition of matter &amp; </a:t>
            </a:r>
            <a:r>
              <a:rPr lang="en-US" sz="1400" b="1">
                <a:solidFill>
                  <a:prstClr val="white"/>
                </a:solidFill>
                <a:latin typeface="Aptos" panose="020B0004020202020204" pitchFamily="34" charset="0"/>
              </a:rPr>
              <a:t>u</a:t>
            </a:r>
            <a:r>
              <a:rPr kumimoji="0" lang="en-US" sz="1400" b="1" i="0" u="none" strike="noStrike" kern="1200" cap="none" spc="0" normalizeH="0" baseline="0" noProof="0">
                <a:ln>
                  <a:noFill/>
                </a:ln>
                <a:solidFill>
                  <a:prstClr val="white"/>
                </a:solidFill>
                <a:effectLst/>
                <a:uLnTx/>
                <a:uFillTx/>
                <a:latin typeface="Aptos" panose="020B0004020202020204" pitchFamily="34" charset="0"/>
              </a:rPr>
              <a:t>se</a:t>
            </a: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ptos" panose="020B0004020202020204" pitchFamily="34" charset="0"/>
              </a:rPr>
              <a:t>Granted in US, EU, China, Japan and additional countries</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ptos" panose="020B0004020202020204" pitchFamily="34" charset="0"/>
              </a:rPr>
              <a:t>Patent expiry 2035 (2036 in some countries) with an option for 5 years extension </a:t>
            </a:r>
          </a:p>
        </p:txBody>
      </p:sp>
      <p:sp>
        <p:nvSpPr>
          <p:cNvPr id="17" name="Friform 22">
            <a:extLst>
              <a:ext uri="{FF2B5EF4-FFF2-40B4-BE49-F238E27FC236}">
                <a16:creationId xmlns:a16="http://schemas.microsoft.com/office/drawing/2014/main" id="{336FD96B-2C13-D963-2D76-6DFF0CABE1C5}"/>
              </a:ext>
            </a:extLst>
          </p:cNvPr>
          <p:cNvSpPr/>
          <p:nvPr/>
        </p:nvSpPr>
        <p:spPr>
          <a:xfrm rot="499615">
            <a:off x="2443786" y="4316827"/>
            <a:ext cx="2566337" cy="1340919"/>
          </a:xfrm>
          <a:custGeom>
            <a:avLst/>
            <a:gdLst>
              <a:gd name="connsiteX0" fmla="*/ 2404533 w 2410177"/>
              <a:gd name="connsiteY0" fmla="*/ 254000 h 987777"/>
              <a:gd name="connsiteX1" fmla="*/ 2410177 w 2410177"/>
              <a:gd name="connsiteY1" fmla="*/ 987777 h 987777"/>
              <a:gd name="connsiteX2" fmla="*/ 0 w 2410177"/>
              <a:gd name="connsiteY2" fmla="*/ 0 h 987777"/>
              <a:gd name="connsiteX3" fmla="*/ 2404533 w 2410177"/>
              <a:gd name="connsiteY3" fmla="*/ 254000 h 987777"/>
            </a:gdLst>
            <a:ahLst/>
            <a:cxnLst>
              <a:cxn ang="0">
                <a:pos x="connsiteX0" y="connsiteY0"/>
              </a:cxn>
              <a:cxn ang="0">
                <a:pos x="connsiteX1" y="connsiteY1"/>
              </a:cxn>
              <a:cxn ang="0">
                <a:pos x="connsiteX2" y="connsiteY2"/>
              </a:cxn>
              <a:cxn ang="0">
                <a:pos x="connsiteX3" y="connsiteY3"/>
              </a:cxn>
            </a:cxnLst>
            <a:rect l="l" t="t" r="r" b="b"/>
            <a:pathLst>
              <a:path w="2410177" h="987777">
                <a:moveTo>
                  <a:pt x="2404533" y="254000"/>
                </a:moveTo>
                <a:cubicBezTo>
                  <a:pt x="2406414" y="498592"/>
                  <a:pt x="2408296" y="743185"/>
                  <a:pt x="2410177" y="987777"/>
                </a:cubicBezTo>
                <a:lnTo>
                  <a:pt x="0" y="0"/>
                </a:lnTo>
                <a:lnTo>
                  <a:pt x="2404533" y="254000"/>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29" name="Rektangel 12">
            <a:extLst>
              <a:ext uri="{FF2B5EF4-FFF2-40B4-BE49-F238E27FC236}">
                <a16:creationId xmlns:a16="http://schemas.microsoft.com/office/drawing/2014/main" id="{7B944716-84AD-61A9-CC61-C156A9D2C985}"/>
              </a:ext>
            </a:extLst>
          </p:cNvPr>
          <p:cNvSpPr/>
          <p:nvPr/>
        </p:nvSpPr>
        <p:spPr>
          <a:xfrm>
            <a:off x="4892118" y="4806721"/>
            <a:ext cx="6958220" cy="1034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Aft>
                <a:spcPts val="400"/>
              </a:spcAft>
              <a:buClrTx/>
              <a:buSzTx/>
              <a:buFontTx/>
              <a:buNone/>
              <a:tabLst/>
              <a:defRPr/>
            </a:pPr>
            <a:endParaRPr kumimoji="0" lang="en-US" sz="900" b="0" i="0" u="none" strike="noStrike" kern="1200" cap="none" spc="0" normalizeH="0" baseline="0" noProof="1">
              <a:ln>
                <a:noFill/>
              </a:ln>
              <a:solidFill>
                <a:prstClr val="white"/>
              </a:solidFill>
              <a:effectLst/>
              <a:uLnTx/>
              <a:uFillTx/>
              <a:latin typeface="Aptos" panose="020B0004020202020204" pitchFamily="34" charset="0"/>
            </a:endParaRPr>
          </a:p>
          <a:p>
            <a:pPr marL="0" marR="0" lvl="0" indent="0" algn="l" defTabSz="914400" rtl="0" eaLnBrk="0" fontAlgn="base" latinLnBrk="0" hangingPunct="0">
              <a:lnSpc>
                <a:spcPct val="100000"/>
              </a:lnSpc>
              <a:spcAft>
                <a:spcPts val="400"/>
              </a:spcAft>
              <a:buClrTx/>
              <a:buSzTx/>
              <a:buFontTx/>
              <a:buNone/>
              <a:tabLst/>
              <a:defRPr/>
            </a:pPr>
            <a:r>
              <a:rPr kumimoji="0" lang="en-US" sz="1400" b="1" i="0" u="none" strike="noStrike" kern="1200" cap="none" spc="0" normalizeH="0" baseline="0" noProof="1">
                <a:ln>
                  <a:noFill/>
                </a:ln>
                <a:solidFill>
                  <a:prstClr val="white"/>
                </a:solidFill>
                <a:effectLst/>
                <a:uLnTx/>
                <a:uFillTx/>
                <a:latin typeface="Aptos" panose="020B0004020202020204" pitchFamily="34" charset="0"/>
              </a:rPr>
              <a:t>Radium-224 combination with PARP inhibitors</a:t>
            </a:r>
            <a:endParaRPr kumimoji="0" lang="en-US" sz="1400" b="0" i="0" u="none" strike="noStrike" kern="1200" cap="none" spc="0" normalizeH="0" baseline="0" noProof="1">
              <a:ln>
                <a:noFill/>
              </a:ln>
              <a:solidFill>
                <a:prstClr val="white"/>
              </a:solidFill>
              <a:effectLst/>
              <a:uLnTx/>
              <a:uFillTx/>
              <a:latin typeface="Aptos" panose="020B0004020202020204" pitchFamily="34" charset="0"/>
            </a:endParaRP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ptos" panose="020B0004020202020204" pitchFamily="34" charset="0"/>
              </a:rPr>
              <a:t>Filed in 2020 in: USA, Europe</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ptos" panose="020B0004020202020204" pitchFamily="34" charset="0"/>
              </a:rPr>
              <a:t>Patent expiry 2041 with an option for 5 years extension</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0" name="Ellipse 5">
            <a:extLst>
              <a:ext uri="{FF2B5EF4-FFF2-40B4-BE49-F238E27FC236}">
                <a16:creationId xmlns:a16="http://schemas.microsoft.com/office/drawing/2014/main" id="{C5C0FC2B-91CE-C2A8-43F1-8C7E5DEF127A}"/>
              </a:ext>
            </a:extLst>
          </p:cNvPr>
          <p:cNvSpPr/>
          <p:nvPr/>
        </p:nvSpPr>
        <p:spPr>
          <a:xfrm>
            <a:off x="493455" y="1755975"/>
            <a:ext cx="4140000" cy="4140000"/>
          </a:xfrm>
          <a:prstGeom prst="ellipse">
            <a:avLst/>
          </a:prstGeom>
          <a:solidFill>
            <a:srgbClr val="38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1" name="Ellipse 6">
            <a:extLst>
              <a:ext uri="{FF2B5EF4-FFF2-40B4-BE49-F238E27FC236}">
                <a16:creationId xmlns:a16="http://schemas.microsoft.com/office/drawing/2014/main" id="{E3649361-84C0-7D77-7846-BB33003FC0A4}"/>
              </a:ext>
            </a:extLst>
          </p:cNvPr>
          <p:cNvSpPr/>
          <p:nvPr/>
        </p:nvSpPr>
        <p:spPr>
          <a:xfrm>
            <a:off x="855705" y="2118225"/>
            <a:ext cx="3415500" cy="34155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2" name="Ellipse 7">
            <a:extLst>
              <a:ext uri="{FF2B5EF4-FFF2-40B4-BE49-F238E27FC236}">
                <a16:creationId xmlns:a16="http://schemas.microsoft.com/office/drawing/2014/main" id="{40C9C38E-A00E-7B72-CD43-9C447185B467}"/>
              </a:ext>
            </a:extLst>
          </p:cNvPr>
          <p:cNvSpPr>
            <a:spLocks noChangeAspect="1"/>
          </p:cNvSpPr>
          <p:nvPr/>
        </p:nvSpPr>
        <p:spPr>
          <a:xfrm>
            <a:off x="1267456" y="2529976"/>
            <a:ext cx="2556556" cy="2556556"/>
          </a:xfrm>
          <a:prstGeom prst="ellipse">
            <a:avLst/>
          </a:prstGeom>
          <a:solidFill>
            <a:srgbClr val="EFB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3" name="Ellipse 8">
            <a:extLst>
              <a:ext uri="{FF2B5EF4-FFF2-40B4-BE49-F238E27FC236}">
                <a16:creationId xmlns:a16="http://schemas.microsoft.com/office/drawing/2014/main" id="{462042BC-29C7-FF10-44F7-492C76346254}"/>
              </a:ext>
            </a:extLst>
          </p:cNvPr>
          <p:cNvSpPr>
            <a:spLocks/>
          </p:cNvSpPr>
          <p:nvPr/>
        </p:nvSpPr>
        <p:spPr>
          <a:xfrm>
            <a:off x="1788705" y="3039621"/>
            <a:ext cx="1549500" cy="1537265"/>
          </a:xfrm>
          <a:prstGeom prst="ellipse">
            <a:avLst/>
          </a:prstGeom>
          <a:solidFill>
            <a:srgbClr val="7E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4" name="TekstSylinder 23">
            <a:extLst>
              <a:ext uri="{FF2B5EF4-FFF2-40B4-BE49-F238E27FC236}">
                <a16:creationId xmlns:a16="http://schemas.microsoft.com/office/drawing/2014/main" id="{CE1B0C30-C920-5393-1A29-9AD2564D961F}"/>
              </a:ext>
            </a:extLst>
          </p:cNvPr>
          <p:cNvSpPr txBox="1"/>
          <p:nvPr/>
        </p:nvSpPr>
        <p:spPr>
          <a:xfrm>
            <a:off x="1997843" y="3629194"/>
            <a:ext cx="109728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0B0004020202020204" pitchFamily="34" charset="0"/>
              </a:rPr>
              <a:t>Composition of matter</a:t>
            </a:r>
          </a:p>
        </p:txBody>
      </p:sp>
      <p:sp>
        <p:nvSpPr>
          <p:cNvPr id="35" name="TekstSylinder 24">
            <a:extLst>
              <a:ext uri="{FF2B5EF4-FFF2-40B4-BE49-F238E27FC236}">
                <a16:creationId xmlns:a16="http://schemas.microsoft.com/office/drawing/2014/main" id="{AF79D919-BB41-C676-BBDF-68194513E1AF}"/>
              </a:ext>
            </a:extLst>
          </p:cNvPr>
          <p:cNvSpPr txBox="1"/>
          <p:nvPr/>
        </p:nvSpPr>
        <p:spPr>
          <a:xfrm>
            <a:off x="1997843" y="4641415"/>
            <a:ext cx="109728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b="1">
                <a:latin typeface="Aptos" panose="020B0004020202020204" pitchFamily="34" charset="0"/>
              </a:rPr>
              <a:t>Formulation</a:t>
            </a:r>
            <a:endParaRPr kumimoji="0" lang="en-US" sz="1200" b="1" i="0" u="none" strike="noStrike" kern="1200" cap="none" spc="0" normalizeH="0" baseline="0" noProof="0">
              <a:ln>
                <a:noFill/>
              </a:ln>
              <a:effectLst/>
              <a:uLnTx/>
              <a:uFillTx/>
              <a:latin typeface="Aptos" panose="020B0004020202020204" pitchFamily="34" charset="0"/>
            </a:endParaRPr>
          </a:p>
        </p:txBody>
      </p:sp>
      <p:sp>
        <p:nvSpPr>
          <p:cNvPr id="36" name="TekstSylinder 25">
            <a:extLst>
              <a:ext uri="{FF2B5EF4-FFF2-40B4-BE49-F238E27FC236}">
                <a16:creationId xmlns:a16="http://schemas.microsoft.com/office/drawing/2014/main" id="{AC8B973E-812F-C1C2-9D67-3C6FAC7EC67F}"/>
              </a:ext>
            </a:extLst>
          </p:cNvPr>
          <p:cNvSpPr txBox="1"/>
          <p:nvPr/>
        </p:nvSpPr>
        <p:spPr>
          <a:xfrm>
            <a:off x="1788705" y="5064604"/>
            <a:ext cx="1500847"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0B0004020202020204" pitchFamily="34" charset="0"/>
              </a:rPr>
              <a:t>Clinical dosage/use</a:t>
            </a:r>
          </a:p>
        </p:txBody>
      </p:sp>
      <p:sp>
        <p:nvSpPr>
          <p:cNvPr id="37" name="TekstSylinder 26">
            <a:extLst>
              <a:ext uri="{FF2B5EF4-FFF2-40B4-BE49-F238E27FC236}">
                <a16:creationId xmlns:a16="http://schemas.microsoft.com/office/drawing/2014/main" id="{313CDC6C-0961-6687-B503-0090FBA3EE67}"/>
              </a:ext>
            </a:extLst>
          </p:cNvPr>
          <p:cNvSpPr txBox="1"/>
          <p:nvPr/>
        </p:nvSpPr>
        <p:spPr>
          <a:xfrm>
            <a:off x="1997843" y="5556535"/>
            <a:ext cx="109728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ptos" panose="020B0004020202020204" pitchFamily="34" charset="0"/>
              </a:rPr>
              <a:t>Combination</a:t>
            </a:r>
          </a:p>
        </p:txBody>
      </p:sp>
      <p:sp>
        <p:nvSpPr>
          <p:cNvPr id="38" name="Rektangel 10">
            <a:extLst>
              <a:ext uri="{FF2B5EF4-FFF2-40B4-BE49-F238E27FC236}">
                <a16:creationId xmlns:a16="http://schemas.microsoft.com/office/drawing/2014/main" id="{535496AD-46E4-E8D6-EDA7-6C46F5F84B5A}"/>
              </a:ext>
            </a:extLst>
          </p:cNvPr>
          <p:cNvSpPr/>
          <p:nvPr/>
        </p:nvSpPr>
        <p:spPr>
          <a:xfrm>
            <a:off x="4938783" y="3681872"/>
            <a:ext cx="6901617" cy="9750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400" b="1" i="0" u="none" strike="noStrike" kern="1200" cap="none" spc="0" normalizeH="0" baseline="0" noProof="1">
                <a:ln>
                  <a:noFill/>
                </a:ln>
                <a:solidFill>
                  <a:prstClr val="white"/>
                </a:solidFill>
                <a:effectLst/>
                <a:uLnTx/>
                <a:uFillTx/>
                <a:latin typeface="Aptos" panose="020B0004020202020204" pitchFamily="34" charset="0"/>
              </a:rPr>
              <a:t>Radspherin® clinical doses, application: use patent</a:t>
            </a:r>
            <a:endParaRPr kumimoji="0" lang="en-US" sz="1400" b="0" i="0" u="none" strike="noStrike" kern="1200" cap="none" spc="0" normalizeH="0" baseline="0" noProof="0">
              <a:ln>
                <a:noFill/>
              </a:ln>
              <a:solidFill>
                <a:prstClr val="white"/>
              </a:solidFill>
              <a:effectLst/>
              <a:uLnTx/>
              <a:uFillTx/>
              <a:latin typeface="Aptos" panose="020B0004020202020204" pitchFamily="34" charset="0"/>
            </a:endParaRPr>
          </a:p>
          <a:p>
            <a:pPr marR="0" lvl="0" algn="l" defTabSz="914400" rtl="0" eaLnBrk="0" fontAlgn="base" latinLnBrk="0" hangingPunct="0">
              <a:lnSpc>
                <a:spcPct val="90000"/>
              </a:lnSpc>
              <a:spcBef>
                <a:spcPct val="0"/>
              </a:spcBef>
              <a:spcAft>
                <a:spcPct val="0"/>
              </a:spcAft>
              <a:buClrTx/>
              <a:buSzTx/>
              <a:tabLst/>
              <a:defRPr/>
            </a:pPr>
            <a:endParaRPr kumimoji="0" lang="en-US" sz="1100" b="0" i="0" u="none" strike="noStrike" kern="1200" cap="none" spc="0" normalizeH="0" baseline="0" noProof="0">
              <a:ln>
                <a:noFill/>
              </a:ln>
              <a:solidFill>
                <a:prstClr val="white"/>
              </a:solidFill>
              <a:effectLst/>
              <a:uLnTx/>
              <a:uFillTx/>
              <a:latin typeface="Aptos" panose="020B0004020202020204" pitchFamily="34" charset="0"/>
            </a:endParaRP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lang="en-US" sz="1100">
                <a:solidFill>
                  <a:prstClr val="white"/>
                </a:solidFill>
                <a:latin typeface="Aptos" panose="020B0004020202020204" pitchFamily="34" charset="0"/>
              </a:rPr>
              <a:t>Filed in</a:t>
            </a:r>
            <a:r>
              <a:rPr kumimoji="0" lang="en-US" sz="1100" b="0" i="0" u="none" strike="noStrike" kern="1200" cap="none" spc="0" normalizeH="0" baseline="0" noProof="0">
                <a:ln>
                  <a:noFill/>
                </a:ln>
                <a:solidFill>
                  <a:prstClr val="white"/>
                </a:solidFill>
                <a:effectLst/>
                <a:uLnTx/>
                <a:uFillTx/>
                <a:latin typeface="Aptos" panose="020B0004020202020204" pitchFamily="34" charset="0"/>
              </a:rPr>
              <a:t> January 2024</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white"/>
                </a:solidFill>
                <a:effectLst/>
                <a:uLnTx/>
                <a:uFillTx/>
                <a:latin typeface="Aptos" panose="020B0004020202020204" pitchFamily="34" charset="0"/>
              </a:rPr>
              <a:t>Patent expiry: 2044 with an option for 5 years extension </a:t>
            </a:r>
          </a:p>
          <a:p>
            <a:pPr marL="171450" marR="0" lvl="0" indent="-17145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endParaRPr kumimoji="0" lang="en" sz="1100" b="0" i="0" u="none" strike="noStrike" kern="1200" cap="none" spc="0" normalizeH="0" baseline="0" noProof="0">
              <a:ln>
                <a:noFill/>
              </a:ln>
              <a:solidFill>
                <a:prstClr val="white"/>
              </a:solidFill>
              <a:effectLst/>
              <a:uLnTx/>
              <a:uFillTx/>
              <a:latin typeface="Aptos" panose="020B0004020202020204" pitchFamily="34" charset="0"/>
            </a:endParaRPr>
          </a:p>
        </p:txBody>
      </p:sp>
      <p:sp>
        <p:nvSpPr>
          <p:cNvPr id="39" name="Rectangle 38">
            <a:extLst>
              <a:ext uri="{FF2B5EF4-FFF2-40B4-BE49-F238E27FC236}">
                <a16:creationId xmlns:a16="http://schemas.microsoft.com/office/drawing/2014/main" id="{F554A379-A53E-006A-7FC6-B8F03B34F8B8}"/>
              </a:ext>
            </a:extLst>
          </p:cNvPr>
          <p:cNvSpPr/>
          <p:nvPr/>
        </p:nvSpPr>
        <p:spPr>
          <a:xfrm>
            <a:off x="8793645" y="1218215"/>
            <a:ext cx="1567777" cy="165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Tree>
    <p:extLst>
      <p:ext uri="{BB962C8B-B14F-4D97-AF65-F5344CB8AC3E}">
        <p14:creationId xmlns:p14="http://schemas.microsoft.com/office/powerpoint/2010/main" val="346470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E3E37B-83B4-1191-0F21-E33DE7AC5EB3}"/>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tabLst/>
              <a:defRPr/>
            </a:pPr>
            <a:r>
              <a:rPr kumimoji="0" lang="en-US" sz="2600" b="1" i="0" u="none" strike="noStrike" kern="1200" cap="none" spc="0" normalizeH="0" baseline="0" noProof="0">
                <a:ln>
                  <a:noFill/>
                </a:ln>
                <a:solidFill>
                  <a:srgbClr val="1F2548"/>
                </a:solidFill>
                <a:effectLst/>
                <a:uLnTx/>
                <a:uFillTx/>
                <a:latin typeface="Aptos SemiBold" panose="020B0004020202020204" pitchFamily="34" charset="0"/>
                <a:ea typeface="+mn-ea"/>
                <a:cs typeface="+mn-cs"/>
              </a:rPr>
              <a:t>High addressable patient numbers with unmet need</a:t>
            </a:r>
            <a:br>
              <a:rPr kumimoji="0" lang="en-US" sz="2600" b="1" i="0" u="none" strike="noStrike" kern="1200" cap="none" spc="0" normalizeH="0" baseline="0" noProof="0">
                <a:ln>
                  <a:noFill/>
                </a:ln>
                <a:solidFill>
                  <a:srgbClr val="1F2548"/>
                </a:solidFill>
                <a:effectLst/>
                <a:uLnTx/>
                <a:uFillTx/>
                <a:latin typeface="Aptos SemiBold" panose="020B0004020202020204" pitchFamily="34" charset="0"/>
                <a:ea typeface="+mn-ea"/>
                <a:cs typeface="+mn-cs"/>
              </a:rPr>
            </a:br>
            <a:endParaRPr lang="en-US"/>
          </a:p>
        </p:txBody>
      </p:sp>
      <p:pic>
        <p:nvPicPr>
          <p:cNvPr id="12" name="Bilde 7">
            <a:extLst>
              <a:ext uri="{FF2B5EF4-FFF2-40B4-BE49-F238E27FC236}">
                <a16:creationId xmlns:a16="http://schemas.microsoft.com/office/drawing/2014/main" id="{D968E82C-1505-DCCB-D81E-84844A02B769}"/>
              </a:ext>
            </a:extLst>
          </p:cNvPr>
          <p:cNvPicPr>
            <a:picLocks noChangeAspect="1"/>
          </p:cNvPicPr>
          <p:nvPr/>
        </p:nvPicPr>
        <p:blipFill>
          <a:blip r:embed="rId3"/>
          <a:stretch>
            <a:fillRect/>
          </a:stretch>
        </p:blipFill>
        <p:spPr>
          <a:xfrm>
            <a:off x="9491682" y="463454"/>
            <a:ext cx="1862120" cy="1012990"/>
          </a:xfrm>
          <a:prstGeom prst="rect">
            <a:avLst/>
          </a:prstGeom>
          <a:noFill/>
          <a:ln cap="flat">
            <a:noFill/>
          </a:ln>
        </p:spPr>
      </p:pic>
      <p:sp>
        <p:nvSpPr>
          <p:cNvPr id="5" name="Platshållare för text 3">
            <a:extLst>
              <a:ext uri="{FF2B5EF4-FFF2-40B4-BE49-F238E27FC236}">
                <a16:creationId xmlns:a16="http://schemas.microsoft.com/office/drawing/2014/main" id="{2C424678-AFD0-7D60-7FD0-E2756BEE8C0D}"/>
              </a:ext>
            </a:extLst>
          </p:cNvPr>
          <p:cNvSpPr txBox="1">
            <a:spLocks/>
          </p:cNvSpPr>
          <p:nvPr/>
        </p:nvSpPr>
        <p:spPr>
          <a:xfrm>
            <a:off x="320974" y="2587257"/>
            <a:ext cx="5677749" cy="1727513"/>
          </a:xfrm>
          <a:prstGeom prst="rect">
            <a:avLst/>
          </a:prstGeom>
          <a:ln>
            <a:solidFill>
              <a:schemeClr val="accent1">
                <a:shade val="15000"/>
              </a:schemeClr>
            </a:solidFill>
          </a:ln>
        </p:spPr>
        <p:txBody>
          <a:bodyPr>
            <a:normAutofit/>
          </a:bodyPr>
          <a:lstStyle>
            <a:lvl1pPr marL="228600" indent="-228600" algn="l" defTabSz="914400" rtl="0" eaLnBrk="1" latinLnBrk="0" hangingPunct="1">
              <a:lnSpc>
                <a:spcPct val="90000"/>
              </a:lnSpc>
              <a:spcBef>
                <a:spcPts val="1000"/>
              </a:spcBef>
              <a:buClr>
                <a:srgbClr val="E6332A"/>
              </a:buClr>
              <a:buFont typeface="Arial"/>
              <a:buChar char="•"/>
              <a:defRPr sz="2800" b="0" i="0" kern="1200">
                <a:solidFill>
                  <a:srgbClr val="1F2548"/>
                </a:solidFill>
                <a:latin typeface="Graphik Medium" charset="0"/>
                <a:ea typeface="Graphik Medium" charset="0"/>
                <a:cs typeface="Graphik Medium" charset="0"/>
              </a:defRPr>
            </a:lvl1pPr>
            <a:lvl2pPr marL="685800" indent="-228600" algn="l" defTabSz="914400" rtl="0" eaLnBrk="1" latinLnBrk="0" hangingPunct="1">
              <a:lnSpc>
                <a:spcPct val="90000"/>
              </a:lnSpc>
              <a:spcBef>
                <a:spcPts val="500"/>
              </a:spcBef>
              <a:buFont typeface="Arial"/>
              <a:buChar char="•"/>
              <a:defRPr sz="2400" b="0" i="0" kern="1200">
                <a:solidFill>
                  <a:srgbClr val="1F2548"/>
                </a:solidFill>
                <a:latin typeface="Graphik Medium" charset="0"/>
                <a:ea typeface="Graphik Medium" charset="0"/>
                <a:cs typeface="Graphik Medium" charset="0"/>
              </a:defRPr>
            </a:lvl2pPr>
            <a:lvl3pPr marL="1143000" indent="-228600" algn="l" defTabSz="914400" rtl="0" eaLnBrk="1" latinLnBrk="0" hangingPunct="1">
              <a:lnSpc>
                <a:spcPct val="90000"/>
              </a:lnSpc>
              <a:spcBef>
                <a:spcPts val="500"/>
              </a:spcBef>
              <a:buFont typeface="Arial"/>
              <a:buChar char="•"/>
              <a:defRPr sz="2000" b="0" i="0" kern="1200">
                <a:solidFill>
                  <a:srgbClr val="1F2548"/>
                </a:solidFill>
                <a:latin typeface="Graphik Medium" charset="0"/>
                <a:ea typeface="Graphik Medium" charset="0"/>
                <a:cs typeface="Graphik Medium" charset="0"/>
              </a:defRPr>
            </a:lvl3pPr>
            <a:lvl4pPr marL="16002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4pPr>
            <a:lvl5pPr marL="20574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b="1" u="sng">
                <a:latin typeface="Aptos Light" panose="020B0004020202020204" pitchFamily="34" charset="0"/>
              </a:rPr>
              <a:t>Ovarian cancer		USA	Europe	   Total</a:t>
            </a:r>
          </a:p>
          <a:p>
            <a:pPr marL="0" indent="0">
              <a:buNone/>
            </a:pPr>
            <a:r>
              <a:rPr lang="en-US" sz="1400">
                <a:latin typeface="Aptos Light" panose="020B0004020202020204" pitchFamily="34" charset="0"/>
              </a:rPr>
              <a:t>Patient diagnosed (100%)	22,000	63,000	85,000	</a:t>
            </a:r>
          </a:p>
          <a:p>
            <a:pPr marL="0" indent="0">
              <a:buNone/>
            </a:pPr>
            <a:r>
              <a:rPr lang="en-US" sz="1400">
                <a:latin typeface="Aptos Light" panose="020B0004020202020204" pitchFamily="34" charset="0"/>
              </a:rPr>
              <a:t>Peritoneal mets (70%)		15,000	44,000	59,000</a:t>
            </a:r>
          </a:p>
          <a:p>
            <a:pPr marL="0" indent="0">
              <a:buNone/>
            </a:pPr>
            <a:r>
              <a:rPr lang="en-US" sz="1400">
                <a:latin typeface="Aptos Light" panose="020B0004020202020204" pitchFamily="34" charset="0"/>
              </a:rPr>
              <a:t>Eligible for surgery (80%)		12,000	35,000	47,000</a:t>
            </a:r>
          </a:p>
          <a:p>
            <a:pPr marL="0" indent="0">
              <a:buNone/>
            </a:pPr>
            <a:r>
              <a:rPr lang="en-US" sz="1400">
                <a:latin typeface="Aptos Light" panose="020B0004020202020204" pitchFamily="34" charset="0"/>
              </a:rPr>
              <a:t>Achieve complete resection (75%)	</a:t>
            </a:r>
            <a:r>
              <a:rPr lang="en-US" sz="1400" b="1">
                <a:latin typeface="Aptos Light" panose="020B0004020202020204" pitchFamily="34" charset="0"/>
              </a:rPr>
              <a:t>9,000	26,000	</a:t>
            </a:r>
            <a:r>
              <a:rPr lang="en-US" sz="1600" b="1">
                <a:latin typeface="Aptos Light" panose="020B0004020202020204" pitchFamily="34" charset="0"/>
              </a:rPr>
              <a:t>35,000</a:t>
            </a:r>
            <a:endParaRPr lang="en-US" sz="1400" b="1">
              <a:latin typeface="Aptos Light" panose="020B0004020202020204" pitchFamily="34" charset="0"/>
            </a:endParaRPr>
          </a:p>
          <a:p>
            <a:pPr marL="0" indent="0">
              <a:buNone/>
            </a:pPr>
            <a:endParaRPr lang="en-US" sz="1400" b="1">
              <a:latin typeface="Aptos Light" panose="020B0004020202020204" pitchFamily="34" charset="0"/>
            </a:endParaRPr>
          </a:p>
          <a:p>
            <a:pPr marL="0" indent="0">
              <a:buNone/>
            </a:pPr>
            <a:endParaRPr lang="en-US" sz="1400" b="1">
              <a:latin typeface="Aptos Light" panose="020B0004020202020204" pitchFamily="34" charset="0"/>
            </a:endParaRPr>
          </a:p>
          <a:p>
            <a:pPr marL="0" indent="0">
              <a:buNone/>
            </a:pPr>
            <a:endParaRPr lang="en-US" sz="1400">
              <a:latin typeface="Aptos Light" panose="020B0004020202020204" pitchFamily="34" charset="0"/>
            </a:endParaRPr>
          </a:p>
        </p:txBody>
      </p:sp>
      <p:sp>
        <p:nvSpPr>
          <p:cNvPr id="14" name="Platshållare för text 3">
            <a:extLst>
              <a:ext uri="{FF2B5EF4-FFF2-40B4-BE49-F238E27FC236}">
                <a16:creationId xmlns:a16="http://schemas.microsoft.com/office/drawing/2014/main" id="{FD8A9233-681F-1C10-1173-1650DA028677}"/>
              </a:ext>
            </a:extLst>
          </p:cNvPr>
          <p:cNvSpPr txBox="1">
            <a:spLocks/>
          </p:cNvSpPr>
          <p:nvPr/>
        </p:nvSpPr>
        <p:spPr>
          <a:xfrm>
            <a:off x="6212825" y="2587256"/>
            <a:ext cx="5677749" cy="1727513"/>
          </a:xfrm>
          <a:prstGeom prst="rect">
            <a:avLst/>
          </a:prstGeom>
          <a:ln>
            <a:solidFill>
              <a:schemeClr val="accent1">
                <a:shade val="15000"/>
              </a:schemeClr>
            </a:solidFill>
          </a:ln>
        </p:spPr>
        <p:txBody>
          <a:bodyPr>
            <a:normAutofit/>
          </a:bodyPr>
          <a:lstStyle>
            <a:lvl1pPr marL="228600" indent="-228600" algn="l" defTabSz="914400" rtl="0" eaLnBrk="1" latinLnBrk="0" hangingPunct="1">
              <a:lnSpc>
                <a:spcPct val="90000"/>
              </a:lnSpc>
              <a:spcBef>
                <a:spcPts val="1000"/>
              </a:spcBef>
              <a:buClr>
                <a:srgbClr val="E6332A"/>
              </a:buClr>
              <a:buFont typeface="Arial"/>
              <a:buChar char="•"/>
              <a:defRPr sz="2800" b="0" i="0" kern="1200">
                <a:solidFill>
                  <a:srgbClr val="1F2548"/>
                </a:solidFill>
                <a:latin typeface="Graphik Medium" charset="0"/>
                <a:ea typeface="Graphik Medium" charset="0"/>
                <a:cs typeface="Graphik Medium" charset="0"/>
              </a:defRPr>
            </a:lvl1pPr>
            <a:lvl2pPr marL="685800" indent="-228600" algn="l" defTabSz="914400" rtl="0" eaLnBrk="1" latinLnBrk="0" hangingPunct="1">
              <a:lnSpc>
                <a:spcPct val="90000"/>
              </a:lnSpc>
              <a:spcBef>
                <a:spcPts val="500"/>
              </a:spcBef>
              <a:buFont typeface="Arial"/>
              <a:buChar char="•"/>
              <a:defRPr sz="2400" b="0" i="0" kern="1200">
                <a:solidFill>
                  <a:srgbClr val="1F2548"/>
                </a:solidFill>
                <a:latin typeface="Graphik Medium" charset="0"/>
                <a:ea typeface="Graphik Medium" charset="0"/>
                <a:cs typeface="Graphik Medium" charset="0"/>
              </a:defRPr>
            </a:lvl2pPr>
            <a:lvl3pPr marL="1143000" indent="-228600" algn="l" defTabSz="914400" rtl="0" eaLnBrk="1" latinLnBrk="0" hangingPunct="1">
              <a:lnSpc>
                <a:spcPct val="90000"/>
              </a:lnSpc>
              <a:spcBef>
                <a:spcPts val="500"/>
              </a:spcBef>
              <a:buFont typeface="Arial"/>
              <a:buChar char="•"/>
              <a:defRPr sz="2000" b="0" i="0" kern="1200">
                <a:solidFill>
                  <a:srgbClr val="1F2548"/>
                </a:solidFill>
                <a:latin typeface="Graphik Medium" charset="0"/>
                <a:ea typeface="Graphik Medium" charset="0"/>
                <a:cs typeface="Graphik Medium" charset="0"/>
              </a:defRPr>
            </a:lvl3pPr>
            <a:lvl4pPr marL="16002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4pPr>
            <a:lvl5pPr marL="2057400" indent="-228600" algn="l" defTabSz="914400" rtl="0" eaLnBrk="1" latinLnBrk="0" hangingPunct="1">
              <a:lnSpc>
                <a:spcPct val="90000"/>
              </a:lnSpc>
              <a:spcBef>
                <a:spcPts val="500"/>
              </a:spcBef>
              <a:buFont typeface="Arial"/>
              <a:buChar char="•"/>
              <a:defRPr sz="1800" b="0" i="0" kern="1200">
                <a:solidFill>
                  <a:srgbClr val="1F2548"/>
                </a:solidFill>
                <a:latin typeface="Graphik Medium" charset="0"/>
                <a:ea typeface="Graphik Medium" charset="0"/>
                <a:cs typeface="Graphik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400" b="1" u="sng">
                <a:latin typeface="Aptos Light" panose="020B0004020202020204" pitchFamily="34" charset="0"/>
              </a:rPr>
              <a:t>Colorectal cancer		USA	Europe	  Total</a:t>
            </a:r>
          </a:p>
          <a:p>
            <a:pPr marL="0" indent="0">
              <a:buNone/>
            </a:pPr>
            <a:r>
              <a:rPr lang="en-US" sz="1400">
                <a:latin typeface="Aptos Light" panose="020B0004020202020204" pitchFamily="34" charset="0"/>
              </a:rPr>
              <a:t>Patient diagnosed stage IV (100%)	39,000	113,000	152,000	</a:t>
            </a:r>
          </a:p>
          <a:p>
            <a:pPr marL="0" indent="0">
              <a:buNone/>
            </a:pPr>
            <a:r>
              <a:rPr lang="en-US" sz="1400">
                <a:latin typeface="Aptos Light" panose="020B0004020202020204" pitchFamily="34" charset="0"/>
              </a:rPr>
              <a:t>Peritoneal mets (25%)		10,000	28,000	38,000</a:t>
            </a:r>
          </a:p>
          <a:p>
            <a:pPr marL="0" indent="0">
              <a:buNone/>
            </a:pPr>
            <a:r>
              <a:rPr lang="en-US" sz="1400">
                <a:latin typeface="Aptos Light" panose="020B0004020202020204" pitchFamily="34" charset="0"/>
              </a:rPr>
              <a:t>Eligible for surgery (90%)		9,000	25,000	34,000</a:t>
            </a:r>
          </a:p>
          <a:p>
            <a:pPr marL="0" indent="0">
              <a:buNone/>
            </a:pPr>
            <a:r>
              <a:rPr lang="en-US" sz="1400">
                <a:latin typeface="Aptos Light" panose="020B0004020202020204" pitchFamily="34" charset="0"/>
              </a:rPr>
              <a:t>Achieve complete resection (90%)	</a:t>
            </a:r>
            <a:r>
              <a:rPr lang="en-US" sz="1400" b="1">
                <a:latin typeface="Aptos Light" panose="020B0004020202020204" pitchFamily="34" charset="0"/>
              </a:rPr>
              <a:t>8,000	22,000	</a:t>
            </a:r>
            <a:r>
              <a:rPr lang="en-US" sz="1600" b="1">
                <a:latin typeface="Aptos Light" panose="020B0004020202020204" pitchFamily="34" charset="0"/>
              </a:rPr>
              <a:t>30,000</a:t>
            </a:r>
            <a:endParaRPr lang="en-US" sz="1400" b="1">
              <a:latin typeface="Aptos Light" panose="020B0004020202020204" pitchFamily="34" charset="0"/>
            </a:endParaRPr>
          </a:p>
          <a:p>
            <a:pPr marL="0" indent="0">
              <a:buNone/>
            </a:pPr>
            <a:endParaRPr lang="en-US" sz="1400" b="1">
              <a:latin typeface="Aptos Light" panose="020B0004020202020204" pitchFamily="34" charset="0"/>
            </a:endParaRPr>
          </a:p>
          <a:p>
            <a:pPr marL="0" indent="0">
              <a:buNone/>
            </a:pPr>
            <a:endParaRPr lang="en-US" sz="1400">
              <a:latin typeface="Aptos Light" panose="020B0004020202020204" pitchFamily="34" charset="0"/>
            </a:endParaRPr>
          </a:p>
        </p:txBody>
      </p:sp>
      <p:sp>
        <p:nvSpPr>
          <p:cNvPr id="15" name="TextBox 14">
            <a:extLst>
              <a:ext uri="{FF2B5EF4-FFF2-40B4-BE49-F238E27FC236}">
                <a16:creationId xmlns:a16="http://schemas.microsoft.com/office/drawing/2014/main" id="{08787AAB-9930-3BBD-CDDC-43058F684C64}"/>
              </a:ext>
            </a:extLst>
          </p:cNvPr>
          <p:cNvSpPr txBox="1"/>
          <p:nvPr/>
        </p:nvSpPr>
        <p:spPr>
          <a:xfrm>
            <a:off x="1295400" y="4638797"/>
            <a:ext cx="9601200" cy="707886"/>
          </a:xfrm>
          <a:prstGeom prst="rect">
            <a:avLst/>
          </a:prstGeom>
          <a:noFill/>
        </p:spPr>
        <p:txBody>
          <a:bodyPr wrap="square" rtlCol="0">
            <a:spAutoFit/>
          </a:bodyPr>
          <a:lstStyle/>
          <a:p>
            <a:pPr algn="ctr"/>
            <a:r>
              <a:rPr lang="en-US" sz="2400" b="1">
                <a:latin typeface="Aptos" panose="020B0004020202020204" pitchFamily="34" charset="0"/>
              </a:rPr>
              <a:t>Total treatments per year targeted – ca. 65,000</a:t>
            </a:r>
          </a:p>
          <a:p>
            <a:pPr algn="ctr"/>
            <a:r>
              <a:rPr lang="en-US" sz="1600" b="1">
                <a:latin typeface="Aptos" panose="020B0004020202020204" pitchFamily="34" charset="0"/>
              </a:rPr>
              <a:t>(in PC from </a:t>
            </a:r>
            <a:r>
              <a:rPr lang="en-US" sz="1600" b="1" i="1">
                <a:latin typeface="Aptos" panose="020B0004020202020204" pitchFamily="34" charset="0"/>
              </a:rPr>
              <a:t>ovarian</a:t>
            </a:r>
            <a:r>
              <a:rPr lang="en-US" sz="1600" b="1">
                <a:latin typeface="Aptos" panose="020B0004020202020204" pitchFamily="34" charset="0"/>
              </a:rPr>
              <a:t> and </a:t>
            </a:r>
            <a:r>
              <a:rPr lang="en-US" sz="1600" b="1" i="1">
                <a:latin typeface="Aptos" panose="020B0004020202020204" pitchFamily="34" charset="0"/>
              </a:rPr>
              <a:t>colorectal</a:t>
            </a:r>
            <a:r>
              <a:rPr lang="en-US" sz="1600" b="1">
                <a:latin typeface="Aptos" panose="020B0004020202020204" pitchFamily="34" charset="0"/>
              </a:rPr>
              <a:t> cancers only, and in the </a:t>
            </a:r>
            <a:r>
              <a:rPr lang="en-US" sz="1600" b="1" i="1">
                <a:latin typeface="Aptos" panose="020B0004020202020204" pitchFamily="34" charset="0"/>
              </a:rPr>
              <a:t>US</a:t>
            </a:r>
            <a:r>
              <a:rPr lang="en-US" sz="1600" b="1">
                <a:latin typeface="Aptos" panose="020B0004020202020204" pitchFamily="34" charset="0"/>
              </a:rPr>
              <a:t> and </a:t>
            </a:r>
            <a:r>
              <a:rPr lang="en-US" sz="1600" b="1" i="1">
                <a:latin typeface="Aptos" panose="020B0004020202020204" pitchFamily="34" charset="0"/>
              </a:rPr>
              <a:t>Europe</a:t>
            </a:r>
            <a:r>
              <a:rPr lang="en-US" sz="1600" b="1">
                <a:latin typeface="Aptos" panose="020B0004020202020204" pitchFamily="34" charset="0"/>
              </a:rPr>
              <a:t> only)</a:t>
            </a:r>
          </a:p>
        </p:txBody>
      </p:sp>
      <p:sp>
        <p:nvSpPr>
          <p:cNvPr id="16" name="Footer Placeholder 5">
            <a:extLst>
              <a:ext uri="{FF2B5EF4-FFF2-40B4-BE49-F238E27FC236}">
                <a16:creationId xmlns:a16="http://schemas.microsoft.com/office/drawing/2014/main" id="{31BAC137-241F-1F58-0F37-DF7107B32915}"/>
              </a:ext>
            </a:extLst>
          </p:cNvPr>
          <p:cNvSpPr txBox="1">
            <a:spLocks/>
          </p:cNvSpPr>
          <p:nvPr/>
        </p:nvSpPr>
        <p:spPr>
          <a:xfrm>
            <a:off x="838200" y="6143625"/>
            <a:ext cx="7315200" cy="365125"/>
          </a:xfrm>
        </p:spPr>
        <p:txBody>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i="1">
              <a:solidFill>
                <a:schemeClr val="bg1"/>
              </a:solidFill>
              <a:latin typeface="Graphik Regular" panose="020B0503030202060203"/>
            </a:endParaRPr>
          </a:p>
          <a:p>
            <a:r>
              <a:rPr lang="en-US" sz="1000" i="1">
                <a:solidFill>
                  <a:schemeClr val="bg1"/>
                </a:solidFill>
                <a:latin typeface="Graphik Regular" panose="020B0503030202060203"/>
              </a:rPr>
              <a:t>Source: Market research</a:t>
            </a:r>
          </a:p>
          <a:p>
            <a:endParaRPr lang="nb-NO" sz="1000">
              <a:solidFill>
                <a:schemeClr val="bg1"/>
              </a:solidFill>
            </a:endParaRPr>
          </a:p>
        </p:txBody>
      </p:sp>
      <p:sp>
        <p:nvSpPr>
          <p:cNvPr id="17" name="Oval 16">
            <a:extLst>
              <a:ext uri="{FF2B5EF4-FFF2-40B4-BE49-F238E27FC236}">
                <a16:creationId xmlns:a16="http://schemas.microsoft.com/office/drawing/2014/main" id="{A3187D04-DCEF-4327-56E0-7754989D254C}"/>
              </a:ext>
            </a:extLst>
          </p:cNvPr>
          <p:cNvSpPr/>
          <p:nvPr/>
        </p:nvSpPr>
        <p:spPr>
          <a:xfrm>
            <a:off x="4873557" y="3871609"/>
            <a:ext cx="758758" cy="2626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B31793-B3ED-88D5-371A-20DF6ED53F7B}"/>
              </a:ext>
            </a:extLst>
          </p:cNvPr>
          <p:cNvSpPr/>
          <p:nvPr/>
        </p:nvSpPr>
        <p:spPr>
          <a:xfrm>
            <a:off x="10779961" y="3871609"/>
            <a:ext cx="758758" cy="26264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2BDD749-05BA-EC12-50CA-E9B39E16D3D4}"/>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GB" sz="900">
                <a:latin typeface="Aptos SemiBold" panose="020B0004020202020204" pitchFamily="34" charset="0"/>
              </a:rPr>
              <a:t>MARKET OPPORTUNITY</a:t>
            </a:r>
          </a:p>
        </p:txBody>
      </p:sp>
      <p:sp>
        <p:nvSpPr>
          <p:cNvPr id="4" name="Plassholder for lysbildenummer 4">
            <a:extLst>
              <a:ext uri="{FF2B5EF4-FFF2-40B4-BE49-F238E27FC236}">
                <a16:creationId xmlns:a16="http://schemas.microsoft.com/office/drawing/2014/main" id="{C482BC3B-1C57-EF5B-BB74-B2018BB0AB19}"/>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27</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215521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658AAE-B224-1FD4-0225-60D6722BC4B5}"/>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D114297E-EE15-CB35-D0F5-C8B14F383C24}"/>
              </a:ext>
            </a:extLst>
          </p:cNvPr>
          <p:cNvSpPr>
            <a:spLocks noGrp="1"/>
          </p:cNvSpPr>
          <p:nvPr>
            <p:ph idx="1"/>
          </p:nvPr>
        </p:nvSpPr>
        <p:spPr/>
        <p:txBody>
          <a:bodyPr/>
          <a:lstStyle/>
          <a:p>
            <a:endParaRPr lang="nb-NO"/>
          </a:p>
        </p:txBody>
      </p:sp>
      <p:sp>
        <p:nvSpPr>
          <p:cNvPr id="4" name="Plassholder for bunntekst 3">
            <a:extLst>
              <a:ext uri="{FF2B5EF4-FFF2-40B4-BE49-F238E27FC236}">
                <a16:creationId xmlns:a16="http://schemas.microsoft.com/office/drawing/2014/main" id="{6F67A1D5-F7DC-9AF1-335D-433E2714F406}"/>
              </a:ext>
            </a:extLst>
          </p:cNvPr>
          <p:cNvSpPr>
            <a:spLocks noGrp="1"/>
          </p:cNvSpPr>
          <p:nvPr>
            <p:ph type="ftr" sz="quarter" idx="11"/>
          </p:nvPr>
        </p:nvSpPr>
        <p:spPr/>
        <p:txBody>
          <a:bodyPr/>
          <a:lstStyle/>
          <a:p>
            <a:r>
              <a:rPr lang="nb-NO"/>
              <a:t>CONFIDENTIAL</a:t>
            </a:r>
          </a:p>
        </p:txBody>
      </p:sp>
      <p:sp>
        <p:nvSpPr>
          <p:cNvPr id="5" name="Plassholder for lysbildenummer 4">
            <a:extLst>
              <a:ext uri="{FF2B5EF4-FFF2-40B4-BE49-F238E27FC236}">
                <a16:creationId xmlns:a16="http://schemas.microsoft.com/office/drawing/2014/main" id="{5AE62DF6-CE22-0C69-CFDC-CB7E88954206}"/>
              </a:ext>
            </a:extLst>
          </p:cNvPr>
          <p:cNvSpPr>
            <a:spLocks noGrp="1"/>
          </p:cNvSpPr>
          <p:nvPr>
            <p:ph type="sldNum" sz="quarter" idx="12"/>
          </p:nvPr>
        </p:nvSpPr>
        <p:spPr/>
        <p:txBody>
          <a:bodyPr/>
          <a:lstStyle/>
          <a:p>
            <a:fld id="{E5CDAEB9-6A97-5A4E-B073-F2345B854F82}" type="slidenum">
              <a:rPr lang="nb-NO" smtClean="0"/>
              <a:t>28</a:t>
            </a:fld>
            <a:endParaRPr lang="nb-NO"/>
          </a:p>
        </p:txBody>
      </p:sp>
      <p:pic>
        <p:nvPicPr>
          <p:cNvPr id="6" name="Bilde 5">
            <a:extLst>
              <a:ext uri="{FF2B5EF4-FFF2-40B4-BE49-F238E27FC236}">
                <a16:creationId xmlns:a16="http://schemas.microsoft.com/office/drawing/2014/main" id="{1E1C547E-0F67-E0F6-BCA4-8352081B1660}"/>
              </a:ext>
            </a:extLst>
          </p:cNvPr>
          <p:cNvPicPr>
            <a:picLocks noChangeAspect="1"/>
          </p:cNvPicPr>
          <p:nvPr/>
        </p:nvPicPr>
        <p:blipFill>
          <a:blip r:embed="rId2"/>
          <a:stretch>
            <a:fillRect/>
          </a:stretch>
        </p:blipFill>
        <p:spPr>
          <a:xfrm>
            <a:off x="0" y="33327"/>
            <a:ext cx="12251830" cy="6824673"/>
          </a:xfrm>
          <a:prstGeom prst="rect">
            <a:avLst/>
          </a:prstGeom>
        </p:spPr>
      </p:pic>
      <p:sp>
        <p:nvSpPr>
          <p:cNvPr id="7" name="Rectangle 6">
            <a:extLst>
              <a:ext uri="{FF2B5EF4-FFF2-40B4-BE49-F238E27FC236}">
                <a16:creationId xmlns:a16="http://schemas.microsoft.com/office/drawing/2014/main" id="{C120BFE3-F00E-9130-958F-C7CB5E917321}"/>
              </a:ext>
            </a:extLst>
          </p:cNvPr>
          <p:cNvSpPr/>
          <p:nvPr/>
        </p:nvSpPr>
        <p:spPr>
          <a:xfrm>
            <a:off x="11346180" y="6392937"/>
            <a:ext cx="845820" cy="365125"/>
          </a:xfrm>
          <a:prstGeom prst="rect">
            <a:avLst/>
          </a:prstGeom>
          <a:solidFill>
            <a:srgbClr val="2025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8" name="Plassholder for lysbildenummer 4">
            <a:extLst>
              <a:ext uri="{FF2B5EF4-FFF2-40B4-BE49-F238E27FC236}">
                <a16:creationId xmlns:a16="http://schemas.microsoft.com/office/drawing/2014/main" id="{FEBAF56B-540A-8288-A117-5B12BA1ED3A5}"/>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en-GB" sz="1200" b="0" i="0" u="none" strike="noStrike" kern="1200" cap="none" spc="0" normalizeH="0" baseline="0" noProof="0" smtClean="0">
                <a:ln>
                  <a:noFill/>
                </a:ln>
                <a:solidFill>
                  <a:prstClr val="white"/>
                </a:solidFill>
                <a:effectLst/>
                <a:uLnTx/>
                <a:uFillTx/>
                <a:latin typeface="Aptos" panose="020B00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white"/>
              </a:solidFill>
              <a:effectLst/>
              <a:uLnTx/>
              <a:uFillTx/>
              <a:latin typeface="Aptos" panose="020B0004020202020204" pitchFamily="34" charset="0"/>
            </a:endParaRPr>
          </a:p>
        </p:txBody>
      </p:sp>
    </p:spTree>
    <p:extLst>
      <p:ext uri="{BB962C8B-B14F-4D97-AF65-F5344CB8AC3E}">
        <p14:creationId xmlns:p14="http://schemas.microsoft.com/office/powerpoint/2010/main" val="2604313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B3D0B-4AB7-E5C7-A45C-3337438E3D8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8E6F62F-E45D-0AC1-F458-6EA3BBA62136}"/>
              </a:ext>
            </a:extLst>
          </p:cNvPr>
          <p:cNvSpPr txBox="1">
            <a:spLocks/>
          </p:cNvSpPr>
          <p:nvPr/>
        </p:nvSpPr>
        <p:spPr>
          <a:xfrm>
            <a:off x="161708" y="369358"/>
            <a:ext cx="10695589" cy="718298"/>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nb-NO" sz="2600">
                <a:latin typeface="Aptos SemiBold" panose="020B0004020202020204" pitchFamily="34" charset="0"/>
                <a:ea typeface="Calibri" panose="020F0502020204030204" pitchFamily="34" charset="0"/>
                <a:cs typeface="Times New Roman" panose="02020603050405020304" pitchFamily="18" charset="0"/>
              </a:rPr>
              <a:t>Tykktarmskreft: total andel tilbakefall og lokalisasjon av første tilbakefall</a:t>
            </a:r>
            <a:endParaRPr kumimoji="0" lang="nb-NO" sz="1800" b="0" i="1" u="none" strike="noStrike" kern="1200" cap="none" spc="0" normalizeH="0" baseline="0" noProof="0">
              <a:ln>
                <a:noFill/>
              </a:ln>
              <a:solidFill>
                <a:srgbClr val="1F2448"/>
              </a:solidFill>
              <a:effectLst/>
              <a:uLnTx/>
              <a:uFillTx/>
              <a:latin typeface="Aptos" panose="020B0004020202020204" pitchFamily="34" charset="0"/>
            </a:endParaRPr>
          </a:p>
        </p:txBody>
      </p:sp>
      <p:graphicFrame>
        <p:nvGraphicFramePr>
          <p:cNvPr id="10" name="Chart 9">
            <a:extLst>
              <a:ext uri="{FF2B5EF4-FFF2-40B4-BE49-F238E27FC236}">
                <a16:creationId xmlns:a16="http://schemas.microsoft.com/office/drawing/2014/main" id="{6F2D49E9-891C-EFCA-EBCB-F6FB53AF1F23}"/>
              </a:ext>
            </a:extLst>
          </p:cNvPr>
          <p:cNvGraphicFramePr/>
          <p:nvPr>
            <p:extLst>
              <p:ext uri="{D42A27DB-BD31-4B8C-83A1-F6EECF244321}">
                <p14:modId xmlns:p14="http://schemas.microsoft.com/office/powerpoint/2010/main" val="2704156758"/>
              </p:ext>
            </p:extLst>
          </p:nvPr>
        </p:nvGraphicFramePr>
        <p:xfrm>
          <a:off x="690110" y="1783371"/>
          <a:ext cx="5568450" cy="3814789"/>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17">
            <a:extLst>
              <a:ext uri="{FF2B5EF4-FFF2-40B4-BE49-F238E27FC236}">
                <a16:creationId xmlns:a16="http://schemas.microsoft.com/office/drawing/2014/main" id="{FE168C96-51CD-FCF6-4110-9773A29C17FE}"/>
              </a:ext>
            </a:extLst>
          </p:cNvPr>
          <p:cNvSpPr>
            <a:spLocks noGrp="1"/>
          </p:cNvSpPr>
          <p:nvPr>
            <p:ph idx="1"/>
          </p:nvPr>
        </p:nvSpPr>
        <p:spPr>
          <a:xfrm>
            <a:off x="6709273" y="1772738"/>
            <a:ext cx="4611478" cy="4186394"/>
          </a:xfrm>
        </p:spPr>
        <p:txBody>
          <a:bodyPr>
            <a:normAutofit/>
          </a:bodyPr>
          <a:lstStyle/>
          <a:p>
            <a:r>
              <a:rPr lang="nb-NO" noProof="0"/>
              <a:t>Ved 18 måneder hadde 61% (22 av 36) av pasientene opplevd tilbakefall totalt </a:t>
            </a:r>
          </a:p>
          <a:p>
            <a:r>
              <a:rPr lang="nb-NO" noProof="0"/>
              <a:t>Den totale andelen av tilbakefall drives av ikke-peritoneale tilbakefall</a:t>
            </a:r>
          </a:p>
          <a:p>
            <a:pPr lvl="1"/>
            <a:r>
              <a:rPr lang="nb-NO" noProof="0"/>
              <a:t>Hos kun 5 pasienter var peritoneum første sted for tilbakefall </a:t>
            </a:r>
          </a:p>
          <a:p>
            <a:pPr lvl="1"/>
            <a:r>
              <a:rPr lang="nb-NO" noProof="0"/>
              <a:t>Utsettelse eller reduksjon av peritoneale tilbakefall antas å kunne forlenge overlevelsen for pasienter med </a:t>
            </a:r>
            <a:r>
              <a:rPr lang="nb-NO"/>
              <a:t>tykktarms</a:t>
            </a:r>
            <a:r>
              <a:rPr lang="nb-NO" noProof="0"/>
              <a:t>kreft </a:t>
            </a:r>
          </a:p>
          <a:p>
            <a:endParaRPr lang="en-US"/>
          </a:p>
          <a:p>
            <a:endParaRPr lang="en-US"/>
          </a:p>
        </p:txBody>
      </p:sp>
      <p:sp>
        <p:nvSpPr>
          <p:cNvPr id="19" name="Plassholder for lysbildenummer 4">
            <a:extLst>
              <a:ext uri="{FF2B5EF4-FFF2-40B4-BE49-F238E27FC236}">
                <a16:creationId xmlns:a16="http://schemas.microsoft.com/office/drawing/2014/main" id="{84AB62B7-F063-8F1B-E291-30483D0B07B5}"/>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en-GB"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58194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C159-79AF-FBC8-4A88-E4927E74434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B838C09-EB63-E607-880E-8BE7A6B873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6" name="think-cell data - do not delete" hidden="1">
                        <a:extLst>
                          <a:ext uri="{FF2B5EF4-FFF2-40B4-BE49-F238E27FC236}">
                            <a16:creationId xmlns:a16="http://schemas.microsoft.com/office/drawing/2014/main" id="{4B838C09-EB63-E607-880E-8BE7A6B873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7" name="Graphic 26" descr="Checkmark with solid fill">
            <a:extLst>
              <a:ext uri="{FF2B5EF4-FFF2-40B4-BE49-F238E27FC236}">
                <a16:creationId xmlns:a16="http://schemas.microsoft.com/office/drawing/2014/main" id="{9A25FE6A-82AE-4C77-7244-493FF6868C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118" y="5162752"/>
            <a:ext cx="264869" cy="264869"/>
          </a:xfrm>
          <a:prstGeom prst="rect">
            <a:avLst/>
          </a:prstGeom>
        </p:spPr>
      </p:pic>
      <p:sp>
        <p:nvSpPr>
          <p:cNvPr id="12" name="Title 1">
            <a:extLst>
              <a:ext uri="{FF2B5EF4-FFF2-40B4-BE49-F238E27FC236}">
                <a16:creationId xmlns:a16="http://schemas.microsoft.com/office/drawing/2014/main" id="{F73165B3-AE9B-AF14-C8FC-10F7AF264DD8}"/>
              </a:ext>
            </a:extLst>
          </p:cNvPr>
          <p:cNvSpPr txBox="1">
            <a:spLocks/>
          </p:cNvSpPr>
          <p:nvPr/>
        </p:nvSpPr>
        <p:spPr>
          <a:xfrm>
            <a:off x="334963" y="369358"/>
            <a:ext cx="10438332" cy="719610"/>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2600" noProof="0" dirty="0" err="1">
                <a:latin typeface="Aptos SemiBold" panose="020B0004020202020204" pitchFamily="34" charset="0"/>
              </a:rPr>
              <a:t>Peritoneale</a:t>
            </a:r>
            <a:r>
              <a:rPr lang="nb-NO" sz="2600" noProof="0" dirty="0">
                <a:latin typeface="Aptos SemiBold" panose="020B0004020202020204" pitchFamily="34" charset="0"/>
              </a:rPr>
              <a:t> metastaser – stort behov for nye behandlingsmuligheter</a:t>
            </a:r>
            <a:br>
              <a:rPr lang="en-US" sz="2600" dirty="0">
                <a:latin typeface="Aptos" panose="020B0004020202020204" pitchFamily="34" charset="0"/>
              </a:rPr>
            </a:br>
            <a:br>
              <a:rPr lang="en-GB" sz="2600" dirty="0">
                <a:latin typeface="Aptos" panose="020B0004020202020204" pitchFamily="34" charset="0"/>
              </a:rPr>
            </a:br>
            <a:br>
              <a:rPr lang="en-GB" sz="2600" dirty="0">
                <a:latin typeface="Aptos SemiBold" panose="020B0004020202020204" pitchFamily="34" charset="0"/>
              </a:rPr>
            </a:br>
            <a:endParaRPr lang="en-GB" sz="2600" dirty="0">
              <a:latin typeface="Aptos SemiBold" panose="020B0004020202020204" pitchFamily="34" charset="0"/>
            </a:endParaRPr>
          </a:p>
        </p:txBody>
      </p:sp>
      <p:sp>
        <p:nvSpPr>
          <p:cNvPr id="17" name="Plassholder for lysbildenummer 4">
            <a:extLst>
              <a:ext uri="{FF2B5EF4-FFF2-40B4-BE49-F238E27FC236}">
                <a16:creationId xmlns:a16="http://schemas.microsoft.com/office/drawing/2014/main" id="{84D6D10F-0E1D-FCBC-6212-A6AD1A66C2A8}"/>
              </a:ext>
            </a:extLst>
          </p:cNvPr>
          <p:cNvSpPr txBox="1">
            <a:spLocks noGrp="1"/>
          </p:cNvSpPr>
          <p:nvPr>
            <p:ph type="sldNum" sz="quarter" idx="8"/>
          </p:nvPr>
        </p:nvSpPr>
        <p:spPr>
          <a:xfrm>
            <a:off x="11399838" y="6392937"/>
            <a:ext cx="457200" cy="365129"/>
          </a:xfrm>
        </p:spPr>
        <p:txBody>
          <a:bodyPr rIns="0" anchor="ctr" anchorCtr="0"/>
          <a:lstStyle>
            <a:lvl1pPr>
              <a:defRPr/>
            </a:lvl1pPr>
          </a:lstStyle>
          <a:p>
            <a:pPr lvl="0"/>
            <a:fld id="{E41E28EC-9B4C-460F-9964-9B031118BF9D}" type="slidenum">
              <a:rPr>
                <a:latin typeface="Aptos" panose="020B0004020202020204" pitchFamily="34" charset="0"/>
              </a:rPr>
              <a:pPr lvl="0"/>
              <a:t>3</a:t>
            </a:fld>
            <a:endParaRPr lang="nb-NO">
              <a:latin typeface="Aptos" panose="020B0004020202020204" pitchFamily="34" charset="0"/>
            </a:endParaRPr>
          </a:p>
        </p:txBody>
      </p:sp>
      <p:sp>
        <p:nvSpPr>
          <p:cNvPr id="24" name="Text Placeholder 3">
            <a:extLst>
              <a:ext uri="{FF2B5EF4-FFF2-40B4-BE49-F238E27FC236}">
                <a16:creationId xmlns:a16="http://schemas.microsoft.com/office/drawing/2014/main" id="{A3915FF5-0855-CAE5-0B3B-CCC3B7A73EE4}"/>
              </a:ext>
            </a:extLst>
          </p:cNvPr>
          <p:cNvSpPr txBox="1"/>
          <p:nvPr/>
        </p:nvSpPr>
        <p:spPr>
          <a:xfrm>
            <a:off x="6096000" y="1528763"/>
            <a:ext cx="5303838" cy="4096728"/>
          </a:xfrm>
          <a:prstGeom prst="rect">
            <a:avLst/>
          </a:prstGeom>
          <a:noFill/>
          <a:ln cap="flat">
            <a:noFill/>
          </a:ln>
        </p:spPr>
        <p:txBody>
          <a:bodyPr vert="horz" wrap="square" lIns="91440" tIns="45720" rIns="91440" bIns="45720" anchor="ctr" anchorCtr="0" compatLnSpc="1">
            <a:noAutofit/>
          </a:bodyPr>
          <a:lstStyle/>
          <a:p>
            <a:pPr marL="284396" marR="0" lvl="0" indent="-284396" algn="l" defTabSz="914400" rtl="0" fontAlgn="auto" hangingPunct="1">
              <a:lnSpc>
                <a:spcPct val="90000"/>
              </a:lnSpc>
              <a:spcBef>
                <a:spcPts val="1000"/>
              </a:spcBef>
              <a:spcAft>
                <a:spcPts val="0"/>
              </a:spcAft>
              <a:buClr>
                <a:srgbClr val="E6332A"/>
              </a:buClr>
              <a:buSzPct val="100000"/>
              <a:buFont typeface="Arial"/>
              <a:buChar char="•"/>
              <a:tabLst/>
              <a:defRPr sz="1800" b="0" i="0" u="none" strike="noStrike" kern="0" cap="none" spc="0" baseline="0">
                <a:solidFill>
                  <a:srgbClr val="000000"/>
                </a:solidFill>
                <a:uFillTx/>
              </a:defRPr>
            </a:pPr>
            <a:r>
              <a:rPr lang="nb-NO" sz="2000" dirty="0">
                <a:solidFill>
                  <a:srgbClr val="1F2548"/>
                </a:solidFill>
                <a:latin typeface="Aptos" panose="020B0004020202020204" pitchFamily="34" charset="0"/>
                <a:ea typeface="Graphik Medium"/>
                <a:cs typeface="Graphik Medium"/>
              </a:rPr>
              <a:t>Spredning til bukhinnen (</a:t>
            </a:r>
            <a:r>
              <a:rPr lang="nb-NO" sz="2000" dirty="0" err="1">
                <a:solidFill>
                  <a:srgbClr val="1F2548"/>
                </a:solidFill>
                <a:latin typeface="Aptos" panose="020B0004020202020204" pitchFamily="34" charset="0"/>
                <a:ea typeface="Graphik Medium"/>
                <a:cs typeface="Graphik Medium"/>
              </a:rPr>
              <a:t>peritoneum</a:t>
            </a:r>
            <a:r>
              <a:rPr lang="nb-NO" sz="2000" dirty="0">
                <a:solidFill>
                  <a:srgbClr val="1F2548"/>
                </a:solidFill>
                <a:latin typeface="Aptos" panose="020B0004020202020204" pitchFamily="34" charset="0"/>
                <a:ea typeface="Graphik Medium"/>
                <a:cs typeface="Graphik Medium"/>
              </a:rPr>
              <a:t>) utvikles fra flere </a:t>
            </a:r>
            <a:r>
              <a:rPr lang="nb-NO" sz="2000" b="1" dirty="0">
                <a:solidFill>
                  <a:srgbClr val="1F2548"/>
                </a:solidFill>
                <a:latin typeface="Aptos" panose="020B0004020202020204" pitchFamily="34" charset="0"/>
                <a:ea typeface="Graphik Medium"/>
                <a:cs typeface="Graphik Medium"/>
              </a:rPr>
              <a:t>ulike kreftformer </a:t>
            </a:r>
            <a:r>
              <a:rPr lang="nb-NO" sz="2000" dirty="0">
                <a:solidFill>
                  <a:srgbClr val="1F2548"/>
                </a:solidFill>
                <a:latin typeface="Aptos" panose="020B0004020202020204" pitchFamily="34" charset="0"/>
                <a:ea typeface="Graphik Medium"/>
                <a:cs typeface="Graphik Medium"/>
              </a:rPr>
              <a:t>– blant de vanligste er eggstokkreft og tykktarmskreft</a:t>
            </a:r>
          </a:p>
          <a:p>
            <a:pPr marL="284396" marR="0" lvl="0" indent="-284396" algn="l" defTabSz="914400" rtl="0" fontAlgn="auto" hangingPunct="1">
              <a:lnSpc>
                <a:spcPct val="90000"/>
              </a:lnSpc>
              <a:spcBef>
                <a:spcPts val="1000"/>
              </a:spcBef>
              <a:spcAft>
                <a:spcPts val="0"/>
              </a:spcAft>
              <a:buClr>
                <a:srgbClr val="E6332A"/>
              </a:buClr>
              <a:buSzPct val="100000"/>
              <a:buFont typeface="Arial"/>
              <a:buChar char="•"/>
              <a:tabLst/>
              <a:defRPr sz="1800" b="0" i="0" u="none" strike="noStrike" kern="0" cap="none" spc="0" baseline="0">
                <a:solidFill>
                  <a:srgbClr val="000000"/>
                </a:solidFill>
                <a:uFillTx/>
              </a:defRPr>
            </a:pPr>
            <a:r>
              <a:rPr lang="nb-NO" sz="2000" i="0" u="none" strike="noStrike" kern="1200" cap="none" spc="0" baseline="0" dirty="0">
                <a:solidFill>
                  <a:srgbClr val="1F2548"/>
                </a:solidFill>
                <a:uFillTx/>
                <a:latin typeface="Aptos" panose="020B0004020202020204" pitchFamily="34" charset="0"/>
                <a:ea typeface="Graphik Medium"/>
                <a:cs typeface="Graphik Medium"/>
              </a:rPr>
              <a:t>Vanlig behandling er </a:t>
            </a:r>
            <a:r>
              <a:rPr lang="nb-NO" sz="2000" b="1" i="0" u="none" strike="noStrike" kern="1200" cap="none" spc="0" baseline="0" dirty="0">
                <a:solidFill>
                  <a:srgbClr val="1F2548"/>
                </a:solidFill>
                <a:uFillTx/>
                <a:latin typeface="Aptos" panose="020B0004020202020204" pitchFamily="34" charset="0"/>
                <a:ea typeface="Graphik Medium"/>
                <a:cs typeface="Graphik Medium"/>
              </a:rPr>
              <a:t>kirurgi,</a:t>
            </a:r>
            <a:r>
              <a:rPr lang="nb-NO" sz="2000" i="0" u="none" strike="noStrike" kern="1200" cap="none" spc="0" baseline="0" dirty="0">
                <a:solidFill>
                  <a:srgbClr val="1F2548"/>
                </a:solidFill>
                <a:uFillTx/>
                <a:latin typeface="Aptos" panose="020B0004020202020204" pitchFamily="34" charset="0"/>
                <a:ea typeface="Graphik Medium"/>
                <a:cs typeface="Graphik Medium"/>
              </a:rPr>
              <a:t> effekten av systemisk terapi er begrenset</a:t>
            </a:r>
          </a:p>
          <a:p>
            <a:pPr marL="284396" marR="0" lvl="0" indent="-284396" algn="l" defTabSz="914400" rtl="0" fontAlgn="auto" hangingPunct="1">
              <a:lnSpc>
                <a:spcPct val="90000"/>
              </a:lnSpc>
              <a:spcBef>
                <a:spcPts val="1000"/>
              </a:spcBef>
              <a:spcAft>
                <a:spcPts val="0"/>
              </a:spcAft>
              <a:buClr>
                <a:srgbClr val="E6332A"/>
              </a:buClr>
              <a:buSzPct val="100000"/>
              <a:buFont typeface="Arial"/>
              <a:buChar char="•"/>
              <a:tabLst/>
              <a:defRPr sz="1800" b="0" i="0" u="none" strike="noStrike" kern="0" cap="none" spc="0" baseline="0">
                <a:solidFill>
                  <a:srgbClr val="000000"/>
                </a:solidFill>
                <a:uFillTx/>
              </a:defRPr>
            </a:pPr>
            <a:r>
              <a:rPr lang="nb-NO" sz="2000" i="0" u="none" strike="noStrike" kern="1200" cap="none" spc="0" baseline="0" dirty="0">
                <a:solidFill>
                  <a:srgbClr val="1F2548"/>
                </a:solidFill>
                <a:uFillTx/>
                <a:latin typeface="Aptos" panose="020B0004020202020204" pitchFamily="34" charset="0"/>
                <a:ea typeface="Graphik Medium"/>
                <a:cs typeface="Graphik Medium"/>
              </a:rPr>
              <a:t>Kirurgi etterlater</a:t>
            </a:r>
            <a:r>
              <a:rPr lang="nb-NO" sz="2000" dirty="0">
                <a:solidFill>
                  <a:srgbClr val="1F2548"/>
                </a:solidFill>
                <a:latin typeface="Aptos" panose="020B0004020202020204" pitchFamily="34" charset="0"/>
                <a:ea typeface="Graphik Medium"/>
                <a:cs typeface="Graphik Medium"/>
              </a:rPr>
              <a:t> </a:t>
            </a:r>
            <a:r>
              <a:rPr lang="nb-NO" sz="2000" b="1" i="0" u="none" strike="noStrike" kern="1200" cap="none" spc="0" baseline="0" dirty="0">
                <a:solidFill>
                  <a:srgbClr val="1F2548"/>
                </a:solidFill>
                <a:uFillTx/>
                <a:latin typeface="Aptos" panose="020B0004020202020204" pitchFamily="34" charset="0"/>
                <a:ea typeface="Graphik Medium"/>
                <a:cs typeface="Graphik Medium"/>
              </a:rPr>
              <a:t>mikrometastaser </a:t>
            </a:r>
            <a:r>
              <a:rPr lang="nb-NO" sz="2000" i="0" u="none" strike="noStrike" kern="1200" cap="none" spc="0" baseline="0" dirty="0">
                <a:solidFill>
                  <a:srgbClr val="1F2548"/>
                </a:solidFill>
                <a:uFillTx/>
                <a:latin typeface="Aptos" panose="020B0004020202020204" pitchFamily="34" charset="0"/>
                <a:ea typeface="Graphik Medium"/>
                <a:cs typeface="Graphik Medium"/>
              </a:rPr>
              <a:t>– enkeltceller og små samlinger av kreftceller - </a:t>
            </a:r>
            <a:r>
              <a:rPr lang="nb-NO" sz="2000" b="1" i="0" u="none" strike="noStrike" kern="1200" cap="none" spc="0" baseline="0" dirty="0">
                <a:solidFill>
                  <a:srgbClr val="1F2548"/>
                </a:solidFill>
                <a:uFillTx/>
                <a:latin typeface="Aptos" panose="020B0004020202020204" pitchFamily="34" charset="0"/>
                <a:ea typeface="Graphik Medium"/>
                <a:cs typeface="Graphik Medium"/>
              </a:rPr>
              <a:t> </a:t>
            </a:r>
            <a:r>
              <a:rPr lang="nb-NO" sz="2000" i="0" u="none" strike="noStrike" kern="1200" cap="none" spc="0" baseline="0" dirty="0">
                <a:solidFill>
                  <a:srgbClr val="1F2548"/>
                </a:solidFill>
                <a:uFillTx/>
                <a:latin typeface="Aptos" panose="020B0004020202020204" pitchFamily="34" charset="0"/>
                <a:ea typeface="Graphik Medium"/>
                <a:cs typeface="Graphik Medium"/>
              </a:rPr>
              <a:t>som bidrar til tilbakefall og progresjon av sykdommen</a:t>
            </a:r>
          </a:p>
          <a:p>
            <a:pPr marL="284396" marR="0" lvl="0" indent="-284396" algn="l" defTabSz="914400" rtl="0" fontAlgn="auto" hangingPunct="1">
              <a:lnSpc>
                <a:spcPct val="90000"/>
              </a:lnSpc>
              <a:spcBef>
                <a:spcPts val="1000"/>
              </a:spcBef>
              <a:spcAft>
                <a:spcPts val="0"/>
              </a:spcAft>
              <a:buClr>
                <a:srgbClr val="E6332A"/>
              </a:buClr>
              <a:buSzPct val="100000"/>
              <a:buFont typeface="Arial"/>
              <a:buChar char="•"/>
              <a:tabLst/>
              <a:defRPr sz="1800" b="0" i="0" u="none" strike="noStrike" kern="0" cap="none" spc="0" baseline="0">
                <a:solidFill>
                  <a:srgbClr val="000000"/>
                </a:solidFill>
                <a:uFillTx/>
              </a:defRPr>
            </a:pPr>
            <a:r>
              <a:rPr lang="nb-NO" sz="2000" i="0" u="none" strike="noStrike" kern="1200" cap="none" spc="0" baseline="0" dirty="0" err="1">
                <a:solidFill>
                  <a:srgbClr val="1F2548"/>
                </a:solidFill>
                <a:uFillTx/>
                <a:latin typeface="Aptos" panose="020B0004020202020204" pitchFamily="34" charset="0"/>
                <a:ea typeface="Graphik Medium"/>
                <a:cs typeface="Graphik Medium"/>
              </a:rPr>
              <a:t>Peritoneum</a:t>
            </a:r>
            <a:r>
              <a:rPr lang="nb-NO" sz="2000" i="0" u="none" strike="noStrike" kern="1200" cap="none" spc="0" baseline="0" dirty="0">
                <a:solidFill>
                  <a:srgbClr val="1F2548"/>
                </a:solidFill>
                <a:uFillTx/>
                <a:latin typeface="Aptos" panose="020B0004020202020204" pitchFamily="34" charset="0"/>
                <a:ea typeface="Graphik Medium"/>
                <a:cs typeface="Graphik Medium"/>
              </a:rPr>
              <a:t> fungerer som en barriere og danner et </a:t>
            </a:r>
            <a:r>
              <a:rPr lang="nb-NO" sz="2000" b="1" i="0" u="none" strike="noStrike" kern="1200" cap="none" spc="0" baseline="0" dirty="0">
                <a:solidFill>
                  <a:srgbClr val="1F2548"/>
                </a:solidFill>
                <a:uFillTx/>
                <a:latin typeface="Aptos" panose="020B0004020202020204" pitchFamily="34" charset="0"/>
                <a:ea typeface="Graphik Medium"/>
                <a:cs typeface="Graphik Medium"/>
              </a:rPr>
              <a:t>«lukket hulrom» </a:t>
            </a:r>
            <a:r>
              <a:rPr lang="nb-NO" sz="2000" i="0" u="none" strike="noStrike" kern="1200" cap="none" spc="0" baseline="0" dirty="0">
                <a:solidFill>
                  <a:srgbClr val="1F2548"/>
                </a:solidFill>
                <a:uFillTx/>
                <a:latin typeface="Aptos" panose="020B0004020202020204" pitchFamily="34" charset="0"/>
                <a:ea typeface="Graphik Medium"/>
                <a:cs typeface="Graphik Medium"/>
              </a:rPr>
              <a:t>i bukhulen</a:t>
            </a:r>
            <a:endParaRPr lang="en-US" sz="2000" i="0" u="none" strike="noStrike" kern="1200" cap="none" spc="0" baseline="0" dirty="0">
              <a:solidFill>
                <a:srgbClr val="1F2548"/>
              </a:solidFill>
              <a:uFillTx/>
              <a:latin typeface="Aptos" panose="020B0004020202020204" pitchFamily="34" charset="0"/>
              <a:ea typeface="Graphik Medium"/>
              <a:cs typeface="Graphik Medium"/>
            </a:endParaRPr>
          </a:p>
        </p:txBody>
      </p:sp>
      <p:grpSp>
        <p:nvGrpSpPr>
          <p:cNvPr id="3" name="Group 2">
            <a:extLst>
              <a:ext uri="{FF2B5EF4-FFF2-40B4-BE49-F238E27FC236}">
                <a16:creationId xmlns:a16="http://schemas.microsoft.com/office/drawing/2014/main" id="{9D075301-9BBD-6B38-DF02-B2388ECC2220}"/>
              </a:ext>
            </a:extLst>
          </p:cNvPr>
          <p:cNvGrpSpPr/>
          <p:nvPr/>
        </p:nvGrpSpPr>
        <p:grpSpPr>
          <a:xfrm>
            <a:off x="361451" y="1398830"/>
            <a:ext cx="5734549" cy="4074261"/>
            <a:chOff x="361451" y="1398830"/>
            <a:chExt cx="5734549" cy="4074261"/>
          </a:xfrm>
        </p:grpSpPr>
        <p:pic>
          <p:nvPicPr>
            <p:cNvPr id="23" name="Picture 22" descr="A diagram of the internal organs of a person&#10;&#10;Description automatically generated">
              <a:extLst>
                <a:ext uri="{FF2B5EF4-FFF2-40B4-BE49-F238E27FC236}">
                  <a16:creationId xmlns:a16="http://schemas.microsoft.com/office/drawing/2014/main" id="{F6078104-94C2-62E9-60DA-0F752BF16F78}"/>
                </a:ext>
              </a:extLst>
            </p:cNvPr>
            <p:cNvPicPr>
              <a:picLocks noChangeAspect="1"/>
            </p:cNvPicPr>
            <p:nvPr/>
          </p:nvPicPr>
          <p:blipFill>
            <a:blip r:embed="rId8">
              <a:extLst>
                <a:ext uri="{28A0092B-C50C-407E-A947-70E740481C1C}">
                  <a14:useLocalDpi xmlns:a14="http://schemas.microsoft.com/office/drawing/2010/main" val="0"/>
                </a:ext>
              </a:extLst>
            </a:blip>
            <a:srcRect l="12785" r="8043"/>
            <a:stretch/>
          </p:blipFill>
          <p:spPr>
            <a:xfrm>
              <a:off x="361451" y="1398830"/>
              <a:ext cx="5734549" cy="4074261"/>
            </a:xfrm>
            <a:prstGeom prst="rect">
              <a:avLst/>
            </a:prstGeom>
          </p:spPr>
        </p:pic>
        <p:sp>
          <p:nvSpPr>
            <p:cNvPr id="2" name="Rectangle 1">
              <a:extLst>
                <a:ext uri="{FF2B5EF4-FFF2-40B4-BE49-F238E27FC236}">
                  <a16:creationId xmlns:a16="http://schemas.microsoft.com/office/drawing/2014/main" id="{1E26C84E-18EB-F80B-62ED-610930E18DE0}"/>
                </a:ext>
              </a:extLst>
            </p:cNvPr>
            <p:cNvSpPr/>
            <p:nvPr/>
          </p:nvSpPr>
          <p:spPr>
            <a:xfrm>
              <a:off x="423949" y="3857105"/>
              <a:ext cx="1637607" cy="2648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b="1">
                  <a:solidFill>
                    <a:srgbClr val="1F2548"/>
                  </a:solidFill>
                  <a:latin typeface="Aptos" panose="020B0004020202020204" pitchFamily="34" charset="0"/>
                </a:rPr>
                <a:t>Mikrometastaser</a:t>
              </a:r>
              <a:endParaRPr lang="en-US" sz="1400" b="1">
                <a:solidFill>
                  <a:srgbClr val="1F2548"/>
                </a:solidFill>
                <a:latin typeface="Aptos" panose="020B0004020202020204" pitchFamily="34" charset="0"/>
              </a:endParaRPr>
            </a:p>
          </p:txBody>
        </p:sp>
      </p:grpSp>
      <p:sp>
        <p:nvSpPr>
          <p:cNvPr id="4" name="Title 1">
            <a:extLst>
              <a:ext uri="{FF2B5EF4-FFF2-40B4-BE49-F238E27FC236}">
                <a16:creationId xmlns:a16="http://schemas.microsoft.com/office/drawing/2014/main" id="{6CF445DE-2C20-0880-BCBB-3929028A5BF5}"/>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UDEKKET MEDISINSK BEHOV</a:t>
            </a:r>
            <a:endParaRPr lang="en-GB" sz="900">
              <a:solidFill>
                <a:schemeClr val="tx1"/>
              </a:solidFill>
              <a:latin typeface="Aptos SemiBold" panose="020B0004020202020204" pitchFamily="34" charset="0"/>
            </a:endParaRPr>
          </a:p>
        </p:txBody>
      </p:sp>
    </p:spTree>
    <p:extLst>
      <p:ext uri="{BB962C8B-B14F-4D97-AF65-F5344CB8AC3E}">
        <p14:creationId xmlns:p14="http://schemas.microsoft.com/office/powerpoint/2010/main" val="224648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3CE69-F337-8249-B923-0B1081793783}"/>
            </a:ext>
          </a:extLst>
        </p:cNvPr>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F62B1ADD-3E92-B586-78EE-C36226BDDBB4}"/>
              </a:ext>
            </a:extLst>
          </p:cNvPr>
          <p:cNvCxnSpPr>
            <a:cxnSpLocks/>
            <a:stCxn id="31" idx="3"/>
          </p:cNvCxnSpPr>
          <p:nvPr/>
        </p:nvCxnSpPr>
        <p:spPr>
          <a:xfrm>
            <a:off x="5282050" y="4506178"/>
            <a:ext cx="275554" cy="0"/>
          </a:xfrm>
          <a:prstGeom prst="straightConnector1">
            <a:avLst/>
          </a:prstGeom>
          <a:ln>
            <a:solidFill>
              <a:schemeClr val="bg2">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4" name="Rectangle: Rounded Corners 13">
            <a:extLst>
              <a:ext uri="{FF2B5EF4-FFF2-40B4-BE49-F238E27FC236}">
                <a16:creationId xmlns:a16="http://schemas.microsoft.com/office/drawing/2014/main" id="{5C2083CB-9B62-36C3-1A78-5BE2BD09B35A}"/>
              </a:ext>
            </a:extLst>
          </p:cNvPr>
          <p:cNvSpPr/>
          <p:nvPr/>
        </p:nvSpPr>
        <p:spPr>
          <a:xfrm>
            <a:off x="1070819" y="1324283"/>
            <a:ext cx="4887201" cy="1990628"/>
          </a:xfrm>
          <a:prstGeom prst="roundRect">
            <a:avLst>
              <a:gd name="adj" fmla="val 4936"/>
            </a:avLst>
          </a:prstGeom>
          <a:solidFill>
            <a:schemeClr val="accent5">
              <a:lumMod val="60000"/>
              <a:lumOff val="40000"/>
              <a:alpha val="28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The trial: </a:t>
            </a:r>
            <a:r>
              <a:rPr kumimoji="0" lang="en-US" sz="1600" i="0" u="none" strike="noStrike" kern="1200" cap="none" spc="0" normalizeH="0" baseline="0" noProof="0">
                <a:ln>
                  <a:noFill/>
                </a:ln>
                <a:solidFill>
                  <a:srgbClr val="1F2448"/>
                </a:solidFill>
                <a:effectLst/>
                <a:uLnTx/>
                <a:uFillTx/>
                <a:latin typeface="Aptos" panose="020B0004020202020204" pitchFamily="34" charset="0"/>
                <a:ea typeface="+mn-ea"/>
                <a:cs typeface="+mn-cs"/>
              </a:rPr>
              <a:t>(RAD-18-002</a:t>
            </a:r>
            <a:r>
              <a:rPr lang="en-US" sz="1600">
                <a:solidFill>
                  <a:srgbClr val="1F2448"/>
                </a:solidFill>
                <a:latin typeface="Aptos" panose="020B0004020202020204" pitchFamily="34" charset="0"/>
              </a:rPr>
              <a:t>)</a:t>
            </a:r>
            <a:r>
              <a:rPr kumimoji="0" lang="en-US" sz="1600" i="0" u="none" strike="noStrike" kern="1200" cap="none" spc="0" normalizeH="0" baseline="0" noProof="0">
                <a:ln>
                  <a:noFill/>
                </a:ln>
                <a:solidFill>
                  <a:srgbClr val="1F2448"/>
                </a:solidFill>
                <a:effectLst/>
                <a:uLnTx/>
                <a:uFillTx/>
                <a:latin typeface="Aptos" panose="020B0004020202020204" pitchFamily="34" charset="0"/>
                <a:ea typeface="+mn-ea"/>
                <a:cs typeface="+mn-cs"/>
              </a:rPr>
              <a:t> Radspherin aft</a:t>
            </a: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er cytoreductive surgery and HIPEC in patients with peritoneal metastasis from colorectal cancer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rgbClr val="1F2448"/>
                </a:solidFill>
                <a:latin typeface="Aptos" panose="020B0004020202020204" pitchFamily="34" charset="0"/>
              </a:rPr>
              <a:t>S</a:t>
            </a: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ingle-arm open label study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3 + 3 dose-escalation (1, 2, 4, 7 MBq)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18 months follow-up</a:t>
            </a:r>
          </a:p>
        </p:txBody>
      </p:sp>
      <p:sp>
        <p:nvSpPr>
          <p:cNvPr id="15" name="Rectangle: Rounded Corners 14">
            <a:extLst>
              <a:ext uri="{FF2B5EF4-FFF2-40B4-BE49-F238E27FC236}">
                <a16:creationId xmlns:a16="http://schemas.microsoft.com/office/drawing/2014/main" id="{3A43EA28-E911-E662-4801-B57638DC5E74}"/>
              </a:ext>
            </a:extLst>
          </p:cNvPr>
          <p:cNvSpPr/>
          <p:nvPr/>
        </p:nvSpPr>
        <p:spPr>
          <a:xfrm>
            <a:off x="6286221" y="1315256"/>
            <a:ext cx="4887201" cy="1990628"/>
          </a:xfrm>
          <a:prstGeom prst="roundRect">
            <a:avLst>
              <a:gd name="adj" fmla="val 4936"/>
            </a:avLst>
          </a:prstGeom>
          <a:solidFill>
            <a:schemeClr val="accent5">
              <a:lumMod val="60000"/>
              <a:lumOff val="40000"/>
              <a:alpha val="28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1F2448"/>
                </a:solidFill>
                <a:latin typeface="Aptos" panose="020B0004020202020204" pitchFamily="34" charset="0"/>
              </a:rPr>
              <a:t>Two</a:t>
            </a: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 clinical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Oslo, Norway (PI: Stein Larsen)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Uppsala, Sweden (PI: Wilhelm Graf) </a:t>
            </a:r>
          </a:p>
        </p:txBody>
      </p:sp>
      <p:sp>
        <p:nvSpPr>
          <p:cNvPr id="31" name="Rectangle: Rounded Corners 30">
            <a:extLst>
              <a:ext uri="{FF2B5EF4-FFF2-40B4-BE49-F238E27FC236}">
                <a16:creationId xmlns:a16="http://schemas.microsoft.com/office/drawing/2014/main" id="{7D50C124-42C6-FFFB-8A28-C37C7DDBAD96}"/>
              </a:ext>
            </a:extLst>
          </p:cNvPr>
          <p:cNvSpPr/>
          <p:nvPr/>
        </p:nvSpPr>
        <p:spPr>
          <a:xfrm>
            <a:off x="1460324" y="3711783"/>
            <a:ext cx="3821726" cy="1588789"/>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Dose escalation cohort</a:t>
            </a:r>
          </a:p>
        </p:txBody>
      </p:sp>
      <p:sp>
        <p:nvSpPr>
          <p:cNvPr id="33" name="Rectangle: Rounded Corners 32">
            <a:extLst>
              <a:ext uri="{FF2B5EF4-FFF2-40B4-BE49-F238E27FC236}">
                <a16:creationId xmlns:a16="http://schemas.microsoft.com/office/drawing/2014/main" id="{A1B65B2C-5B61-D877-DCF0-341C563FC11B}"/>
              </a:ext>
            </a:extLst>
          </p:cNvPr>
          <p:cNvSpPr/>
          <p:nvPr/>
        </p:nvSpPr>
        <p:spPr>
          <a:xfrm>
            <a:off x="7102384" y="3699922"/>
            <a:ext cx="2580785" cy="1612510"/>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Expansion cohort</a:t>
            </a:r>
          </a:p>
        </p:txBody>
      </p:sp>
      <p:graphicFrame>
        <p:nvGraphicFramePr>
          <p:cNvPr id="35" name="Diagram 34">
            <a:extLst>
              <a:ext uri="{FF2B5EF4-FFF2-40B4-BE49-F238E27FC236}">
                <a16:creationId xmlns:a16="http://schemas.microsoft.com/office/drawing/2014/main" id="{261E8237-FEE1-020E-81A5-88DBCE35C0A0}"/>
              </a:ext>
            </a:extLst>
          </p:cNvPr>
          <p:cNvGraphicFramePr/>
          <p:nvPr/>
        </p:nvGraphicFramePr>
        <p:xfrm>
          <a:off x="1903763" y="4027539"/>
          <a:ext cx="2899979" cy="1434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 name="Group 36">
            <a:extLst>
              <a:ext uri="{FF2B5EF4-FFF2-40B4-BE49-F238E27FC236}">
                <a16:creationId xmlns:a16="http://schemas.microsoft.com/office/drawing/2014/main" id="{E6F9B9F9-13BC-C35D-BC82-F9BE4372FB5C}"/>
              </a:ext>
            </a:extLst>
          </p:cNvPr>
          <p:cNvGrpSpPr/>
          <p:nvPr/>
        </p:nvGrpSpPr>
        <p:grpSpPr>
          <a:xfrm>
            <a:off x="6366942" y="4280789"/>
            <a:ext cx="1981802" cy="554267"/>
            <a:chOff x="5820582" y="3268726"/>
            <a:chExt cx="1582973" cy="554267"/>
          </a:xfrm>
        </p:grpSpPr>
        <p:sp>
          <p:nvSpPr>
            <p:cNvPr id="46" name="Rectangle 45">
              <a:extLst>
                <a:ext uri="{FF2B5EF4-FFF2-40B4-BE49-F238E27FC236}">
                  <a16:creationId xmlns:a16="http://schemas.microsoft.com/office/drawing/2014/main" id="{48EBDBE5-681B-CE90-BF15-819E0199FCC4}"/>
                </a:ext>
              </a:extLst>
            </p:cNvPr>
            <p:cNvSpPr/>
            <p:nvPr/>
          </p:nvSpPr>
          <p:spPr>
            <a:xfrm>
              <a:off x="5820582" y="3292229"/>
              <a:ext cx="605509" cy="5307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448">
                    <a:hueOff val="0"/>
                    <a:satOff val="0"/>
                    <a:lumOff val="0"/>
                    <a:alphaOff val="0"/>
                  </a:srgbClr>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FA796BD3-1080-92CD-730F-8E24B72CFB4C}"/>
                </a:ext>
              </a:extLst>
            </p:cNvPr>
            <p:cNvSpPr/>
            <p:nvPr/>
          </p:nvSpPr>
          <p:spPr>
            <a:xfrm>
              <a:off x="6798046" y="3268726"/>
              <a:ext cx="605509" cy="5307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448">
                    <a:hueOff val="0"/>
                    <a:satOff val="0"/>
                    <a:lumOff val="0"/>
                    <a:alphaOff val="0"/>
                  </a:srgbClr>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74C135A-2D26-24E3-3C4B-292086F12BCD}"/>
              </a:ext>
            </a:extLst>
          </p:cNvPr>
          <p:cNvGrpSpPr/>
          <p:nvPr/>
        </p:nvGrpSpPr>
        <p:grpSpPr>
          <a:xfrm>
            <a:off x="7608265" y="4145320"/>
            <a:ext cx="1642904" cy="595528"/>
            <a:chOff x="5760651" y="3227465"/>
            <a:chExt cx="1642904" cy="595528"/>
          </a:xfrm>
        </p:grpSpPr>
        <p:sp>
          <p:nvSpPr>
            <p:cNvPr id="18" name="L-Shape 17">
              <a:extLst>
                <a:ext uri="{FF2B5EF4-FFF2-40B4-BE49-F238E27FC236}">
                  <a16:creationId xmlns:a16="http://schemas.microsoft.com/office/drawing/2014/main" id="{B1314071-EA5B-F62D-18F5-2D3005414C0E}"/>
                </a:ext>
              </a:extLst>
            </p:cNvPr>
            <p:cNvSpPr/>
            <p:nvPr/>
          </p:nvSpPr>
          <p:spPr>
            <a:xfrm rot="5400000">
              <a:off x="5894465" y="3093651"/>
              <a:ext cx="403069" cy="67069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L-Shape 18">
              <a:extLst>
                <a:ext uri="{FF2B5EF4-FFF2-40B4-BE49-F238E27FC236}">
                  <a16:creationId xmlns:a16="http://schemas.microsoft.com/office/drawing/2014/main" id="{180AED59-CC7B-67C2-DF90-A6006BA51723}"/>
                </a:ext>
              </a:extLst>
            </p:cNvPr>
            <p:cNvSpPr/>
            <p:nvPr/>
          </p:nvSpPr>
          <p:spPr>
            <a:xfrm rot="5400000">
              <a:off x="6866672" y="3093651"/>
              <a:ext cx="403069" cy="670697"/>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414A8715-FDD9-1057-D7BB-D4FA2A8BC2F1}"/>
                </a:ext>
              </a:extLst>
            </p:cNvPr>
            <p:cNvSpPr/>
            <p:nvPr/>
          </p:nvSpPr>
          <p:spPr>
            <a:xfrm rot="18803132">
              <a:off x="6522351" y="3371876"/>
              <a:ext cx="114247" cy="11424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6B8E8A3-54D2-5879-19FE-615954FEF9B6}"/>
                </a:ext>
              </a:extLst>
            </p:cNvPr>
            <p:cNvGrpSpPr/>
            <p:nvPr/>
          </p:nvGrpSpPr>
          <p:grpSpPr>
            <a:xfrm>
              <a:off x="5820582" y="3292229"/>
              <a:ext cx="733783" cy="530764"/>
              <a:chOff x="2292394" y="210245"/>
              <a:chExt cx="733783" cy="530764"/>
            </a:xfrm>
          </p:grpSpPr>
          <p:sp>
            <p:nvSpPr>
              <p:cNvPr id="27" name="Rectangle 26">
                <a:extLst>
                  <a:ext uri="{FF2B5EF4-FFF2-40B4-BE49-F238E27FC236}">
                    <a16:creationId xmlns:a16="http://schemas.microsoft.com/office/drawing/2014/main" id="{789E07F1-0EC3-0188-7848-780EF65775B8}"/>
                  </a:ext>
                </a:extLst>
              </p:cNvPr>
              <p:cNvSpPr/>
              <p:nvPr/>
            </p:nvSpPr>
            <p:spPr>
              <a:xfrm>
                <a:off x="2292394" y="210245"/>
                <a:ext cx="605509" cy="5307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448">
                      <a:hueOff val="0"/>
                      <a:satOff val="0"/>
                      <a:lumOff val="0"/>
                      <a:alphaOff val="0"/>
                    </a:srgbClr>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149820B-0B63-9600-70D5-A145D8E752F3}"/>
                  </a:ext>
                </a:extLst>
              </p:cNvPr>
              <p:cNvSpPr txBox="1"/>
              <p:nvPr/>
            </p:nvSpPr>
            <p:spPr>
              <a:xfrm>
                <a:off x="2292394" y="210245"/>
                <a:ext cx="733783" cy="530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rPr>
                  <a:t>7 MBq</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rPr>
                  <a:t>dosimetry</a:t>
                </a: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endParaRPr>
              </a:p>
            </p:txBody>
          </p:sp>
        </p:grpSp>
        <p:grpSp>
          <p:nvGrpSpPr>
            <p:cNvPr id="22" name="Group 21">
              <a:extLst>
                <a:ext uri="{FF2B5EF4-FFF2-40B4-BE49-F238E27FC236}">
                  <a16:creationId xmlns:a16="http://schemas.microsoft.com/office/drawing/2014/main" id="{530AA7A3-6A50-B9D2-450C-F6AB17C75125}"/>
                </a:ext>
              </a:extLst>
            </p:cNvPr>
            <p:cNvGrpSpPr/>
            <p:nvPr/>
          </p:nvGrpSpPr>
          <p:grpSpPr>
            <a:xfrm>
              <a:off x="6798046" y="3268726"/>
              <a:ext cx="605509" cy="530764"/>
              <a:chOff x="2292394" y="210245"/>
              <a:chExt cx="605509" cy="530764"/>
            </a:xfrm>
          </p:grpSpPr>
          <p:sp>
            <p:nvSpPr>
              <p:cNvPr id="23" name="Rectangle 22">
                <a:extLst>
                  <a:ext uri="{FF2B5EF4-FFF2-40B4-BE49-F238E27FC236}">
                    <a16:creationId xmlns:a16="http://schemas.microsoft.com/office/drawing/2014/main" id="{7FE52CF0-2AB7-4F88-F8D7-95DB5FD98FDC}"/>
                  </a:ext>
                </a:extLst>
              </p:cNvPr>
              <p:cNvSpPr/>
              <p:nvPr/>
            </p:nvSpPr>
            <p:spPr>
              <a:xfrm>
                <a:off x="2292394" y="210245"/>
                <a:ext cx="605509" cy="5307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448">
                      <a:hueOff val="0"/>
                      <a:satOff val="0"/>
                      <a:lumOff val="0"/>
                      <a:alphaOff val="0"/>
                    </a:srgb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8B072D7F-5450-D85B-1CC2-290CCF47AF73}"/>
                  </a:ext>
                </a:extLst>
              </p:cNvPr>
              <p:cNvSpPr txBox="1"/>
              <p:nvPr/>
            </p:nvSpPr>
            <p:spPr>
              <a:xfrm>
                <a:off x="2292394" y="210245"/>
                <a:ext cx="605509" cy="530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rPr>
                  <a:t>7 MBq</a:t>
                </a: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0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endParaRP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endParaRPr>
              </a:p>
            </p:txBody>
          </p:sp>
        </p:grpSp>
      </p:grpSp>
      <p:grpSp>
        <p:nvGrpSpPr>
          <p:cNvPr id="55" name="Group 54">
            <a:extLst>
              <a:ext uri="{FF2B5EF4-FFF2-40B4-BE49-F238E27FC236}">
                <a16:creationId xmlns:a16="http://schemas.microsoft.com/office/drawing/2014/main" id="{647F9EED-12E2-3931-2D31-E62B5EAE614C}"/>
              </a:ext>
            </a:extLst>
          </p:cNvPr>
          <p:cNvGrpSpPr/>
          <p:nvPr/>
        </p:nvGrpSpPr>
        <p:grpSpPr>
          <a:xfrm>
            <a:off x="5524555" y="3711784"/>
            <a:ext cx="1247915" cy="1588788"/>
            <a:chOff x="4863780" y="3764055"/>
            <a:chExt cx="1236479" cy="1530101"/>
          </a:xfrm>
        </p:grpSpPr>
        <p:sp>
          <p:nvSpPr>
            <p:cNvPr id="49" name="Rectangle: Rounded Corners 48">
              <a:extLst>
                <a:ext uri="{FF2B5EF4-FFF2-40B4-BE49-F238E27FC236}">
                  <a16:creationId xmlns:a16="http://schemas.microsoft.com/office/drawing/2014/main" id="{5E5FCF2E-E188-4D09-8607-05A89E892177}"/>
                </a:ext>
              </a:extLst>
            </p:cNvPr>
            <p:cNvSpPr/>
            <p:nvPr/>
          </p:nvSpPr>
          <p:spPr>
            <a:xfrm>
              <a:off x="4863780" y="3764055"/>
              <a:ext cx="1219052" cy="1530101"/>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Split dose</a:t>
              </a:r>
            </a:p>
          </p:txBody>
        </p:sp>
        <p:sp>
          <p:nvSpPr>
            <p:cNvPr id="50" name="TextBox 49">
              <a:extLst>
                <a:ext uri="{FF2B5EF4-FFF2-40B4-BE49-F238E27FC236}">
                  <a16:creationId xmlns:a16="http://schemas.microsoft.com/office/drawing/2014/main" id="{AFEDC67E-970D-FE3C-3462-36D1DBCD0256}"/>
                </a:ext>
              </a:extLst>
            </p:cNvPr>
            <p:cNvSpPr txBox="1"/>
            <p:nvPr/>
          </p:nvSpPr>
          <p:spPr>
            <a:xfrm>
              <a:off x="5142320" y="4275367"/>
              <a:ext cx="957939" cy="4030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rPr>
                <a:t>2×3.5 MBq</a:t>
              </a:r>
            </a:p>
          </p:txBody>
        </p:sp>
        <p:sp>
          <p:nvSpPr>
            <p:cNvPr id="51" name="L-Shape 50">
              <a:extLst>
                <a:ext uri="{FF2B5EF4-FFF2-40B4-BE49-F238E27FC236}">
                  <a16:creationId xmlns:a16="http://schemas.microsoft.com/office/drawing/2014/main" id="{037C062D-B62D-FBAC-7E89-5A95FE2C37E1}"/>
                </a:ext>
              </a:extLst>
            </p:cNvPr>
            <p:cNvSpPr/>
            <p:nvPr/>
          </p:nvSpPr>
          <p:spPr>
            <a:xfrm rot="5400000">
              <a:off x="5216811" y="4032591"/>
              <a:ext cx="403051" cy="696496"/>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60" name="Straight Arrow Connector 59">
            <a:extLst>
              <a:ext uri="{FF2B5EF4-FFF2-40B4-BE49-F238E27FC236}">
                <a16:creationId xmlns:a16="http://schemas.microsoft.com/office/drawing/2014/main" id="{CDF44F90-6848-2711-22C8-752D905E55B7}"/>
              </a:ext>
            </a:extLst>
          </p:cNvPr>
          <p:cNvCxnSpPr>
            <a:cxnSpLocks/>
            <a:endCxn id="33" idx="1"/>
          </p:cNvCxnSpPr>
          <p:nvPr/>
        </p:nvCxnSpPr>
        <p:spPr>
          <a:xfrm flipV="1">
            <a:off x="6754882" y="4506177"/>
            <a:ext cx="347502" cy="1"/>
          </a:xfrm>
          <a:prstGeom prst="straightConnector1">
            <a:avLst/>
          </a:prstGeom>
          <a:ln>
            <a:solidFill>
              <a:schemeClr val="bg2">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65" name="Title 1">
            <a:extLst>
              <a:ext uri="{FF2B5EF4-FFF2-40B4-BE49-F238E27FC236}">
                <a16:creationId xmlns:a16="http://schemas.microsoft.com/office/drawing/2014/main" id="{DC15EF84-264E-6AD8-7F7F-1679830B73C0}"/>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t>Design: Phase 1/2a in colorectal cancer</a:t>
            </a:r>
            <a:br>
              <a:rPr kumimoji="0" lang="en-US" sz="2600" b="1" i="0" u="none" strike="noStrike" kern="1200" cap="none" spc="0" normalizeH="0" baseline="0" noProof="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br>
            <a:br>
              <a:rPr kumimoji="0" lang="en-US" sz="2600" b="1" i="0" u="none" strike="noStrike" kern="1200" cap="none" spc="0" normalizeH="0" baseline="0" noProof="0">
                <a:ln>
                  <a:noFill/>
                </a:ln>
                <a:solidFill>
                  <a:srgbClr val="1F2548"/>
                </a:solidFill>
                <a:effectLst/>
                <a:uLnTx/>
                <a:uFillTx/>
                <a:latin typeface="Graphik Medium" panose="020B0503030202060203"/>
                <a:ea typeface="Calibri" panose="020F0502020204030204" pitchFamily="34" charset="0"/>
                <a:cs typeface="Times New Roman" panose="02020603050405020304" pitchFamily="18" charset="0"/>
              </a:rPr>
            </a:br>
            <a:endParaRPr kumimoji="0" lang="en-GB" sz="1800" b="0" i="1" u="none" strike="noStrike" kern="1200" cap="none" spc="0" normalizeH="0" baseline="0" noProof="0">
              <a:ln>
                <a:noFill/>
              </a:ln>
              <a:solidFill>
                <a:srgbClr val="1F2448"/>
              </a:solidFill>
              <a:effectLst/>
              <a:uLnTx/>
              <a:uFillTx/>
              <a:latin typeface="Aptos" panose="020B0004020202020204" pitchFamily="34" charset="0"/>
            </a:endParaRPr>
          </a:p>
        </p:txBody>
      </p:sp>
      <p:sp>
        <p:nvSpPr>
          <p:cNvPr id="25" name="TekstSylinder 24">
            <a:extLst>
              <a:ext uri="{FF2B5EF4-FFF2-40B4-BE49-F238E27FC236}">
                <a16:creationId xmlns:a16="http://schemas.microsoft.com/office/drawing/2014/main" id="{17DB7A92-9717-1E69-38EB-AE2C3734E83D}"/>
              </a:ext>
            </a:extLst>
          </p:cNvPr>
          <p:cNvSpPr txBox="1"/>
          <p:nvPr/>
        </p:nvSpPr>
        <p:spPr>
          <a:xfrm>
            <a:off x="1904460" y="5038870"/>
            <a:ext cx="9969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ea typeface="Calibri"/>
                <a:cs typeface="Calibri"/>
              </a:rPr>
              <a:t>(n=4)</a:t>
            </a:r>
          </a:p>
        </p:txBody>
      </p:sp>
      <p:sp>
        <p:nvSpPr>
          <p:cNvPr id="93" name="TekstSylinder 92">
            <a:extLst>
              <a:ext uri="{FF2B5EF4-FFF2-40B4-BE49-F238E27FC236}">
                <a16:creationId xmlns:a16="http://schemas.microsoft.com/office/drawing/2014/main" id="{175B24F3-E3D5-F45E-2A9A-8C782A899F57}"/>
              </a:ext>
            </a:extLst>
          </p:cNvPr>
          <p:cNvSpPr txBox="1"/>
          <p:nvPr/>
        </p:nvSpPr>
        <p:spPr>
          <a:xfrm>
            <a:off x="2749010" y="5038869"/>
            <a:ext cx="8191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ea typeface="Calibri"/>
                <a:cs typeface="Calibri"/>
              </a:rPr>
              <a:t>(n=3)</a:t>
            </a:r>
          </a:p>
        </p:txBody>
      </p:sp>
      <p:sp>
        <p:nvSpPr>
          <p:cNvPr id="94" name="TekstSylinder 93">
            <a:extLst>
              <a:ext uri="{FF2B5EF4-FFF2-40B4-BE49-F238E27FC236}">
                <a16:creationId xmlns:a16="http://schemas.microsoft.com/office/drawing/2014/main" id="{765A14E3-1A16-4925-125C-DE0053F2D3E5}"/>
              </a:ext>
            </a:extLst>
          </p:cNvPr>
          <p:cNvSpPr txBox="1"/>
          <p:nvPr/>
        </p:nvSpPr>
        <p:spPr>
          <a:xfrm>
            <a:off x="3485610" y="5038869"/>
            <a:ext cx="8191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ea typeface="Calibri"/>
                <a:cs typeface="Calibri"/>
              </a:rPr>
              <a:t>(n=4)</a:t>
            </a:r>
          </a:p>
        </p:txBody>
      </p:sp>
      <p:sp>
        <p:nvSpPr>
          <p:cNvPr id="95" name="TekstSylinder 94">
            <a:extLst>
              <a:ext uri="{FF2B5EF4-FFF2-40B4-BE49-F238E27FC236}">
                <a16:creationId xmlns:a16="http://schemas.microsoft.com/office/drawing/2014/main" id="{85C60286-BC47-324C-C3BE-610885541991}"/>
              </a:ext>
            </a:extLst>
          </p:cNvPr>
          <p:cNvSpPr txBox="1"/>
          <p:nvPr/>
        </p:nvSpPr>
        <p:spPr>
          <a:xfrm>
            <a:off x="4203160" y="5038869"/>
            <a:ext cx="1079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ea typeface="Calibri"/>
                <a:cs typeface="Calibri"/>
              </a:rPr>
              <a:t>(n=3)</a:t>
            </a:r>
          </a:p>
        </p:txBody>
      </p:sp>
      <p:sp>
        <p:nvSpPr>
          <p:cNvPr id="96" name="TekstSylinder 95">
            <a:extLst>
              <a:ext uri="{FF2B5EF4-FFF2-40B4-BE49-F238E27FC236}">
                <a16:creationId xmlns:a16="http://schemas.microsoft.com/office/drawing/2014/main" id="{FFC5B41B-FAA1-E3E7-04B9-4506429DE752}"/>
              </a:ext>
            </a:extLst>
          </p:cNvPr>
          <p:cNvSpPr txBox="1"/>
          <p:nvPr/>
        </p:nvSpPr>
        <p:spPr>
          <a:xfrm>
            <a:off x="7778210" y="5026169"/>
            <a:ext cx="6540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ea typeface="Calibri"/>
                <a:cs typeface="Calibri"/>
              </a:rPr>
              <a:t>(n=6)</a:t>
            </a:r>
          </a:p>
        </p:txBody>
      </p:sp>
      <p:sp>
        <p:nvSpPr>
          <p:cNvPr id="109" name="TekstSylinder 108">
            <a:extLst>
              <a:ext uri="{FF2B5EF4-FFF2-40B4-BE49-F238E27FC236}">
                <a16:creationId xmlns:a16="http://schemas.microsoft.com/office/drawing/2014/main" id="{784BB72F-BD7C-896D-0B72-458EDF091A0D}"/>
              </a:ext>
            </a:extLst>
          </p:cNvPr>
          <p:cNvSpPr txBox="1"/>
          <p:nvPr/>
        </p:nvSpPr>
        <p:spPr>
          <a:xfrm>
            <a:off x="8787860" y="5038869"/>
            <a:ext cx="6540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ea typeface="Calibri"/>
                <a:cs typeface="Calibri"/>
              </a:rPr>
              <a:t>(n=24)</a:t>
            </a:r>
          </a:p>
        </p:txBody>
      </p:sp>
      <p:sp>
        <p:nvSpPr>
          <p:cNvPr id="110" name="TekstSylinder 109">
            <a:extLst>
              <a:ext uri="{FF2B5EF4-FFF2-40B4-BE49-F238E27FC236}">
                <a16:creationId xmlns:a16="http://schemas.microsoft.com/office/drawing/2014/main" id="{D2CD03A5-9985-39B7-1C60-71099C6DDEFD}"/>
              </a:ext>
            </a:extLst>
          </p:cNvPr>
          <p:cNvSpPr txBox="1"/>
          <p:nvPr/>
        </p:nvSpPr>
        <p:spPr>
          <a:xfrm>
            <a:off x="5822410" y="5026169"/>
            <a:ext cx="6540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ea typeface="Calibri"/>
                <a:cs typeface="Calibri"/>
              </a:rPr>
              <a:t>(n=3)</a:t>
            </a:r>
          </a:p>
        </p:txBody>
      </p:sp>
      <p:sp>
        <p:nvSpPr>
          <p:cNvPr id="111" name="Høyre klammeparentes 110">
            <a:extLst>
              <a:ext uri="{FF2B5EF4-FFF2-40B4-BE49-F238E27FC236}">
                <a16:creationId xmlns:a16="http://schemas.microsoft.com/office/drawing/2014/main" id="{C8E5EF86-227C-88D8-6106-0A763315E396}"/>
              </a:ext>
            </a:extLst>
          </p:cNvPr>
          <p:cNvSpPr/>
          <p:nvPr/>
        </p:nvSpPr>
        <p:spPr>
          <a:xfrm rot="5400000">
            <a:off x="6832057" y="2925430"/>
            <a:ext cx="226120" cy="5314950"/>
          </a:xfrm>
          <a:prstGeom prst="rightBrace">
            <a:avLst>
              <a:gd name="adj1" fmla="val 5205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112" name="TekstSylinder 111">
            <a:extLst>
              <a:ext uri="{FF2B5EF4-FFF2-40B4-BE49-F238E27FC236}">
                <a16:creationId xmlns:a16="http://schemas.microsoft.com/office/drawing/2014/main" id="{D68DBBCF-1E16-6DAC-18DF-A23AEA1D24D9}"/>
              </a:ext>
            </a:extLst>
          </p:cNvPr>
          <p:cNvSpPr txBox="1"/>
          <p:nvPr/>
        </p:nvSpPr>
        <p:spPr>
          <a:xfrm>
            <a:off x="5282660" y="5695967"/>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noProof="0">
                <a:latin typeface="Aptos" panose="020B0004020202020204" pitchFamily="34" charset="0"/>
                <a:ea typeface="Calibri"/>
                <a:cs typeface="Calibri"/>
              </a:rPr>
              <a:t>Total number of patients recommended dose 7MBq, </a:t>
            </a:r>
            <a:r>
              <a:rPr lang="en-US" sz="1200" b="1" noProof="0">
                <a:latin typeface="Aptos" panose="020B0004020202020204" pitchFamily="34" charset="0"/>
                <a:ea typeface="Calibri"/>
                <a:cs typeface="Calibri"/>
              </a:rPr>
              <a:t>n=36</a:t>
            </a:r>
            <a:endParaRPr lang="en-US" b="1" noProof="0">
              <a:latin typeface="Aptos" panose="020B0004020202020204" pitchFamily="34" charset="0"/>
            </a:endParaRPr>
          </a:p>
        </p:txBody>
      </p:sp>
      <p:sp>
        <p:nvSpPr>
          <p:cNvPr id="2" name="Plassholder for lysbildenummer 4">
            <a:extLst>
              <a:ext uri="{FF2B5EF4-FFF2-40B4-BE49-F238E27FC236}">
                <a16:creationId xmlns:a16="http://schemas.microsoft.com/office/drawing/2014/main" id="{88918283-EC98-A157-1A19-B3E9EE4CA4EF}"/>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30</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4091460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60186DD2-E198-A58C-5191-6741EC08EFA0}"/>
              </a:ext>
            </a:extLst>
          </p:cNvPr>
          <p:cNvCxnSpPr>
            <a:cxnSpLocks/>
            <a:stCxn id="56" idx="3"/>
            <a:endCxn id="33" idx="1"/>
          </p:cNvCxnSpPr>
          <p:nvPr/>
        </p:nvCxnSpPr>
        <p:spPr>
          <a:xfrm>
            <a:off x="5663694" y="4515915"/>
            <a:ext cx="569895" cy="3153"/>
          </a:xfrm>
          <a:prstGeom prst="straightConnector1">
            <a:avLst/>
          </a:prstGeom>
          <a:ln>
            <a:solidFill>
              <a:schemeClr val="bg2">
                <a:lumMod val="75000"/>
              </a:schemeClr>
            </a:solidFill>
            <a:tailEnd type="triangle"/>
          </a:ln>
        </p:spPr>
        <p:style>
          <a:lnRef idx="1">
            <a:schemeClr val="accent3"/>
          </a:lnRef>
          <a:fillRef idx="0">
            <a:schemeClr val="accent3"/>
          </a:fillRef>
          <a:effectRef idx="0">
            <a:schemeClr val="accent3"/>
          </a:effectRef>
          <a:fontRef idx="minor">
            <a:schemeClr val="tx1"/>
          </a:fontRef>
        </p:style>
      </p:cxnSp>
      <p:sp>
        <p:nvSpPr>
          <p:cNvPr id="14" name="Rectangle: Rounded Corners 13">
            <a:extLst>
              <a:ext uri="{FF2B5EF4-FFF2-40B4-BE49-F238E27FC236}">
                <a16:creationId xmlns:a16="http://schemas.microsoft.com/office/drawing/2014/main" id="{27BCA6D1-1F82-FDD5-8CA4-DBBB32AE5805}"/>
              </a:ext>
            </a:extLst>
          </p:cNvPr>
          <p:cNvSpPr/>
          <p:nvPr/>
        </p:nvSpPr>
        <p:spPr>
          <a:xfrm>
            <a:off x="806134" y="1557428"/>
            <a:ext cx="5222802" cy="1751452"/>
          </a:xfrm>
          <a:prstGeom prst="roundRect">
            <a:avLst>
              <a:gd name="adj" fmla="val 4936"/>
            </a:avLst>
          </a:prstGeom>
          <a:solidFill>
            <a:schemeClr val="accent5">
              <a:lumMod val="60000"/>
              <a:lumOff val="40000"/>
              <a:alpha val="28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RAD-18-001: </a:t>
            </a: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in patients after secondary debulking surgery of platinum-sensitive recurrent ovarian cancer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single-arm open label study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3 + 3 dose-escalation (1, 2, 4, 7 MBq)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24 months follow-up</a:t>
            </a:r>
          </a:p>
        </p:txBody>
      </p:sp>
      <p:sp>
        <p:nvSpPr>
          <p:cNvPr id="15" name="Rectangle: Rounded Corners 14">
            <a:extLst>
              <a:ext uri="{FF2B5EF4-FFF2-40B4-BE49-F238E27FC236}">
                <a16:creationId xmlns:a16="http://schemas.microsoft.com/office/drawing/2014/main" id="{7D8F9DBB-2849-64B4-1A8A-54B21914CD7F}"/>
              </a:ext>
            </a:extLst>
          </p:cNvPr>
          <p:cNvSpPr/>
          <p:nvPr/>
        </p:nvSpPr>
        <p:spPr>
          <a:xfrm>
            <a:off x="6233365" y="1539973"/>
            <a:ext cx="5222802" cy="1751452"/>
          </a:xfrm>
          <a:prstGeom prst="roundRect">
            <a:avLst>
              <a:gd name="adj" fmla="val 4936"/>
            </a:avLst>
          </a:prstGeom>
          <a:solidFill>
            <a:schemeClr val="accent5">
              <a:lumMod val="60000"/>
              <a:lumOff val="40000"/>
              <a:alpha val="28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4 clinical sites: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Oslo, Norway(PI: Yun Wang)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Leuven, Belgium (PI: Els van Nieuwenhuysen)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Madrid, Spain (PI: Luis Chiva)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rPr>
              <a:t>Pamplona, Spain (PI: Luis Chiva)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p:txBody>
      </p:sp>
      <p:grpSp>
        <p:nvGrpSpPr>
          <p:cNvPr id="48" name="Group 47">
            <a:extLst>
              <a:ext uri="{FF2B5EF4-FFF2-40B4-BE49-F238E27FC236}">
                <a16:creationId xmlns:a16="http://schemas.microsoft.com/office/drawing/2014/main" id="{15DC1748-D3F4-E97A-F5F7-05FBF5AE93B5}"/>
              </a:ext>
            </a:extLst>
          </p:cNvPr>
          <p:cNvGrpSpPr/>
          <p:nvPr/>
        </p:nvGrpSpPr>
        <p:grpSpPr>
          <a:xfrm>
            <a:off x="6233589" y="3734410"/>
            <a:ext cx="3570421" cy="1569315"/>
            <a:chOff x="5459367" y="5092045"/>
            <a:chExt cx="3416890" cy="1619706"/>
          </a:xfrm>
        </p:grpSpPr>
        <p:sp>
          <p:nvSpPr>
            <p:cNvPr id="33" name="Rectangle: Rounded Corners 32">
              <a:extLst>
                <a:ext uri="{FF2B5EF4-FFF2-40B4-BE49-F238E27FC236}">
                  <a16:creationId xmlns:a16="http://schemas.microsoft.com/office/drawing/2014/main" id="{50667A28-F679-2F53-382E-8456D44E02E0}"/>
                </a:ext>
              </a:extLst>
            </p:cNvPr>
            <p:cNvSpPr/>
            <p:nvPr/>
          </p:nvSpPr>
          <p:spPr>
            <a:xfrm>
              <a:off x="5459367" y="5092045"/>
              <a:ext cx="3416890" cy="161970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Expansion cohort</a:t>
              </a:r>
            </a:p>
          </p:txBody>
        </p:sp>
        <p:grpSp>
          <p:nvGrpSpPr>
            <p:cNvPr id="37" name="Group 36">
              <a:extLst>
                <a:ext uri="{FF2B5EF4-FFF2-40B4-BE49-F238E27FC236}">
                  <a16:creationId xmlns:a16="http://schemas.microsoft.com/office/drawing/2014/main" id="{ABAA7ABE-AF71-6896-0802-62EA181BD316}"/>
                </a:ext>
              </a:extLst>
            </p:cNvPr>
            <p:cNvGrpSpPr/>
            <p:nvPr/>
          </p:nvGrpSpPr>
          <p:grpSpPr>
            <a:xfrm>
              <a:off x="6096002" y="5626458"/>
              <a:ext cx="2056829" cy="601430"/>
              <a:chOff x="5760652" y="3221563"/>
              <a:chExt cx="1642903" cy="601430"/>
            </a:xfrm>
          </p:grpSpPr>
          <p:sp>
            <p:nvSpPr>
              <p:cNvPr id="39" name="L-Shape 38">
                <a:extLst>
                  <a:ext uri="{FF2B5EF4-FFF2-40B4-BE49-F238E27FC236}">
                    <a16:creationId xmlns:a16="http://schemas.microsoft.com/office/drawing/2014/main" id="{8276409D-19B6-F24D-0A11-B8AA7C7D5557}"/>
                  </a:ext>
                </a:extLst>
              </p:cNvPr>
              <p:cNvSpPr/>
              <p:nvPr/>
            </p:nvSpPr>
            <p:spPr>
              <a:xfrm rot="5400000">
                <a:off x="5864821" y="3123296"/>
                <a:ext cx="397169" cy="605508"/>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L-Shape 39">
                <a:extLst>
                  <a:ext uri="{FF2B5EF4-FFF2-40B4-BE49-F238E27FC236}">
                    <a16:creationId xmlns:a16="http://schemas.microsoft.com/office/drawing/2014/main" id="{1CF5237D-12A6-0E6A-5B23-4858A0F7E42B}"/>
                  </a:ext>
                </a:extLst>
              </p:cNvPr>
              <p:cNvSpPr/>
              <p:nvPr/>
            </p:nvSpPr>
            <p:spPr>
              <a:xfrm rot="5400000">
                <a:off x="6825011" y="3129408"/>
                <a:ext cx="397170" cy="581479"/>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Isosceles Triangle 40">
                <a:extLst>
                  <a:ext uri="{FF2B5EF4-FFF2-40B4-BE49-F238E27FC236}">
                    <a16:creationId xmlns:a16="http://schemas.microsoft.com/office/drawing/2014/main" id="{91C009B2-AB37-E701-A33A-3D52006C3FAC}"/>
                  </a:ext>
                </a:extLst>
              </p:cNvPr>
              <p:cNvSpPr/>
              <p:nvPr/>
            </p:nvSpPr>
            <p:spPr>
              <a:xfrm rot="18803132">
                <a:off x="6508959" y="3376505"/>
                <a:ext cx="123815" cy="97778"/>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E150F63B-C915-03C3-B734-3447D8864BB2}"/>
                  </a:ext>
                </a:extLst>
              </p:cNvPr>
              <p:cNvGrpSpPr/>
              <p:nvPr/>
            </p:nvGrpSpPr>
            <p:grpSpPr>
              <a:xfrm>
                <a:off x="5820582" y="3292229"/>
                <a:ext cx="925265" cy="530764"/>
                <a:chOff x="2292394" y="210245"/>
                <a:chExt cx="925265" cy="530764"/>
              </a:xfrm>
            </p:grpSpPr>
            <p:sp>
              <p:nvSpPr>
                <p:cNvPr id="47" name="TextBox 46">
                  <a:extLst>
                    <a:ext uri="{FF2B5EF4-FFF2-40B4-BE49-F238E27FC236}">
                      <a16:creationId xmlns:a16="http://schemas.microsoft.com/office/drawing/2014/main" id="{18B69160-69DF-F728-40F0-ED78B4CCE940}"/>
                    </a:ext>
                  </a:extLst>
                </p:cNvPr>
                <p:cNvSpPr txBox="1"/>
                <p:nvPr/>
              </p:nvSpPr>
              <p:spPr>
                <a:xfrm>
                  <a:off x="2300719" y="210245"/>
                  <a:ext cx="916940" cy="530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rPr>
                    <a:t>7 MBq</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rPr>
                    <a:t>dosimetry </a:t>
                  </a:r>
                </a:p>
              </p:txBody>
            </p:sp>
            <p:sp>
              <p:nvSpPr>
                <p:cNvPr id="46" name="Rectangle 45">
                  <a:extLst>
                    <a:ext uri="{FF2B5EF4-FFF2-40B4-BE49-F238E27FC236}">
                      <a16:creationId xmlns:a16="http://schemas.microsoft.com/office/drawing/2014/main" id="{3D3FC7EF-54D0-2E16-AC2B-398A3E09FF46}"/>
                    </a:ext>
                  </a:extLst>
                </p:cNvPr>
                <p:cNvSpPr/>
                <p:nvPr/>
              </p:nvSpPr>
              <p:spPr>
                <a:xfrm>
                  <a:off x="2292394" y="210245"/>
                  <a:ext cx="605509" cy="5307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448">
                        <a:hueOff val="0"/>
                        <a:satOff val="0"/>
                        <a:lumOff val="0"/>
                        <a:alphaOff val="0"/>
                      </a:srgbClr>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F38E9D63-44A8-E1D1-5FD5-0D2A2FAD8AFB}"/>
                  </a:ext>
                </a:extLst>
              </p:cNvPr>
              <p:cNvGrpSpPr/>
              <p:nvPr/>
            </p:nvGrpSpPr>
            <p:grpSpPr>
              <a:xfrm>
                <a:off x="6798046" y="3268726"/>
                <a:ext cx="605509" cy="530764"/>
                <a:chOff x="2292394" y="210245"/>
                <a:chExt cx="605509" cy="530764"/>
              </a:xfrm>
            </p:grpSpPr>
            <p:sp>
              <p:nvSpPr>
                <p:cNvPr id="44" name="Rectangle 43">
                  <a:extLst>
                    <a:ext uri="{FF2B5EF4-FFF2-40B4-BE49-F238E27FC236}">
                      <a16:creationId xmlns:a16="http://schemas.microsoft.com/office/drawing/2014/main" id="{73EFCFA7-C54A-6597-7C12-90E35AD046EB}"/>
                    </a:ext>
                  </a:extLst>
                </p:cNvPr>
                <p:cNvSpPr/>
                <p:nvPr/>
              </p:nvSpPr>
              <p:spPr>
                <a:xfrm>
                  <a:off x="2292394" y="210245"/>
                  <a:ext cx="605509" cy="5307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2448">
                        <a:hueOff val="0"/>
                        <a:satOff val="0"/>
                        <a:lumOff val="0"/>
                        <a:alphaOff val="0"/>
                      </a:srgbClr>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EF46C52C-7999-89AC-F181-3A72E12906B3}"/>
                    </a:ext>
                  </a:extLst>
                </p:cNvPr>
                <p:cNvSpPr txBox="1"/>
                <p:nvPr/>
              </p:nvSpPr>
              <p:spPr>
                <a:xfrm>
                  <a:off x="2292394" y="210245"/>
                  <a:ext cx="605509" cy="5307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rPr>
                    <a:t>7 MBq</a:t>
                  </a: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0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endParaRPr>
                </a:p>
                <a:p>
                  <a:pPr marL="0" marR="0" lvl="0" indent="0" algn="l" defTabSz="6223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a:ln>
                      <a:noFill/>
                    </a:ln>
                    <a:solidFill>
                      <a:srgbClr val="1F2448">
                        <a:hueOff val="0"/>
                        <a:satOff val="0"/>
                        <a:lumOff val="0"/>
                        <a:alphaOff val="0"/>
                      </a:srgbClr>
                    </a:solidFill>
                    <a:effectLst/>
                    <a:uLnTx/>
                    <a:uFillTx/>
                    <a:latin typeface="Aptos" panose="020B0004020202020204" pitchFamily="34" charset="0"/>
                    <a:ea typeface="+mn-ea"/>
                    <a:cs typeface="+mn-cs"/>
                  </a:endParaRPr>
                </a:p>
              </p:txBody>
            </p:sp>
          </p:grpSp>
        </p:grpSp>
      </p:grpSp>
      <p:sp>
        <p:nvSpPr>
          <p:cNvPr id="56" name="Rectangle: Rounded Corners 55">
            <a:extLst>
              <a:ext uri="{FF2B5EF4-FFF2-40B4-BE49-F238E27FC236}">
                <a16:creationId xmlns:a16="http://schemas.microsoft.com/office/drawing/2014/main" id="{D19D01D6-D34B-3CB1-6F18-459DCAFDEA52}"/>
              </a:ext>
            </a:extLst>
          </p:cNvPr>
          <p:cNvSpPr/>
          <p:nvPr/>
        </p:nvSpPr>
        <p:spPr>
          <a:xfrm>
            <a:off x="1862987" y="3731257"/>
            <a:ext cx="3800707" cy="1569315"/>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2448"/>
                </a:solidFill>
                <a:effectLst/>
                <a:uLnTx/>
                <a:uFillTx/>
                <a:latin typeface="Aptos" panose="020B0004020202020204" pitchFamily="34" charset="0"/>
                <a:ea typeface="+mn-ea"/>
                <a:cs typeface="+mn-cs"/>
              </a:rPr>
              <a:t>Dose escalation cohort</a:t>
            </a:r>
          </a:p>
        </p:txBody>
      </p:sp>
      <p:graphicFrame>
        <p:nvGraphicFramePr>
          <p:cNvPr id="57" name="Diagram 56">
            <a:extLst>
              <a:ext uri="{FF2B5EF4-FFF2-40B4-BE49-F238E27FC236}">
                <a16:creationId xmlns:a16="http://schemas.microsoft.com/office/drawing/2014/main" id="{8BD96C39-91F0-9C8C-DC14-C8E3A5F008FC}"/>
              </a:ext>
            </a:extLst>
          </p:cNvPr>
          <p:cNvGraphicFramePr/>
          <p:nvPr/>
        </p:nvGraphicFramePr>
        <p:xfrm>
          <a:off x="2300076" y="4040239"/>
          <a:ext cx="2899979" cy="1434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 name="Title 1">
            <a:extLst>
              <a:ext uri="{FF2B5EF4-FFF2-40B4-BE49-F238E27FC236}">
                <a16:creationId xmlns:a16="http://schemas.microsoft.com/office/drawing/2014/main" id="{3C4EDE9C-BA46-47DB-E703-DE68EB164E41}"/>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t>Radspherin® - phase 1 study in ovarian cancer</a:t>
            </a:r>
            <a:br>
              <a:rPr kumimoji="0" lang="en-US" sz="2600" b="1" i="0" u="none" strike="noStrike" kern="1200" cap="none" spc="0" normalizeH="0" baseline="0" noProof="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br>
            <a:br>
              <a:rPr kumimoji="0" lang="en-US" sz="2600" b="1" i="0" u="none" strike="noStrike" kern="1200" cap="none" spc="0" normalizeH="0" baseline="0" noProof="0">
                <a:ln>
                  <a:noFill/>
                </a:ln>
                <a:solidFill>
                  <a:srgbClr val="1F2548"/>
                </a:solidFill>
                <a:effectLst/>
                <a:uLnTx/>
                <a:uFillTx/>
                <a:latin typeface="Graphik Medium" panose="020B0503030202060203"/>
                <a:ea typeface="Calibri" panose="020F0502020204030204" pitchFamily="34" charset="0"/>
                <a:cs typeface="Times New Roman" panose="02020603050405020304" pitchFamily="18" charset="0"/>
              </a:rPr>
            </a:br>
            <a:endParaRPr kumimoji="0" lang="en-GB" sz="1800" b="0" i="1" u="none" strike="noStrike" kern="1200" cap="none" spc="0" normalizeH="0" baseline="0" noProof="0">
              <a:ln>
                <a:noFill/>
              </a:ln>
              <a:solidFill>
                <a:srgbClr val="1F2448"/>
              </a:solidFill>
              <a:effectLst/>
              <a:uLnTx/>
              <a:uFillTx/>
              <a:latin typeface="Aptos" panose="020B0004020202020204" pitchFamily="34" charset="0"/>
            </a:endParaRPr>
          </a:p>
        </p:txBody>
      </p:sp>
      <p:sp>
        <p:nvSpPr>
          <p:cNvPr id="2" name="Høyre klammeparentes 110">
            <a:extLst>
              <a:ext uri="{FF2B5EF4-FFF2-40B4-BE49-F238E27FC236}">
                <a16:creationId xmlns:a16="http://schemas.microsoft.com/office/drawing/2014/main" id="{11EE2AF8-86AF-2D2E-F9F1-8855A9EB2D4C}"/>
              </a:ext>
            </a:extLst>
          </p:cNvPr>
          <p:cNvSpPr/>
          <p:nvPr/>
        </p:nvSpPr>
        <p:spPr>
          <a:xfrm rot="5400000">
            <a:off x="6832057" y="2925430"/>
            <a:ext cx="226120" cy="5314950"/>
          </a:xfrm>
          <a:prstGeom prst="rightBrace">
            <a:avLst>
              <a:gd name="adj1" fmla="val 52051"/>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3" name="TekstSylinder 111">
            <a:extLst>
              <a:ext uri="{FF2B5EF4-FFF2-40B4-BE49-F238E27FC236}">
                <a16:creationId xmlns:a16="http://schemas.microsoft.com/office/drawing/2014/main" id="{FB8449DC-6F71-5709-0171-4ED116B554E7}"/>
              </a:ext>
            </a:extLst>
          </p:cNvPr>
          <p:cNvSpPr txBox="1"/>
          <p:nvPr/>
        </p:nvSpPr>
        <p:spPr>
          <a:xfrm>
            <a:off x="5282660" y="5695967"/>
            <a:ext cx="3505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noProof="0">
                <a:latin typeface="Aptos" panose="020B0004020202020204" pitchFamily="34" charset="0"/>
                <a:ea typeface="Calibri"/>
                <a:cs typeface="Calibri"/>
              </a:rPr>
              <a:t>Total number of patients recommended dose 7MBq, </a:t>
            </a:r>
            <a:r>
              <a:rPr lang="en-US" sz="1200" b="1" noProof="0">
                <a:latin typeface="Aptos" panose="020B0004020202020204" pitchFamily="34" charset="0"/>
                <a:ea typeface="Calibri"/>
                <a:cs typeface="Calibri"/>
              </a:rPr>
              <a:t>n=10</a:t>
            </a:r>
            <a:endParaRPr lang="en-US" b="1" noProof="0">
              <a:latin typeface="Aptos" panose="020B0004020202020204" pitchFamily="34" charset="0"/>
            </a:endParaRPr>
          </a:p>
        </p:txBody>
      </p:sp>
      <p:sp>
        <p:nvSpPr>
          <p:cNvPr id="4" name="Plassholder for lysbildenummer 4">
            <a:extLst>
              <a:ext uri="{FF2B5EF4-FFF2-40B4-BE49-F238E27FC236}">
                <a16:creationId xmlns:a16="http://schemas.microsoft.com/office/drawing/2014/main" id="{B43C48A9-B4BB-CA88-AA0A-A174FB0FB574}"/>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31</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46149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C24F8B97-B308-46AB-1BE7-77031142FBC5}"/>
              </a:ext>
            </a:extLst>
          </p:cNvPr>
          <p:cNvSpPr txBox="1"/>
          <p:nvPr/>
        </p:nvSpPr>
        <p:spPr>
          <a:xfrm>
            <a:off x="334962" y="1376363"/>
            <a:ext cx="4676592" cy="4765137"/>
          </a:xfrm>
          <a:prstGeom prst="rect">
            <a:avLst/>
          </a:prstGeom>
          <a:noFill/>
          <a:ln cap="flat">
            <a:noFill/>
          </a:ln>
        </p:spPr>
        <p:txBody>
          <a:bodyPr vert="horz" wrap="square" lIns="91440" tIns="45720" rIns="91440" bIns="45720" anchor="ctr" anchorCtr="0" compatLnSpc="1">
            <a:noAutofit/>
          </a:bodyPr>
          <a:lstStyle/>
          <a:p>
            <a:pPr marL="284396" marR="0" lvl="0" indent="-284396" algn="l" defTabSz="914400" rtl="0" eaLnBrk="1" fontAlgn="auto" latinLnBrk="0" hangingPunct="1">
              <a:lnSpc>
                <a:spcPct val="90000"/>
              </a:lnSpc>
              <a:spcBef>
                <a:spcPts val="1000"/>
              </a:spcBef>
              <a:spcAft>
                <a:spcPts val="0"/>
              </a:spcAft>
              <a:buClr>
                <a:srgbClr val="E6332A"/>
              </a:buClr>
              <a:buSzPct val="100000"/>
              <a:buFont typeface="Arial"/>
              <a:buChar char="•"/>
              <a:tabLst/>
              <a:defRPr sz="1800" b="0" i="0" u="none" strike="noStrike" kern="0" cap="none" spc="0" baseline="0">
                <a:solidFill>
                  <a:srgbClr val="000000"/>
                </a:solidFill>
                <a:uFillTx/>
              </a:defRPr>
            </a:pPr>
            <a:r>
              <a:rPr kumimoji="0" lang="nb" sz="1800" b="0"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rPr>
              <a:t>Peritoneale metastaser oppstår fra mange forskjellige kreftformer</a:t>
            </a:r>
          </a:p>
          <a:p>
            <a:pPr marL="284396" marR="0" lvl="0" indent="-284396" algn="l" defTabSz="914400" rtl="0" eaLnBrk="1" fontAlgn="auto" latinLnBrk="0" hangingPunct="1">
              <a:lnSpc>
                <a:spcPct val="90000"/>
              </a:lnSpc>
              <a:spcBef>
                <a:spcPts val="1000"/>
              </a:spcBef>
              <a:spcAft>
                <a:spcPts val="0"/>
              </a:spcAft>
              <a:buClr>
                <a:srgbClr val="E6332A"/>
              </a:buClr>
              <a:buSzPct val="100000"/>
              <a:buFont typeface="Arial"/>
              <a:buChar char="•"/>
              <a:tabLst/>
              <a:defRPr sz="1800" b="0" i="0" u="none" strike="noStrike" kern="0" cap="none" spc="0" baseline="0">
                <a:solidFill>
                  <a:srgbClr val="000000"/>
                </a:solidFill>
                <a:uFillTx/>
              </a:defRPr>
            </a:pPr>
            <a:r>
              <a:rPr kumimoji="0" lang="nb" sz="1800" b="0"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rPr>
              <a:t>Radspherin® er en </a:t>
            </a:r>
            <a:r>
              <a:rPr kumimoji="0" lang="nb" sz="1800" b="1"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rPr>
              <a:t>reseptoruavhengig </a:t>
            </a:r>
            <a:r>
              <a:rPr kumimoji="0" lang="nb" sz="1800" b="0"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rPr>
              <a:t>behandling - virkning uavhengig av primær kreftform </a:t>
            </a:r>
          </a:p>
          <a:p>
            <a:pPr marL="0" marR="0" lvl="0" indent="0" algn="l" defTabSz="914400" rtl="0" eaLnBrk="1" fontAlgn="auto" latinLnBrk="0" hangingPunct="1">
              <a:lnSpc>
                <a:spcPct val="90000"/>
              </a:lnSpc>
              <a:spcBef>
                <a:spcPts val="1000"/>
              </a:spcBef>
              <a:spcAft>
                <a:spcPts val="0"/>
              </a:spcAft>
              <a:buClr>
                <a:srgbClr val="E6332A"/>
              </a:buClr>
              <a:buSzPct val="100000"/>
              <a:buFontTx/>
              <a:buNone/>
              <a:tabLst/>
              <a:defRPr sz="1800" b="0" i="0" u="none" strike="noStrike" kern="0" cap="none" spc="0" baseline="0">
                <a:solidFill>
                  <a:srgbClr val="000000"/>
                </a:solidFill>
                <a:uFillTx/>
              </a:defRPr>
            </a:pPr>
            <a:r>
              <a:rPr kumimoji="0" lang="en-US" sz="1800" b="0"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rPr>
              <a:t> </a:t>
            </a:r>
          </a:p>
        </p:txBody>
      </p:sp>
      <p:sp>
        <p:nvSpPr>
          <p:cNvPr id="5" name="Plassholder for bunntekst 3">
            <a:extLst>
              <a:ext uri="{FF2B5EF4-FFF2-40B4-BE49-F238E27FC236}">
                <a16:creationId xmlns:a16="http://schemas.microsoft.com/office/drawing/2014/main" id="{E0D7C81E-C8AB-ABF6-5391-6367DB88599F}"/>
              </a:ext>
            </a:extLst>
          </p:cNvPr>
          <p:cNvSpPr txBox="1">
            <a:spLocks/>
          </p:cNvSpPr>
          <p:nvPr/>
        </p:nvSpPr>
        <p:spPr>
          <a:xfrm>
            <a:off x="334962" y="6392937"/>
            <a:ext cx="10123488"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srgbClr val="FFFFFF"/>
              </a:solidFill>
              <a:effectLst/>
              <a:uLnTx/>
              <a:uFillTx/>
              <a:latin typeface="Graphik Regular" pitchFamily="34"/>
              <a:ea typeface="Graphik Medium"/>
              <a:cs typeface="Graphik Medium"/>
            </a:endParaRPr>
          </a:p>
        </p:txBody>
      </p:sp>
      <p:sp>
        <p:nvSpPr>
          <p:cNvPr id="19" name="Plassholder for lysbildenummer 4">
            <a:extLst>
              <a:ext uri="{FF2B5EF4-FFF2-40B4-BE49-F238E27FC236}">
                <a16:creationId xmlns:a16="http://schemas.microsoft.com/office/drawing/2014/main" id="{2C35A71F-E0C9-5FB3-C27D-B6E4004EF30C}"/>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en-GB" sz="1200" b="0" i="0" u="none" strike="noStrike" kern="1200" cap="none" spc="0" normalizeH="0" baseline="0" noProof="0" smtClean="0">
                <a:ln>
                  <a:noFill/>
                </a:ln>
                <a:solidFill>
                  <a:prstClr val="white"/>
                </a:solidFill>
                <a:effectLst/>
                <a:uLnTx/>
                <a:uFillTx/>
                <a:latin typeface="Aptos"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23" name="Title 1">
            <a:extLst>
              <a:ext uri="{FF2B5EF4-FFF2-40B4-BE49-F238E27FC236}">
                <a16:creationId xmlns:a16="http://schemas.microsoft.com/office/drawing/2014/main" id="{EC9711E1-3C2B-BCED-26B1-2A4F2A788B9B}"/>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 sz="2600" b="1" i="0" u="none" strike="noStrike" kern="1200" cap="none" spc="0" normalizeH="0" baseline="0" noProof="0">
                <a:ln>
                  <a:noFill/>
                </a:ln>
                <a:solidFill>
                  <a:srgbClr val="1F2548"/>
                </a:solidFill>
                <a:effectLst/>
                <a:uLnTx/>
                <a:uFillTx/>
                <a:latin typeface="Aptos SemiBold" panose="020B0004020202020204" pitchFamily="34" charset="0"/>
              </a:rPr>
              <a:t>Pipeline i ett produkt - bred klinisk anvendelse </a:t>
            </a:r>
            <a:br>
              <a:rPr kumimoji="0" lang="en-US" sz="2600" b="1" i="0" u="none" strike="noStrike" kern="1200" cap="none" spc="0" normalizeH="0" baseline="0" noProof="0">
                <a:ln>
                  <a:noFill/>
                </a:ln>
                <a:solidFill>
                  <a:srgbClr val="1F2548"/>
                </a:solidFill>
                <a:effectLst/>
                <a:uLnTx/>
                <a:uFillTx/>
                <a:latin typeface="Aptos SemiBold" panose="020B0004020202020204" pitchFamily="34" charset="0"/>
              </a:rPr>
            </a:br>
            <a:endParaRPr kumimoji="0" lang="en-GB" sz="2600" b="1" i="0" u="none" strike="noStrike" kern="1200" cap="none" spc="0" normalizeH="0" baseline="0" noProof="0">
              <a:ln>
                <a:noFill/>
              </a:ln>
              <a:solidFill>
                <a:srgbClr val="1F2548"/>
              </a:solidFill>
              <a:effectLst/>
              <a:uLnTx/>
              <a:uFillTx/>
              <a:latin typeface="Aptos SemiBold" panose="020B0004020202020204" pitchFamily="34" charset="0"/>
            </a:endParaRPr>
          </a:p>
        </p:txBody>
      </p:sp>
      <p:sp>
        <p:nvSpPr>
          <p:cNvPr id="7" name="Rektangel 19">
            <a:extLst>
              <a:ext uri="{FF2B5EF4-FFF2-40B4-BE49-F238E27FC236}">
                <a16:creationId xmlns:a16="http://schemas.microsoft.com/office/drawing/2014/main" id="{8D847DCC-EC6E-4341-3D52-2E148DDEC469}"/>
              </a:ext>
            </a:extLst>
          </p:cNvPr>
          <p:cNvSpPr/>
          <p:nvPr/>
        </p:nvSpPr>
        <p:spPr>
          <a:xfrm>
            <a:off x="5485691" y="1804026"/>
            <a:ext cx="6371347" cy="3689605"/>
          </a:xfrm>
          <a:prstGeom prst="rect">
            <a:avLst/>
          </a:prstGeom>
          <a:solidFill>
            <a:srgbClr val="C8C5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grpSp>
        <p:nvGrpSpPr>
          <p:cNvPr id="14" name="Grupp 167">
            <a:extLst>
              <a:ext uri="{FF2B5EF4-FFF2-40B4-BE49-F238E27FC236}">
                <a16:creationId xmlns:a16="http://schemas.microsoft.com/office/drawing/2014/main" id="{5DA36758-2DFC-C30C-70E0-7E7BAC148193}"/>
              </a:ext>
            </a:extLst>
          </p:cNvPr>
          <p:cNvGrpSpPr/>
          <p:nvPr/>
        </p:nvGrpSpPr>
        <p:grpSpPr>
          <a:xfrm>
            <a:off x="5533506" y="1940299"/>
            <a:ext cx="5779574" cy="3406451"/>
            <a:chOff x="5369115" y="2050027"/>
            <a:chExt cx="5779574" cy="3406451"/>
          </a:xfrm>
        </p:grpSpPr>
        <p:cxnSp>
          <p:nvCxnSpPr>
            <p:cNvPr id="41" name="Rak pil 42">
              <a:extLst>
                <a:ext uri="{FF2B5EF4-FFF2-40B4-BE49-F238E27FC236}">
                  <a16:creationId xmlns:a16="http://schemas.microsoft.com/office/drawing/2014/main" id="{2BE1109C-6E36-2B22-D9CE-E0F0B1C05C7A}"/>
                </a:ext>
              </a:extLst>
            </p:cNvPr>
            <p:cNvCxnSpPr>
              <a:cxnSpLocks/>
            </p:cNvCxnSpPr>
            <p:nvPr/>
          </p:nvCxnSpPr>
          <p:spPr>
            <a:xfrm>
              <a:off x="6746705" y="3916056"/>
              <a:ext cx="1055742" cy="0"/>
            </a:xfrm>
            <a:prstGeom prst="straightConnector1">
              <a:avLst/>
            </a:prstGeom>
            <a:ln>
              <a:solidFill>
                <a:schemeClr val="bg1"/>
              </a:solidFill>
              <a:tailEnd type="none" w="sm" len="sm"/>
            </a:ln>
          </p:spPr>
          <p:style>
            <a:lnRef idx="1">
              <a:schemeClr val="accent1"/>
            </a:lnRef>
            <a:fillRef idx="0">
              <a:schemeClr val="accent1"/>
            </a:fillRef>
            <a:effectRef idx="0">
              <a:schemeClr val="accent1"/>
            </a:effectRef>
            <a:fontRef idx="minor">
              <a:schemeClr val="tx1"/>
            </a:fontRef>
          </p:style>
        </p:cxnSp>
        <p:pic>
          <p:nvPicPr>
            <p:cNvPr id="43" name="Bildobjekt 3">
              <a:extLst>
                <a:ext uri="{FF2B5EF4-FFF2-40B4-BE49-F238E27FC236}">
                  <a16:creationId xmlns:a16="http://schemas.microsoft.com/office/drawing/2014/main" id="{1360E4F2-02A8-2B56-16D5-2B4851022BAE}"/>
                </a:ext>
              </a:extLst>
            </p:cNvPr>
            <p:cNvPicPr>
              <a:picLocks noChangeAspect="1"/>
            </p:cNvPicPr>
            <p:nvPr/>
          </p:nvPicPr>
          <p:blipFill>
            <a:blip r:embed="rId3"/>
            <a:stretch>
              <a:fillRect/>
            </a:stretch>
          </p:blipFill>
          <p:spPr>
            <a:xfrm>
              <a:off x="7491365" y="2072924"/>
              <a:ext cx="1887389" cy="3383554"/>
            </a:xfrm>
            <a:prstGeom prst="rect">
              <a:avLst/>
            </a:prstGeom>
          </p:spPr>
        </p:pic>
        <p:cxnSp>
          <p:nvCxnSpPr>
            <p:cNvPr id="46" name="Vinklad  16">
              <a:extLst>
                <a:ext uri="{FF2B5EF4-FFF2-40B4-BE49-F238E27FC236}">
                  <a16:creationId xmlns:a16="http://schemas.microsoft.com/office/drawing/2014/main" id="{DC938B56-ECFE-F0EE-4F63-046743E095BE}"/>
                </a:ext>
              </a:extLst>
            </p:cNvPr>
            <p:cNvCxnSpPr>
              <a:cxnSpLocks/>
            </p:cNvCxnSpPr>
            <p:nvPr/>
          </p:nvCxnSpPr>
          <p:spPr>
            <a:xfrm>
              <a:off x="6994926" y="2576663"/>
              <a:ext cx="1020513" cy="267599"/>
            </a:xfrm>
            <a:prstGeom prst="bentConnector3">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47" name="Rectangle: Rounded Corners 11">
              <a:extLst>
                <a:ext uri="{FF2B5EF4-FFF2-40B4-BE49-F238E27FC236}">
                  <a16:creationId xmlns:a16="http://schemas.microsoft.com/office/drawing/2014/main" id="{FDDA1CE9-6DF0-70EE-B141-D112E13DC5E4}"/>
                </a:ext>
              </a:extLst>
            </p:cNvPr>
            <p:cNvSpPr/>
            <p:nvPr/>
          </p:nvSpPr>
          <p:spPr>
            <a:xfrm>
              <a:off x="5645457" y="2481163"/>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Lungekreft</a:t>
              </a:r>
            </a:p>
          </p:txBody>
        </p:sp>
        <p:cxnSp>
          <p:nvCxnSpPr>
            <p:cNvPr id="48" name="Vinklad  20">
              <a:extLst>
                <a:ext uri="{FF2B5EF4-FFF2-40B4-BE49-F238E27FC236}">
                  <a16:creationId xmlns:a16="http://schemas.microsoft.com/office/drawing/2014/main" id="{1AF4FC96-65AE-8288-9571-03006792DB76}"/>
                </a:ext>
              </a:extLst>
            </p:cNvPr>
            <p:cNvCxnSpPr>
              <a:cxnSpLocks/>
            </p:cNvCxnSpPr>
            <p:nvPr/>
          </p:nvCxnSpPr>
          <p:spPr>
            <a:xfrm>
              <a:off x="6994926" y="2830663"/>
              <a:ext cx="838357" cy="379677"/>
            </a:xfrm>
            <a:prstGeom prst="bentConnector3">
              <a:avLst>
                <a:gd name="adj1" fmla="val 51192"/>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49" name="Rectangle: Rounded Corners 11">
              <a:extLst>
                <a:ext uri="{FF2B5EF4-FFF2-40B4-BE49-F238E27FC236}">
                  <a16:creationId xmlns:a16="http://schemas.microsoft.com/office/drawing/2014/main" id="{053CB803-4993-F746-7348-6C3798D2090A}"/>
                </a:ext>
              </a:extLst>
            </p:cNvPr>
            <p:cNvSpPr/>
            <p:nvPr/>
          </p:nvSpPr>
          <p:spPr>
            <a:xfrm>
              <a:off x="5645457" y="2730846"/>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Brystkreft</a:t>
              </a:r>
            </a:p>
          </p:txBody>
        </p:sp>
        <p:cxnSp>
          <p:nvCxnSpPr>
            <p:cNvPr id="50" name="Vinklad  24">
              <a:extLst>
                <a:ext uri="{FF2B5EF4-FFF2-40B4-BE49-F238E27FC236}">
                  <a16:creationId xmlns:a16="http://schemas.microsoft.com/office/drawing/2014/main" id="{1805DDC1-15EB-B033-8D70-CA55A19C5685}"/>
                </a:ext>
              </a:extLst>
            </p:cNvPr>
            <p:cNvCxnSpPr>
              <a:cxnSpLocks/>
            </p:cNvCxnSpPr>
            <p:nvPr/>
          </p:nvCxnSpPr>
          <p:spPr>
            <a:xfrm>
              <a:off x="6988870" y="3272358"/>
              <a:ext cx="1115484" cy="517416"/>
            </a:xfrm>
            <a:prstGeom prst="bentConnector3">
              <a:avLst>
                <a:gd name="adj1" fmla="val 21332"/>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51" name="Rectangle: Rounded Corners 11">
              <a:extLst>
                <a:ext uri="{FF2B5EF4-FFF2-40B4-BE49-F238E27FC236}">
                  <a16:creationId xmlns:a16="http://schemas.microsoft.com/office/drawing/2014/main" id="{5FCB98D6-DFEE-2DF0-5965-F3C17421FB2F}"/>
                </a:ext>
              </a:extLst>
            </p:cNvPr>
            <p:cNvSpPr/>
            <p:nvPr/>
          </p:nvSpPr>
          <p:spPr>
            <a:xfrm>
              <a:off x="5645457" y="2973786"/>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Ondartet melanom</a:t>
              </a:r>
            </a:p>
          </p:txBody>
        </p:sp>
        <p:cxnSp>
          <p:nvCxnSpPr>
            <p:cNvPr id="52" name="Vinklad  32">
              <a:extLst>
                <a:ext uri="{FF2B5EF4-FFF2-40B4-BE49-F238E27FC236}">
                  <a16:creationId xmlns:a16="http://schemas.microsoft.com/office/drawing/2014/main" id="{B963EE2D-D659-9251-5D8D-9720FE52A93E}"/>
                </a:ext>
              </a:extLst>
            </p:cNvPr>
            <p:cNvCxnSpPr>
              <a:cxnSpLocks/>
            </p:cNvCxnSpPr>
            <p:nvPr/>
          </p:nvCxnSpPr>
          <p:spPr>
            <a:xfrm>
              <a:off x="6988870" y="3080860"/>
              <a:ext cx="796618" cy="552935"/>
            </a:xfrm>
            <a:prstGeom prst="bentConnector3">
              <a:avLst>
                <a:gd name="adj1" fmla="val 44355"/>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56" name="Rectangle: Rounded Corners 11">
              <a:extLst>
                <a:ext uri="{FF2B5EF4-FFF2-40B4-BE49-F238E27FC236}">
                  <a16:creationId xmlns:a16="http://schemas.microsoft.com/office/drawing/2014/main" id="{038E0398-00A2-25AF-F99B-B9992856B09E}"/>
                </a:ext>
              </a:extLst>
            </p:cNvPr>
            <p:cNvSpPr/>
            <p:nvPr/>
          </p:nvSpPr>
          <p:spPr>
            <a:xfrm>
              <a:off x="5645457" y="3216726"/>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Nyrekreft</a:t>
              </a:r>
            </a:p>
          </p:txBody>
        </p:sp>
        <p:sp>
          <p:nvSpPr>
            <p:cNvPr id="57" name="textruta 45">
              <a:extLst>
                <a:ext uri="{FF2B5EF4-FFF2-40B4-BE49-F238E27FC236}">
                  <a16:creationId xmlns:a16="http://schemas.microsoft.com/office/drawing/2014/main" id="{5FBE35F7-FCAA-AC52-2D7F-9CE15E2D1B7D}"/>
                </a:ext>
              </a:extLst>
            </p:cNvPr>
            <p:cNvSpPr txBox="1"/>
            <p:nvPr/>
          </p:nvSpPr>
          <p:spPr>
            <a:xfrm>
              <a:off x="5700339" y="3794560"/>
              <a:ext cx="1068828" cy="2308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 sz="900" b="1" i="0" u="none" strike="noStrike" kern="1200" cap="none" spc="0" normalizeH="0" baseline="0" noProof="0">
                  <a:ln>
                    <a:noFill/>
                  </a:ln>
                  <a:solidFill>
                    <a:srgbClr val="1F2548"/>
                  </a:solidFill>
                  <a:effectLst/>
                  <a:uLnTx/>
                  <a:uFillTx/>
                  <a:latin typeface="Aptos" panose="020B0004020202020204" pitchFamily="34" charset="0"/>
                  <a:ea typeface="+mn-ea"/>
                  <a:cs typeface="+mn-cs"/>
                </a:rPr>
                <a:t>Peritonealhulen</a:t>
              </a:r>
              <a:endParaRPr kumimoji="0" lang="sv-SE" sz="900" b="1"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sp>
          <p:nvSpPr>
            <p:cNvPr id="59" name="textruta 46">
              <a:extLst>
                <a:ext uri="{FF2B5EF4-FFF2-40B4-BE49-F238E27FC236}">
                  <a16:creationId xmlns:a16="http://schemas.microsoft.com/office/drawing/2014/main" id="{0E863AE3-7791-ADDF-C2DE-84B77807549B}"/>
                </a:ext>
              </a:extLst>
            </p:cNvPr>
            <p:cNvSpPr txBox="1"/>
            <p:nvPr/>
          </p:nvSpPr>
          <p:spPr>
            <a:xfrm>
              <a:off x="5420805" y="2050027"/>
              <a:ext cx="1845908"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 sz="1100" b="1" i="0" u="sng" strike="noStrike" kern="1200" cap="none" spc="0" normalizeH="0" baseline="0" noProof="0">
                  <a:ln>
                    <a:noFill/>
                  </a:ln>
                  <a:solidFill>
                    <a:srgbClr val="1F2548"/>
                  </a:solidFill>
                  <a:effectLst/>
                  <a:uLnTx/>
                  <a:uFillTx/>
                  <a:latin typeface="Aptos" panose="020B0004020202020204" pitchFamily="34" charset="0"/>
                  <a:ea typeface="+mn-ea"/>
                  <a:cs typeface="+mn-cs"/>
                </a:rPr>
                <a:t>Ekstraperitoneal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 sz="1100" b="1" i="0" u="sng" strike="noStrike" kern="1200" cap="none" spc="0" normalizeH="0" baseline="0" noProof="0">
                  <a:ln>
                    <a:noFill/>
                  </a:ln>
                  <a:solidFill>
                    <a:srgbClr val="1F2548"/>
                  </a:solidFill>
                  <a:effectLst/>
                  <a:uLnTx/>
                  <a:uFillTx/>
                  <a:latin typeface="Aptos" panose="020B0004020202020204" pitchFamily="34" charset="0"/>
                  <a:ea typeface="+mn-ea"/>
                  <a:cs typeface="+mn-cs"/>
                </a:rPr>
                <a:t> opprinnelse</a:t>
              </a:r>
              <a:endParaRPr kumimoji="0" lang="sv-SE" sz="1100" b="1" i="0" u="sng"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sp>
          <p:nvSpPr>
            <p:cNvPr id="60" name="textruta 47">
              <a:extLst>
                <a:ext uri="{FF2B5EF4-FFF2-40B4-BE49-F238E27FC236}">
                  <a16:creationId xmlns:a16="http://schemas.microsoft.com/office/drawing/2014/main" id="{CDB7FC04-560E-B416-CF73-CF3343A3DD87}"/>
                </a:ext>
              </a:extLst>
            </p:cNvPr>
            <p:cNvSpPr txBox="1"/>
            <p:nvPr/>
          </p:nvSpPr>
          <p:spPr>
            <a:xfrm>
              <a:off x="5369115" y="4138596"/>
              <a:ext cx="1845908"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 sz="1100" b="1" i="0" u="sng" strike="noStrike" kern="1200" cap="none" spc="0" normalizeH="0" baseline="0" noProof="0">
                  <a:ln>
                    <a:noFill/>
                  </a:ln>
                  <a:solidFill>
                    <a:srgbClr val="1F2548"/>
                  </a:solidFill>
                  <a:effectLst/>
                  <a:uLnTx/>
                  <a:uFillTx/>
                  <a:latin typeface="Aptos" panose="020B0004020202020204" pitchFamily="34" charset="0"/>
                  <a:ea typeface="+mn-ea"/>
                  <a:cs typeface="+mn-cs"/>
                </a:rPr>
                <a:t>Primære kreftformer</a:t>
              </a:r>
              <a:endParaRPr kumimoji="0" lang="sv-SE" sz="1100" b="1" i="0" u="sng"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sp>
          <p:nvSpPr>
            <p:cNvPr id="61" name="Rectangle: Rounded Corners 11">
              <a:extLst>
                <a:ext uri="{FF2B5EF4-FFF2-40B4-BE49-F238E27FC236}">
                  <a16:creationId xmlns:a16="http://schemas.microsoft.com/office/drawing/2014/main" id="{CA675688-AC91-F68E-3956-83DDEF237279}"/>
                </a:ext>
              </a:extLst>
            </p:cNvPr>
            <p:cNvSpPr/>
            <p:nvPr/>
          </p:nvSpPr>
          <p:spPr>
            <a:xfrm>
              <a:off x="5659178" y="4372723"/>
              <a:ext cx="1307392" cy="303484"/>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Mesotheliom</a:t>
              </a:r>
            </a:p>
          </p:txBody>
        </p:sp>
        <p:sp>
          <p:nvSpPr>
            <p:cNvPr id="62" name="Rectangle: Rounded Corners 11">
              <a:extLst>
                <a:ext uri="{FF2B5EF4-FFF2-40B4-BE49-F238E27FC236}">
                  <a16:creationId xmlns:a16="http://schemas.microsoft.com/office/drawing/2014/main" id="{1373A266-922C-214A-C954-BB2BE2455647}"/>
                </a:ext>
              </a:extLst>
            </p:cNvPr>
            <p:cNvSpPr/>
            <p:nvPr/>
          </p:nvSpPr>
          <p:spPr>
            <a:xfrm>
              <a:off x="5659178" y="4740528"/>
              <a:ext cx="1288230" cy="303484"/>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Primær peritonealkreft</a:t>
              </a:r>
            </a:p>
          </p:txBody>
        </p:sp>
        <p:cxnSp>
          <p:nvCxnSpPr>
            <p:cNvPr id="63" name="Vinklad  51">
              <a:extLst>
                <a:ext uri="{FF2B5EF4-FFF2-40B4-BE49-F238E27FC236}">
                  <a16:creationId xmlns:a16="http://schemas.microsoft.com/office/drawing/2014/main" id="{E01903A0-9D8A-A9A5-5D1D-7F27A978E51F}"/>
                </a:ext>
              </a:extLst>
            </p:cNvPr>
            <p:cNvCxnSpPr>
              <a:cxnSpLocks/>
            </p:cNvCxnSpPr>
            <p:nvPr/>
          </p:nvCxnSpPr>
          <p:spPr>
            <a:xfrm flipV="1">
              <a:off x="6988870" y="4085821"/>
              <a:ext cx="788204" cy="372332"/>
            </a:xfrm>
            <a:prstGeom prst="bentConnector3">
              <a:avLst>
                <a:gd name="adj1" fmla="val 50000"/>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64" name="Vinklad  55">
              <a:extLst>
                <a:ext uri="{FF2B5EF4-FFF2-40B4-BE49-F238E27FC236}">
                  <a16:creationId xmlns:a16="http://schemas.microsoft.com/office/drawing/2014/main" id="{76FC22EF-EBA4-CC13-81E2-E4AEDF5E0DDD}"/>
                </a:ext>
              </a:extLst>
            </p:cNvPr>
            <p:cNvCxnSpPr>
              <a:cxnSpLocks/>
            </p:cNvCxnSpPr>
            <p:nvPr/>
          </p:nvCxnSpPr>
          <p:spPr>
            <a:xfrm flipV="1">
              <a:off x="6988870" y="4085821"/>
              <a:ext cx="788204" cy="632143"/>
            </a:xfrm>
            <a:prstGeom prst="bentConnector3">
              <a:avLst>
                <a:gd name="adj1" fmla="val 50000"/>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sp>
          <p:nvSpPr>
            <p:cNvPr id="65" name="Rectangle: Rounded Corners 11">
              <a:extLst>
                <a:ext uri="{FF2B5EF4-FFF2-40B4-BE49-F238E27FC236}">
                  <a16:creationId xmlns:a16="http://schemas.microsoft.com/office/drawing/2014/main" id="{826C27E4-4AD7-82D7-3077-0E1CD773ED37}"/>
                </a:ext>
              </a:extLst>
            </p:cNvPr>
            <p:cNvSpPr/>
            <p:nvPr/>
          </p:nvSpPr>
          <p:spPr>
            <a:xfrm>
              <a:off x="9805276" y="2730846"/>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Magekreft</a:t>
              </a:r>
            </a:p>
          </p:txBody>
        </p:sp>
        <p:sp>
          <p:nvSpPr>
            <p:cNvPr id="66" name="Rectangle: Rounded Corners 11">
              <a:extLst>
                <a:ext uri="{FF2B5EF4-FFF2-40B4-BE49-F238E27FC236}">
                  <a16:creationId xmlns:a16="http://schemas.microsoft.com/office/drawing/2014/main" id="{D346D981-D910-11D0-6179-0ED565CF321E}"/>
                </a:ext>
              </a:extLst>
            </p:cNvPr>
            <p:cNvSpPr/>
            <p:nvPr/>
          </p:nvSpPr>
          <p:spPr>
            <a:xfrm>
              <a:off x="9805276" y="2997251"/>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Bukspyttkjertelkreft</a:t>
              </a:r>
            </a:p>
          </p:txBody>
        </p:sp>
        <p:sp>
          <p:nvSpPr>
            <p:cNvPr id="68" name="Rectangle: Rounded Corners 11">
              <a:extLst>
                <a:ext uri="{FF2B5EF4-FFF2-40B4-BE49-F238E27FC236}">
                  <a16:creationId xmlns:a16="http://schemas.microsoft.com/office/drawing/2014/main" id="{B9A854D5-F03E-4136-FF32-D709C7DD2092}"/>
                </a:ext>
              </a:extLst>
            </p:cNvPr>
            <p:cNvSpPr/>
            <p:nvPr/>
          </p:nvSpPr>
          <p:spPr>
            <a:xfrm>
              <a:off x="9805276" y="4342207"/>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nb" sz="1000">
                  <a:solidFill>
                    <a:prstClr val="white"/>
                  </a:solidFill>
                  <a:latin typeface="Aptos" panose="020B0004020202020204" pitchFamily="34" charset="0"/>
                </a:rPr>
                <a:t>Blindtarms</a:t>
              </a: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kreft</a:t>
              </a:r>
            </a:p>
          </p:txBody>
        </p:sp>
        <p:sp>
          <p:nvSpPr>
            <p:cNvPr id="69" name="Rectangle: Rounded Corners 11">
              <a:extLst>
                <a:ext uri="{FF2B5EF4-FFF2-40B4-BE49-F238E27FC236}">
                  <a16:creationId xmlns:a16="http://schemas.microsoft.com/office/drawing/2014/main" id="{16298968-3B15-39A5-394F-E1CBFF828B4A}"/>
                </a:ext>
              </a:extLst>
            </p:cNvPr>
            <p:cNvSpPr/>
            <p:nvPr/>
          </p:nvSpPr>
          <p:spPr>
            <a:xfrm>
              <a:off x="9805276" y="4605260"/>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Sarkom</a:t>
              </a:r>
            </a:p>
          </p:txBody>
        </p:sp>
        <p:cxnSp>
          <p:nvCxnSpPr>
            <p:cNvPr id="70" name="Vinklad  69">
              <a:extLst>
                <a:ext uri="{FF2B5EF4-FFF2-40B4-BE49-F238E27FC236}">
                  <a16:creationId xmlns:a16="http://schemas.microsoft.com/office/drawing/2014/main" id="{08EEDC18-92BA-1A66-D949-12CE2D67C3FD}"/>
                </a:ext>
              </a:extLst>
            </p:cNvPr>
            <p:cNvCxnSpPr>
              <a:cxnSpLocks/>
            </p:cNvCxnSpPr>
            <p:nvPr/>
          </p:nvCxnSpPr>
          <p:spPr>
            <a:xfrm rot="10800000" flipV="1">
              <a:off x="8600794" y="2830663"/>
              <a:ext cx="1204487" cy="969556"/>
            </a:xfrm>
            <a:prstGeom prst="bentConnector3">
              <a:avLst>
                <a:gd name="adj1" fmla="val 59671"/>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0" name="Vinklad  81">
              <a:extLst>
                <a:ext uri="{FF2B5EF4-FFF2-40B4-BE49-F238E27FC236}">
                  <a16:creationId xmlns:a16="http://schemas.microsoft.com/office/drawing/2014/main" id="{C3E20E44-AB7C-ACE6-8449-CB9D074AC8B0}"/>
                </a:ext>
              </a:extLst>
            </p:cNvPr>
            <p:cNvCxnSpPr>
              <a:cxnSpLocks/>
            </p:cNvCxnSpPr>
            <p:nvPr/>
          </p:nvCxnSpPr>
          <p:spPr>
            <a:xfrm rot="10800000" flipV="1">
              <a:off x="8578492" y="3104324"/>
              <a:ext cx="1226785" cy="834785"/>
            </a:xfrm>
            <a:prstGeom prst="bentConnector3">
              <a:avLst>
                <a:gd name="adj1" fmla="val 54748"/>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1" name="Vinklad  83">
              <a:extLst>
                <a:ext uri="{FF2B5EF4-FFF2-40B4-BE49-F238E27FC236}">
                  <a16:creationId xmlns:a16="http://schemas.microsoft.com/office/drawing/2014/main" id="{C4441863-7047-5294-DB99-7F66D65B9DA5}"/>
                </a:ext>
              </a:extLst>
            </p:cNvPr>
            <p:cNvCxnSpPr>
              <a:cxnSpLocks/>
            </p:cNvCxnSpPr>
            <p:nvPr/>
          </p:nvCxnSpPr>
          <p:spPr>
            <a:xfrm rot="10800000" flipV="1">
              <a:off x="8806184" y="3370730"/>
              <a:ext cx="999092" cy="738594"/>
            </a:xfrm>
            <a:prstGeom prst="bentConnector3">
              <a:avLst>
                <a:gd name="adj1" fmla="val 62076"/>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2" name="Vinklad  86">
              <a:extLst>
                <a:ext uri="{FF2B5EF4-FFF2-40B4-BE49-F238E27FC236}">
                  <a16:creationId xmlns:a16="http://schemas.microsoft.com/office/drawing/2014/main" id="{0B150314-FE2C-E515-D17B-DC1D33732302}"/>
                </a:ext>
              </a:extLst>
            </p:cNvPr>
            <p:cNvCxnSpPr>
              <a:cxnSpLocks/>
            </p:cNvCxnSpPr>
            <p:nvPr/>
          </p:nvCxnSpPr>
          <p:spPr>
            <a:xfrm rot="10800000" flipV="1">
              <a:off x="8783882" y="3649510"/>
              <a:ext cx="1043699" cy="629949"/>
            </a:xfrm>
            <a:prstGeom prst="bentConnector3">
              <a:avLst>
                <a:gd name="adj1" fmla="val 56388"/>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3" name="Vinklad  91">
              <a:extLst>
                <a:ext uri="{FF2B5EF4-FFF2-40B4-BE49-F238E27FC236}">
                  <a16:creationId xmlns:a16="http://schemas.microsoft.com/office/drawing/2014/main" id="{4EAC314E-B51D-C615-66AB-C1AAEC1C0760}"/>
                </a:ext>
              </a:extLst>
            </p:cNvPr>
            <p:cNvCxnSpPr>
              <a:cxnSpLocks/>
            </p:cNvCxnSpPr>
            <p:nvPr/>
          </p:nvCxnSpPr>
          <p:spPr>
            <a:xfrm rot="10800000" flipV="1">
              <a:off x="8435060" y="4179189"/>
              <a:ext cx="1392521" cy="377165"/>
            </a:xfrm>
            <a:prstGeom prst="bentConnector3">
              <a:avLst>
                <a:gd name="adj1" fmla="val 36320"/>
              </a:avLst>
            </a:prstGeom>
            <a:ln>
              <a:solidFill>
                <a:schemeClr val="bg1"/>
              </a:solidFill>
              <a:tailEnd type="none" w="sm" len="sm"/>
            </a:ln>
          </p:spPr>
          <p:style>
            <a:lnRef idx="1">
              <a:schemeClr val="accent1"/>
            </a:lnRef>
            <a:fillRef idx="0">
              <a:schemeClr val="accent1"/>
            </a:fillRef>
            <a:effectRef idx="0">
              <a:schemeClr val="accent1"/>
            </a:effectRef>
            <a:fontRef idx="minor">
              <a:schemeClr val="tx1"/>
            </a:fontRef>
          </p:style>
        </p:cxnSp>
        <p:sp>
          <p:nvSpPr>
            <p:cNvPr id="84" name="Rectangle: Rounded Corners 11">
              <a:extLst>
                <a:ext uri="{FF2B5EF4-FFF2-40B4-BE49-F238E27FC236}">
                  <a16:creationId xmlns:a16="http://schemas.microsoft.com/office/drawing/2014/main" id="{C7FF7E18-0BE9-9696-B19C-1726D8D55ABD}"/>
                </a:ext>
              </a:extLst>
            </p:cNvPr>
            <p:cNvSpPr/>
            <p:nvPr/>
          </p:nvSpPr>
          <p:spPr>
            <a:xfrm>
              <a:off x="9805276" y="3537864"/>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Tynntarmskreft</a:t>
              </a:r>
            </a:p>
          </p:txBody>
        </p:sp>
        <p:sp>
          <p:nvSpPr>
            <p:cNvPr id="85" name="Rectangle: Rounded Corners 11">
              <a:extLst>
                <a:ext uri="{FF2B5EF4-FFF2-40B4-BE49-F238E27FC236}">
                  <a16:creationId xmlns:a16="http://schemas.microsoft.com/office/drawing/2014/main" id="{FFBA79E7-3470-F82A-0F17-5543387C7176}"/>
                </a:ext>
              </a:extLst>
            </p:cNvPr>
            <p:cNvSpPr/>
            <p:nvPr/>
          </p:nvSpPr>
          <p:spPr>
            <a:xfrm>
              <a:off x="9805276" y="4067473"/>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Endometriekreft</a:t>
              </a:r>
            </a:p>
          </p:txBody>
        </p:sp>
        <p:cxnSp>
          <p:nvCxnSpPr>
            <p:cNvPr id="86" name="Vinklad  112">
              <a:extLst>
                <a:ext uri="{FF2B5EF4-FFF2-40B4-BE49-F238E27FC236}">
                  <a16:creationId xmlns:a16="http://schemas.microsoft.com/office/drawing/2014/main" id="{F227D074-1885-1E61-587C-2EBE0E327784}"/>
                </a:ext>
              </a:extLst>
            </p:cNvPr>
            <p:cNvCxnSpPr>
              <a:cxnSpLocks/>
            </p:cNvCxnSpPr>
            <p:nvPr/>
          </p:nvCxnSpPr>
          <p:spPr>
            <a:xfrm rot="10800000" flipV="1">
              <a:off x="8291782" y="2584055"/>
              <a:ext cx="1608285" cy="1139093"/>
            </a:xfrm>
            <a:prstGeom prst="bentConnector3">
              <a:avLst>
                <a:gd name="adj1" fmla="val 53984"/>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nvGrpSpPr>
            <p:cNvPr id="87" name="Grupp 142">
              <a:extLst>
                <a:ext uri="{FF2B5EF4-FFF2-40B4-BE49-F238E27FC236}">
                  <a16:creationId xmlns:a16="http://schemas.microsoft.com/office/drawing/2014/main" id="{7CE053C2-FD7D-C80B-6631-9E3E7792B580}"/>
                </a:ext>
              </a:extLst>
            </p:cNvPr>
            <p:cNvGrpSpPr/>
            <p:nvPr/>
          </p:nvGrpSpPr>
          <p:grpSpPr>
            <a:xfrm>
              <a:off x="8332283" y="3922713"/>
              <a:ext cx="1495300" cy="943480"/>
              <a:chOff x="8235114" y="3631695"/>
              <a:chExt cx="1495300" cy="943480"/>
            </a:xfrm>
          </p:grpSpPr>
          <p:cxnSp>
            <p:nvCxnSpPr>
              <p:cNvPr id="96" name="Vinklad  88">
                <a:extLst>
                  <a:ext uri="{FF2B5EF4-FFF2-40B4-BE49-F238E27FC236}">
                    <a16:creationId xmlns:a16="http://schemas.microsoft.com/office/drawing/2014/main" id="{180B34DB-EED3-3100-9CA5-104AE7191A90}"/>
                  </a:ext>
                </a:extLst>
              </p:cNvPr>
              <p:cNvCxnSpPr>
                <a:cxnSpLocks/>
              </p:cNvCxnSpPr>
              <p:nvPr/>
            </p:nvCxnSpPr>
            <p:spPr>
              <a:xfrm rot="10800000" flipV="1">
                <a:off x="8235115" y="3631695"/>
                <a:ext cx="1495299" cy="512725"/>
              </a:xfrm>
              <a:prstGeom prst="bentConnector3">
                <a:avLst>
                  <a:gd name="adj1" fmla="val 36411"/>
                </a:avLst>
              </a:prstGeom>
              <a:ln>
                <a:solidFill>
                  <a:schemeClr val="bg1"/>
                </a:solidFill>
                <a:tailEnd type="none" w="sm" len="sm"/>
              </a:ln>
            </p:spPr>
            <p:style>
              <a:lnRef idx="1">
                <a:schemeClr val="accent1"/>
              </a:lnRef>
              <a:fillRef idx="0">
                <a:schemeClr val="accent1"/>
              </a:fillRef>
              <a:effectRef idx="0">
                <a:schemeClr val="accent1"/>
              </a:effectRef>
              <a:fontRef idx="minor">
                <a:schemeClr val="tx1"/>
              </a:fontRef>
            </p:style>
          </p:cxnSp>
          <p:cxnSp>
            <p:nvCxnSpPr>
              <p:cNvPr id="97" name="Rak pil 141">
                <a:extLst>
                  <a:ext uri="{FF2B5EF4-FFF2-40B4-BE49-F238E27FC236}">
                    <a16:creationId xmlns:a16="http://schemas.microsoft.com/office/drawing/2014/main" id="{92AA7B69-8BCA-F889-DA1E-5F2D4C46BD90}"/>
                  </a:ext>
                </a:extLst>
              </p:cNvPr>
              <p:cNvCxnSpPr>
                <a:cxnSpLocks/>
              </p:cNvCxnSpPr>
              <p:nvPr/>
            </p:nvCxnSpPr>
            <p:spPr>
              <a:xfrm>
                <a:off x="8235114" y="4144421"/>
                <a:ext cx="0" cy="430754"/>
              </a:xfrm>
              <a:prstGeom prst="straightConnector1">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cxnSp>
          <p:nvCxnSpPr>
            <p:cNvPr id="88" name="Rak pil 145">
              <a:extLst>
                <a:ext uri="{FF2B5EF4-FFF2-40B4-BE49-F238E27FC236}">
                  <a16:creationId xmlns:a16="http://schemas.microsoft.com/office/drawing/2014/main" id="{A58E3655-4CE7-EAAF-2FCF-762B1C4B8F64}"/>
                </a:ext>
              </a:extLst>
            </p:cNvPr>
            <p:cNvCxnSpPr>
              <a:cxnSpLocks/>
            </p:cNvCxnSpPr>
            <p:nvPr/>
          </p:nvCxnSpPr>
          <p:spPr>
            <a:xfrm>
              <a:off x="8435059" y="4553179"/>
              <a:ext cx="0" cy="266229"/>
            </a:xfrm>
            <a:prstGeom prst="straightConnector1">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nvGrpSpPr>
            <p:cNvPr id="89" name="Grupp 155">
              <a:extLst>
                <a:ext uri="{FF2B5EF4-FFF2-40B4-BE49-F238E27FC236}">
                  <a16:creationId xmlns:a16="http://schemas.microsoft.com/office/drawing/2014/main" id="{A341F11F-E558-AE7F-6541-18336BC517EA}"/>
                </a:ext>
              </a:extLst>
            </p:cNvPr>
            <p:cNvGrpSpPr/>
            <p:nvPr/>
          </p:nvGrpSpPr>
          <p:grpSpPr>
            <a:xfrm>
              <a:off x="8138606" y="4450279"/>
              <a:ext cx="1666674" cy="680918"/>
              <a:chOff x="8041437" y="4159261"/>
              <a:chExt cx="1666674" cy="680918"/>
            </a:xfrm>
          </p:grpSpPr>
          <p:cxnSp>
            <p:nvCxnSpPr>
              <p:cNvPr id="94" name="Vinklad  98">
                <a:extLst>
                  <a:ext uri="{FF2B5EF4-FFF2-40B4-BE49-F238E27FC236}">
                    <a16:creationId xmlns:a16="http://schemas.microsoft.com/office/drawing/2014/main" id="{D0C5FC53-FAAB-4869-25CA-C6360F781072}"/>
                  </a:ext>
                </a:extLst>
              </p:cNvPr>
              <p:cNvCxnSpPr>
                <a:cxnSpLocks/>
              </p:cNvCxnSpPr>
              <p:nvPr/>
            </p:nvCxnSpPr>
            <p:spPr>
              <a:xfrm rot="10800000" flipV="1">
                <a:off x="8041437" y="4159261"/>
                <a:ext cx="1666674" cy="680917"/>
              </a:xfrm>
              <a:prstGeom prst="bentConnector3">
                <a:avLst>
                  <a:gd name="adj1" fmla="val 26188"/>
                </a:avLst>
              </a:prstGeom>
              <a:ln>
                <a:solidFill>
                  <a:schemeClr val="bg1"/>
                </a:solidFill>
                <a:tailEnd type="none" w="sm" len="sm"/>
              </a:ln>
            </p:spPr>
            <p:style>
              <a:lnRef idx="1">
                <a:schemeClr val="accent1"/>
              </a:lnRef>
              <a:fillRef idx="0">
                <a:schemeClr val="accent1"/>
              </a:fillRef>
              <a:effectRef idx="0">
                <a:schemeClr val="accent1"/>
              </a:effectRef>
              <a:fontRef idx="minor">
                <a:schemeClr val="tx1"/>
              </a:fontRef>
            </p:style>
          </p:cxnSp>
          <p:cxnSp>
            <p:nvCxnSpPr>
              <p:cNvPr id="95" name="Rak pil 150">
                <a:extLst>
                  <a:ext uri="{FF2B5EF4-FFF2-40B4-BE49-F238E27FC236}">
                    <a16:creationId xmlns:a16="http://schemas.microsoft.com/office/drawing/2014/main" id="{C9714E61-6604-9F67-2E73-8D5F562AEDFF}"/>
                  </a:ext>
                </a:extLst>
              </p:cNvPr>
              <p:cNvCxnSpPr>
                <a:cxnSpLocks/>
              </p:cNvCxnSpPr>
              <p:nvPr/>
            </p:nvCxnSpPr>
            <p:spPr>
              <a:xfrm flipV="1">
                <a:off x="8041437" y="4489471"/>
                <a:ext cx="2" cy="350708"/>
              </a:xfrm>
              <a:prstGeom prst="straightConnector1">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grpSp>
          <p:nvGrpSpPr>
            <p:cNvPr id="90" name="Grupp 164">
              <a:extLst>
                <a:ext uri="{FF2B5EF4-FFF2-40B4-BE49-F238E27FC236}">
                  <a16:creationId xmlns:a16="http://schemas.microsoft.com/office/drawing/2014/main" id="{9BA9B20B-D537-05CB-3439-88999695AE06}"/>
                </a:ext>
              </a:extLst>
            </p:cNvPr>
            <p:cNvGrpSpPr/>
            <p:nvPr/>
          </p:nvGrpSpPr>
          <p:grpSpPr>
            <a:xfrm>
              <a:off x="7933070" y="4712334"/>
              <a:ext cx="1872207" cy="511639"/>
              <a:chOff x="7835901" y="4421316"/>
              <a:chExt cx="1872207" cy="511639"/>
            </a:xfrm>
          </p:grpSpPr>
          <p:cxnSp>
            <p:nvCxnSpPr>
              <p:cNvPr id="92" name="Vinklad  94">
                <a:extLst>
                  <a:ext uri="{FF2B5EF4-FFF2-40B4-BE49-F238E27FC236}">
                    <a16:creationId xmlns:a16="http://schemas.microsoft.com/office/drawing/2014/main" id="{EE6D88DB-8F70-FB20-A78D-9FC340378923}"/>
                  </a:ext>
                </a:extLst>
              </p:cNvPr>
              <p:cNvCxnSpPr>
                <a:cxnSpLocks/>
              </p:cNvCxnSpPr>
              <p:nvPr/>
            </p:nvCxnSpPr>
            <p:spPr>
              <a:xfrm rot="10800000" flipV="1">
                <a:off x="7835901" y="4421316"/>
                <a:ext cx="1872207" cy="511638"/>
              </a:xfrm>
              <a:prstGeom prst="bentConnector3">
                <a:avLst>
                  <a:gd name="adj1" fmla="val 20831"/>
                </a:avLst>
              </a:prstGeom>
              <a:ln>
                <a:solidFill>
                  <a:schemeClr val="bg1"/>
                </a:solidFill>
                <a:tailEnd type="none" w="sm" len="sm"/>
              </a:ln>
            </p:spPr>
            <p:style>
              <a:lnRef idx="1">
                <a:schemeClr val="accent1"/>
              </a:lnRef>
              <a:fillRef idx="0">
                <a:schemeClr val="accent1"/>
              </a:fillRef>
              <a:effectRef idx="0">
                <a:schemeClr val="accent1"/>
              </a:effectRef>
              <a:fontRef idx="minor">
                <a:schemeClr val="tx1"/>
              </a:fontRef>
            </p:style>
          </p:cxnSp>
          <p:cxnSp>
            <p:nvCxnSpPr>
              <p:cNvPr id="93" name="Rak pil 160">
                <a:extLst>
                  <a:ext uri="{FF2B5EF4-FFF2-40B4-BE49-F238E27FC236}">
                    <a16:creationId xmlns:a16="http://schemas.microsoft.com/office/drawing/2014/main" id="{BD90DBB9-4640-B69A-6AD7-8B288EB0D6E0}"/>
                  </a:ext>
                </a:extLst>
              </p:cNvPr>
              <p:cNvCxnSpPr>
                <a:cxnSpLocks/>
              </p:cNvCxnSpPr>
              <p:nvPr/>
            </p:nvCxnSpPr>
            <p:spPr>
              <a:xfrm flipV="1">
                <a:off x="7835901" y="4622800"/>
                <a:ext cx="0" cy="310155"/>
              </a:xfrm>
              <a:prstGeom prst="straightConnector1">
                <a:avLst/>
              </a:prstGeom>
              <a:ln>
                <a:solidFill>
                  <a:schemeClr val="bg1"/>
                </a:solidFill>
                <a:tailEnd type="oval" w="sm" len="sm"/>
              </a:ln>
            </p:spPr>
            <p:style>
              <a:lnRef idx="1">
                <a:schemeClr val="accent1"/>
              </a:lnRef>
              <a:fillRef idx="0">
                <a:schemeClr val="accent1"/>
              </a:fillRef>
              <a:effectRef idx="0">
                <a:schemeClr val="accent1"/>
              </a:effectRef>
              <a:fontRef idx="minor">
                <a:schemeClr val="tx1"/>
              </a:fontRef>
            </p:style>
          </p:cxnSp>
        </p:grpSp>
        <p:sp>
          <p:nvSpPr>
            <p:cNvPr id="91" name="Rectangle: Rounded Corners 11">
              <a:extLst>
                <a:ext uri="{FF2B5EF4-FFF2-40B4-BE49-F238E27FC236}">
                  <a16:creationId xmlns:a16="http://schemas.microsoft.com/office/drawing/2014/main" id="{117E5ED6-9A90-E398-0B55-B90B42FD379E}"/>
                </a:ext>
              </a:extLst>
            </p:cNvPr>
            <p:cNvSpPr/>
            <p:nvPr/>
          </p:nvSpPr>
          <p:spPr>
            <a:xfrm>
              <a:off x="9805276" y="2469589"/>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Gallegangskreft</a:t>
              </a:r>
            </a:p>
          </p:txBody>
        </p:sp>
      </p:grpSp>
      <p:sp>
        <p:nvSpPr>
          <p:cNvPr id="25" name="textruta 46">
            <a:extLst>
              <a:ext uri="{FF2B5EF4-FFF2-40B4-BE49-F238E27FC236}">
                <a16:creationId xmlns:a16="http://schemas.microsoft.com/office/drawing/2014/main" id="{EC8F9044-6563-3B19-B0A8-E3F44ECFEB9F}"/>
              </a:ext>
            </a:extLst>
          </p:cNvPr>
          <p:cNvSpPr txBox="1"/>
          <p:nvPr/>
        </p:nvSpPr>
        <p:spPr>
          <a:xfrm>
            <a:off x="9804780" y="1955343"/>
            <a:ext cx="1845908"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 sz="1100" b="1" i="0" u="sng" strike="noStrike" kern="1200" cap="none" spc="0" normalizeH="0" baseline="0" noProof="0">
                <a:ln>
                  <a:noFill/>
                </a:ln>
                <a:solidFill>
                  <a:srgbClr val="1F2548"/>
                </a:solidFill>
                <a:effectLst/>
                <a:uLnTx/>
                <a:uFillTx/>
                <a:latin typeface="Aptos" panose="020B0004020202020204" pitchFamily="34" charset="0"/>
                <a:ea typeface="+mn-ea"/>
                <a:cs typeface="+mn-cs"/>
              </a:rPr>
              <a:t>Intraperitoneal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 sz="1100" b="1" i="0" u="sng" strike="noStrike" kern="1200" cap="none" spc="0" normalizeH="0" baseline="0" noProof="0">
                <a:ln>
                  <a:noFill/>
                </a:ln>
                <a:solidFill>
                  <a:srgbClr val="1F2548"/>
                </a:solidFill>
                <a:effectLst/>
                <a:uLnTx/>
                <a:uFillTx/>
                <a:latin typeface="Aptos" panose="020B0004020202020204" pitchFamily="34" charset="0"/>
                <a:ea typeface="+mn-ea"/>
                <a:cs typeface="+mn-cs"/>
              </a:rPr>
              <a:t>opprinnelse</a:t>
            </a:r>
            <a:endParaRPr kumimoji="0" lang="sv-SE" sz="1100" b="1" i="0" u="sng"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sp>
        <p:nvSpPr>
          <p:cNvPr id="32" name="Rectangle: Rounded Corners 11">
            <a:extLst>
              <a:ext uri="{FF2B5EF4-FFF2-40B4-BE49-F238E27FC236}">
                <a16:creationId xmlns:a16="http://schemas.microsoft.com/office/drawing/2014/main" id="{59494F50-3942-7131-4A81-F459E2392D90}"/>
              </a:ext>
            </a:extLst>
          </p:cNvPr>
          <p:cNvSpPr/>
          <p:nvPr/>
        </p:nvSpPr>
        <p:spPr>
          <a:xfrm>
            <a:off x="9963577" y="3690597"/>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Eggstokkreft</a:t>
            </a:r>
          </a:p>
        </p:txBody>
      </p:sp>
      <p:sp>
        <p:nvSpPr>
          <p:cNvPr id="33" name="Rectangle: Rounded Corners 11">
            <a:extLst>
              <a:ext uri="{FF2B5EF4-FFF2-40B4-BE49-F238E27FC236}">
                <a16:creationId xmlns:a16="http://schemas.microsoft.com/office/drawing/2014/main" id="{FC260FBF-6026-E984-E7AB-BA929BAC9613}"/>
              </a:ext>
            </a:extLst>
          </p:cNvPr>
          <p:cNvSpPr/>
          <p:nvPr/>
        </p:nvSpPr>
        <p:spPr>
          <a:xfrm>
            <a:off x="9969666" y="3169655"/>
            <a:ext cx="1343413" cy="214148"/>
          </a:xfrm>
          <a:prstGeom prst="rect">
            <a:avLst/>
          </a:prstGeom>
          <a:solidFill>
            <a:srgbClr val="1F2548"/>
          </a:solidFill>
          <a:ln w="12701" cap="flat">
            <a:noFill/>
            <a:prstDash val="solid"/>
            <a:miter/>
          </a:ln>
          <a:effectLst/>
        </p:spPr>
        <p:txBody>
          <a:bodyPr vert="horz" wrap="square" lIns="91440" tIns="45720" rIns="91440" bIns="45720" anchor="ctr" anchorCtr="1"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nb" sz="1000" b="0" i="0" u="none" strike="noStrike" kern="1200" cap="none" spc="0" normalizeH="0" baseline="0" noProof="0">
                <a:ln>
                  <a:noFill/>
                </a:ln>
                <a:solidFill>
                  <a:prstClr val="white"/>
                </a:solidFill>
                <a:effectLst/>
                <a:uLnTx/>
                <a:uFillTx/>
                <a:latin typeface="Aptos" panose="020B0004020202020204" pitchFamily="34" charset="0"/>
                <a:ea typeface="+mn-ea"/>
                <a:cs typeface="+mn-cs"/>
              </a:rPr>
              <a:t>Tykktarmskreft</a:t>
            </a:r>
          </a:p>
        </p:txBody>
      </p:sp>
    </p:spTree>
    <p:extLst>
      <p:ext uri="{BB962C8B-B14F-4D97-AF65-F5344CB8AC3E}">
        <p14:creationId xmlns:p14="http://schemas.microsoft.com/office/powerpoint/2010/main" val="343276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FAD8-0F2E-47EE-D42C-0C18E009F735}"/>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EE6CCC2-34E6-722A-AB22-DEA8A87E31F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2" name="think-cell data - do not delete" hidden="1">
                        <a:extLst>
                          <a:ext uri="{FF2B5EF4-FFF2-40B4-BE49-F238E27FC236}">
                            <a16:creationId xmlns:a16="http://schemas.microsoft.com/office/drawing/2014/main" id="{0EE6CCC2-34E6-722A-AB22-DEA8A87E31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7D6BB9A0-F416-242C-2F55-B805A0BA1D55}"/>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2600">
                <a:latin typeface="Aptos SemiBold" panose="020B0004020202020204" pitchFamily="34" charset="0"/>
              </a:rPr>
              <a:t>Den viktigste dødsårsaken ved eggstokkreft</a:t>
            </a:r>
            <a:endParaRPr lang="en-GB" sz="2600">
              <a:latin typeface="Aptos SemiBold" panose="020B0004020202020204" pitchFamily="34" charset="0"/>
            </a:endParaRPr>
          </a:p>
        </p:txBody>
      </p:sp>
      <p:sp>
        <p:nvSpPr>
          <p:cNvPr id="38" name="Content Placeholder 37">
            <a:extLst>
              <a:ext uri="{FF2B5EF4-FFF2-40B4-BE49-F238E27FC236}">
                <a16:creationId xmlns:a16="http://schemas.microsoft.com/office/drawing/2014/main" id="{44193DA1-52E2-8FDF-D9F2-3FAA2499333C}"/>
              </a:ext>
            </a:extLst>
          </p:cNvPr>
          <p:cNvSpPr>
            <a:spLocks noGrp="1"/>
          </p:cNvSpPr>
          <p:nvPr>
            <p:ph idx="1"/>
          </p:nvPr>
        </p:nvSpPr>
        <p:spPr>
          <a:xfrm>
            <a:off x="6096000" y="1404137"/>
            <a:ext cx="5761039" cy="4557811"/>
          </a:xfrm>
        </p:spPr>
        <p:txBody>
          <a:bodyPr anchor="ctr" anchorCtr="0">
            <a:normAutofit/>
          </a:bodyPr>
          <a:lstStyle/>
          <a:p>
            <a:r>
              <a:rPr lang="nb" sz="1800"/>
              <a:t>Til tross for omfattende behandling opplever flertallet av pasientene </a:t>
            </a:r>
            <a:r>
              <a:rPr lang="nb" sz="1800" b="1"/>
              <a:t>tilbakefall</a:t>
            </a:r>
            <a:r>
              <a:rPr lang="nb" sz="1800"/>
              <a:t> av sykdommen </a:t>
            </a:r>
          </a:p>
          <a:p>
            <a:r>
              <a:rPr lang="nb" sz="1800"/>
              <a:t>Eggstokkreft sprer seg sjelden via blodbanen,  tilbakefall er nesten utelukkende </a:t>
            </a:r>
            <a:r>
              <a:rPr lang="nb" sz="1800" b="1"/>
              <a:t>begrenset til bukhinnen</a:t>
            </a:r>
            <a:endParaRPr lang="en-US" sz="1800"/>
          </a:p>
          <a:p>
            <a:r>
              <a:rPr lang="nb-NO" sz="1800"/>
              <a:t>Det er et betydelig behov for bedre behandling som holder pasientene sykdomsfrie etter kirurgi – </a:t>
            </a:r>
            <a:r>
              <a:rPr lang="nb-NO" sz="1800" b="1"/>
              <a:t>lokal sykdomskontroll i peritoneum </a:t>
            </a:r>
            <a:r>
              <a:rPr lang="nb-NO" sz="1800"/>
              <a:t>er avgjørende for å forbedre overlevelse</a:t>
            </a:r>
            <a:endParaRPr lang="en-US" sz="1800">
              <a:latin typeface="Aptos" panose="020B0004020202020204" pitchFamily="34" charset="0"/>
            </a:endParaRPr>
          </a:p>
        </p:txBody>
      </p:sp>
      <p:sp>
        <p:nvSpPr>
          <p:cNvPr id="7" name="Plassholder for bunntekst 3">
            <a:extLst>
              <a:ext uri="{FF2B5EF4-FFF2-40B4-BE49-F238E27FC236}">
                <a16:creationId xmlns:a16="http://schemas.microsoft.com/office/drawing/2014/main" id="{7755F39A-D1DD-F00B-E2F0-869D1D9E3D55}"/>
              </a:ext>
            </a:extLst>
          </p:cNvPr>
          <p:cNvSpPr txBox="1">
            <a:spLocks noGrp="1"/>
          </p:cNvSpPr>
          <p:nvPr>
            <p:ph type="ftr" sz="quarter" idx="9"/>
          </p:nvPr>
        </p:nvSpPr>
        <p:spPr>
          <a:xfrm>
            <a:off x="334962" y="6392937"/>
            <a:ext cx="10123488" cy="365129"/>
          </a:xfrm>
        </p:spPr>
        <p:txBody>
          <a:bodyPr wrap="none" lIns="0" tIns="0" rIns="0" bIns="0" anchor="ctr" anchorCtr="0"/>
          <a:lstStyle>
            <a:lvl1pPr>
              <a:defRPr/>
            </a:lvl1pPr>
          </a:lstStyle>
          <a:p>
            <a:pPr lvl="0"/>
            <a:r>
              <a:rPr lang="fr-FR" sz="800" err="1">
                <a:latin typeface="Aptos" panose="020B0004020202020204" pitchFamily="34" charset="0"/>
              </a:rPr>
              <a:t>Lengyel</a:t>
            </a:r>
            <a:r>
              <a:rPr lang="fr-FR" sz="800">
                <a:latin typeface="Aptos" panose="020B0004020202020204" pitchFamily="34" charset="0"/>
              </a:rPr>
              <a:t> Am J </a:t>
            </a:r>
            <a:r>
              <a:rPr lang="fr-FR" sz="800" err="1">
                <a:latin typeface="Aptos" panose="020B0004020202020204" pitchFamily="34" charset="0"/>
              </a:rPr>
              <a:t>Pathol</a:t>
            </a:r>
            <a:r>
              <a:rPr lang="fr-FR" sz="800">
                <a:latin typeface="Aptos" panose="020B0004020202020204" pitchFamily="34" charset="0"/>
              </a:rPr>
              <a:t>. 2010 Sep; 177(3): 1053–1064.</a:t>
            </a:r>
          </a:p>
          <a:p>
            <a:pPr lvl="0"/>
            <a:r>
              <a:rPr lang="fr-FR" sz="800">
                <a:latin typeface="Aptos" panose="020B0004020202020204" pitchFamily="34" charset="0"/>
              </a:rPr>
              <a:t>González-Martín N </a:t>
            </a:r>
            <a:r>
              <a:rPr lang="fr-FR" sz="800" err="1">
                <a:latin typeface="Aptos" panose="020B0004020202020204" pitchFamily="34" charset="0"/>
              </a:rPr>
              <a:t>Engl</a:t>
            </a:r>
            <a:r>
              <a:rPr lang="fr-FR" sz="800">
                <a:latin typeface="Aptos" panose="020B0004020202020204" pitchFamily="34" charset="0"/>
              </a:rPr>
              <a:t> J Med 2019;381:2391-402</a:t>
            </a:r>
          </a:p>
          <a:p>
            <a:pPr lvl="0"/>
            <a:r>
              <a:rPr lang="fr-FR" sz="800">
                <a:latin typeface="Aptos" panose="020B0004020202020204" pitchFamily="34" charset="0"/>
              </a:rPr>
              <a:t>Jansen et al. Ann Med </a:t>
            </a:r>
            <a:r>
              <a:rPr lang="fr-FR" sz="800" err="1">
                <a:latin typeface="Aptos" panose="020B0004020202020204" pitchFamily="34" charset="0"/>
              </a:rPr>
              <a:t>Surg</a:t>
            </a:r>
            <a:r>
              <a:rPr lang="fr-FR" sz="800">
                <a:latin typeface="Aptos" panose="020B0004020202020204" pitchFamily="34" charset="0"/>
              </a:rPr>
              <a:t> (</a:t>
            </a:r>
            <a:r>
              <a:rPr lang="fr-FR" sz="800" err="1">
                <a:latin typeface="Aptos" panose="020B0004020202020204" pitchFamily="34" charset="0"/>
              </a:rPr>
              <a:t>Lond</a:t>
            </a:r>
            <a:r>
              <a:rPr lang="fr-FR" sz="800">
                <a:latin typeface="Aptos" panose="020B0004020202020204" pitchFamily="34" charset="0"/>
              </a:rPr>
              <a:t>). 2023 May; 85(5): 1539–1545.</a:t>
            </a:r>
            <a:endParaRPr lang="nb-NO" sz="800">
              <a:latin typeface="Aptos" panose="020B0004020202020204" pitchFamily="34" charset="0"/>
            </a:endParaRPr>
          </a:p>
        </p:txBody>
      </p:sp>
      <p:sp>
        <p:nvSpPr>
          <p:cNvPr id="8" name="Plassholder for lysbildenummer 4">
            <a:extLst>
              <a:ext uri="{FF2B5EF4-FFF2-40B4-BE49-F238E27FC236}">
                <a16:creationId xmlns:a16="http://schemas.microsoft.com/office/drawing/2014/main" id="{DFB9C6C6-B49B-C797-35BD-DB9077FCA5AC}"/>
              </a:ext>
            </a:extLst>
          </p:cNvPr>
          <p:cNvSpPr txBox="1">
            <a:spLocks noGrp="1"/>
          </p:cNvSpPr>
          <p:nvPr>
            <p:ph type="sldNum" sz="quarter" idx="8"/>
          </p:nvPr>
        </p:nvSpPr>
        <p:spPr>
          <a:xfrm>
            <a:off x="11399838" y="6392937"/>
            <a:ext cx="457200" cy="365129"/>
          </a:xfrm>
        </p:spPr>
        <p:txBody>
          <a:bodyPr rIns="0" anchor="ctr" anchorCtr="0"/>
          <a:lstStyle>
            <a:lvl1pPr>
              <a:defRPr/>
            </a:lvl1pPr>
          </a:lstStyle>
          <a:p>
            <a:pPr lvl="0"/>
            <a:fld id="{E41E28EC-9B4C-460F-9964-9B031118BF9D}" type="slidenum">
              <a:rPr>
                <a:latin typeface="Aptos" panose="020B0004020202020204" pitchFamily="34" charset="0"/>
              </a:rPr>
              <a:pPr lvl="0"/>
              <a:t>4</a:t>
            </a:fld>
            <a:endParaRPr lang="nb-NO">
              <a:latin typeface="Aptos" panose="020B0004020202020204" pitchFamily="34" charset="0"/>
            </a:endParaRPr>
          </a:p>
        </p:txBody>
      </p:sp>
      <p:grpSp>
        <p:nvGrpSpPr>
          <p:cNvPr id="10" name="Group 9">
            <a:extLst>
              <a:ext uri="{FF2B5EF4-FFF2-40B4-BE49-F238E27FC236}">
                <a16:creationId xmlns:a16="http://schemas.microsoft.com/office/drawing/2014/main" id="{666742F5-FE83-838D-1BDE-D75A99B13B79}"/>
              </a:ext>
            </a:extLst>
          </p:cNvPr>
          <p:cNvGrpSpPr/>
          <p:nvPr/>
        </p:nvGrpSpPr>
        <p:grpSpPr>
          <a:xfrm>
            <a:off x="378487" y="1404137"/>
            <a:ext cx="5393771" cy="2124524"/>
            <a:chOff x="378487" y="1404137"/>
            <a:chExt cx="5393771" cy="2124524"/>
          </a:xfrm>
        </p:grpSpPr>
        <p:pic>
          <p:nvPicPr>
            <p:cNvPr id="40" name="Picture 39">
              <a:extLst>
                <a:ext uri="{FF2B5EF4-FFF2-40B4-BE49-F238E27FC236}">
                  <a16:creationId xmlns:a16="http://schemas.microsoft.com/office/drawing/2014/main" id="{90918CC1-15F9-F10C-ED49-0D21495E1187}"/>
                </a:ext>
              </a:extLst>
            </p:cNvPr>
            <p:cNvPicPr>
              <a:picLocks noChangeAspect="1"/>
            </p:cNvPicPr>
            <p:nvPr/>
          </p:nvPicPr>
          <p:blipFill>
            <a:blip r:embed="rId6"/>
            <a:stretch>
              <a:fillRect/>
            </a:stretch>
          </p:blipFill>
          <p:spPr>
            <a:xfrm>
              <a:off x="656727" y="1404137"/>
              <a:ext cx="5020174" cy="1948424"/>
            </a:xfrm>
            <a:prstGeom prst="rect">
              <a:avLst/>
            </a:prstGeom>
          </p:spPr>
        </p:pic>
        <p:sp>
          <p:nvSpPr>
            <p:cNvPr id="3" name="Rectangle 2">
              <a:extLst>
                <a:ext uri="{FF2B5EF4-FFF2-40B4-BE49-F238E27FC236}">
                  <a16:creationId xmlns:a16="http://schemas.microsoft.com/office/drawing/2014/main" id="{613D3459-526C-55A4-B44A-FF7815C6F900}"/>
                </a:ext>
              </a:extLst>
            </p:cNvPr>
            <p:cNvSpPr/>
            <p:nvPr/>
          </p:nvSpPr>
          <p:spPr>
            <a:xfrm>
              <a:off x="378487" y="2638472"/>
              <a:ext cx="5393771" cy="890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rgbClr val="1F2548"/>
                  </a:solidFill>
                  <a:latin typeface="Aptos SemiBold" panose="020B0004020202020204" pitchFamily="34" charset="0"/>
                </a:rPr>
                <a:t>70 % av pasienter med eggstokkreft har peritoneale metastaser allerede ved diagnosetidspunktet</a:t>
              </a:r>
              <a:endParaRPr lang="en-US">
                <a:solidFill>
                  <a:srgbClr val="1F2548"/>
                </a:solidFill>
                <a:latin typeface="Aptos SemiBold" panose="020B0004020202020204" pitchFamily="34" charset="0"/>
              </a:endParaRPr>
            </a:p>
          </p:txBody>
        </p:sp>
      </p:grpSp>
      <p:grpSp>
        <p:nvGrpSpPr>
          <p:cNvPr id="5" name="Group 4">
            <a:extLst>
              <a:ext uri="{FF2B5EF4-FFF2-40B4-BE49-F238E27FC236}">
                <a16:creationId xmlns:a16="http://schemas.microsoft.com/office/drawing/2014/main" id="{31518B3C-770C-9A7F-1E78-962868BE0057}"/>
              </a:ext>
            </a:extLst>
          </p:cNvPr>
          <p:cNvGrpSpPr/>
          <p:nvPr/>
        </p:nvGrpSpPr>
        <p:grpSpPr>
          <a:xfrm>
            <a:off x="1407582" y="3865371"/>
            <a:ext cx="4596976" cy="1712603"/>
            <a:chOff x="1407582" y="3865371"/>
            <a:chExt cx="4596976" cy="1712603"/>
          </a:xfrm>
        </p:grpSpPr>
        <p:pic>
          <p:nvPicPr>
            <p:cNvPr id="42" name="Picture 41">
              <a:extLst>
                <a:ext uri="{FF2B5EF4-FFF2-40B4-BE49-F238E27FC236}">
                  <a16:creationId xmlns:a16="http://schemas.microsoft.com/office/drawing/2014/main" id="{C735EFC5-C19A-ECF2-9973-1BD0376C83B5}"/>
                </a:ext>
              </a:extLst>
            </p:cNvPr>
            <p:cNvPicPr>
              <a:picLocks noChangeAspect="1"/>
            </p:cNvPicPr>
            <p:nvPr/>
          </p:nvPicPr>
          <p:blipFill>
            <a:blip r:embed="rId7"/>
            <a:stretch>
              <a:fillRect/>
            </a:stretch>
          </p:blipFill>
          <p:spPr>
            <a:xfrm>
              <a:off x="1407582" y="3865371"/>
              <a:ext cx="3518465" cy="1712603"/>
            </a:xfrm>
            <a:prstGeom prst="rect">
              <a:avLst/>
            </a:prstGeom>
          </p:spPr>
        </p:pic>
        <p:sp>
          <p:nvSpPr>
            <p:cNvPr id="4" name="Rectangle 3">
              <a:extLst>
                <a:ext uri="{FF2B5EF4-FFF2-40B4-BE49-F238E27FC236}">
                  <a16:creationId xmlns:a16="http://schemas.microsoft.com/office/drawing/2014/main" id="{E0A51E03-E4B1-BB70-DCA7-51CBACF4D531}"/>
                </a:ext>
              </a:extLst>
            </p:cNvPr>
            <p:cNvSpPr/>
            <p:nvPr/>
          </p:nvSpPr>
          <p:spPr>
            <a:xfrm>
              <a:off x="3075373" y="4219528"/>
              <a:ext cx="2929185" cy="8901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rgbClr val="1F2548"/>
                  </a:solidFill>
                  <a:latin typeface="Aptos SemiBold" panose="020B0004020202020204" pitchFamily="34" charset="0"/>
                </a:rPr>
                <a:t>Opptil 85 % får tilbakefall etter kirurgisk behandling</a:t>
              </a:r>
              <a:endParaRPr lang="en-US">
                <a:solidFill>
                  <a:srgbClr val="1F2548"/>
                </a:solidFill>
                <a:latin typeface="Aptos SemiBold" panose="020B0004020202020204" pitchFamily="34" charset="0"/>
              </a:endParaRPr>
            </a:p>
          </p:txBody>
        </p:sp>
      </p:grpSp>
      <p:sp>
        <p:nvSpPr>
          <p:cNvPr id="9" name="Title 1">
            <a:extLst>
              <a:ext uri="{FF2B5EF4-FFF2-40B4-BE49-F238E27FC236}">
                <a16:creationId xmlns:a16="http://schemas.microsoft.com/office/drawing/2014/main" id="{4B00AC72-B7E1-8070-E23D-B75E45689F98}"/>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UDEKKET MEDISINSK BEHOV</a:t>
            </a:r>
            <a:endParaRPr lang="en-GB" sz="900">
              <a:solidFill>
                <a:schemeClr val="tx1"/>
              </a:solidFill>
              <a:latin typeface="Aptos SemiBold" panose="020B0004020202020204" pitchFamily="34" charset="0"/>
            </a:endParaRPr>
          </a:p>
        </p:txBody>
      </p:sp>
    </p:spTree>
    <p:extLst>
      <p:ext uri="{BB962C8B-B14F-4D97-AF65-F5344CB8AC3E}">
        <p14:creationId xmlns:p14="http://schemas.microsoft.com/office/powerpoint/2010/main" val="320465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EEDBD-BB04-D282-3152-0A0CBB063004}"/>
            </a:ext>
          </a:extLst>
        </p:cNvPr>
        <p:cNvGrpSpPr/>
        <p:nvPr/>
      </p:nvGrpSpPr>
      <p:grpSpPr>
        <a:xfrm>
          <a:off x="0" y="0"/>
          <a:ext cx="0" cy="0"/>
          <a:chOff x="0" y="0"/>
          <a:chExt cx="0" cy="0"/>
        </a:xfrm>
      </p:grpSpPr>
      <p:sp>
        <p:nvSpPr>
          <p:cNvPr id="6" name="AutoShape 2" descr="Sugarbaker peritoneal karsinomatoseindeks (PCI) [modifisert i henhold til 21].">
            <a:extLst>
              <a:ext uri="{FF2B5EF4-FFF2-40B4-BE49-F238E27FC236}">
                <a16:creationId xmlns:a16="http://schemas.microsoft.com/office/drawing/2014/main" id="{43B6EFC6-3AD3-E57F-9A58-FA061E60FBCF}"/>
              </a:ext>
            </a:extLst>
          </p:cNvPr>
          <p:cNvSpPr/>
          <p:nvPr/>
        </p:nvSpPr>
        <p:spPr>
          <a:xfrm>
            <a:off x="5933326" y="3737984"/>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800" b="0"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p:txBody>
      </p:sp>
      <p:sp>
        <p:nvSpPr>
          <p:cNvPr id="15" name="Rectangle: Rounded Corners 14">
            <a:extLst>
              <a:ext uri="{FF2B5EF4-FFF2-40B4-BE49-F238E27FC236}">
                <a16:creationId xmlns:a16="http://schemas.microsoft.com/office/drawing/2014/main" id="{6ACDEB60-07BE-1DDD-E61F-D96E03A9D7E2}"/>
              </a:ext>
            </a:extLst>
          </p:cNvPr>
          <p:cNvSpPr/>
          <p:nvPr/>
        </p:nvSpPr>
        <p:spPr>
          <a:xfrm>
            <a:off x="5318323" y="2463307"/>
            <a:ext cx="6339052" cy="2285164"/>
          </a:xfrm>
          <a:prstGeom prst="roundRect">
            <a:avLst/>
          </a:prstGeom>
          <a:solidFill>
            <a:schemeClr val="accent5">
              <a:lumMod val="60000"/>
              <a:lumOff val="40000"/>
              <a:alpha val="28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 sz="1800" b="1" i="0" u="none" strike="noStrike" kern="1200" cap="none" spc="0" normalizeH="0" baseline="0" noProof="0" dirty="0">
                <a:ln>
                  <a:noFill/>
                </a:ln>
                <a:solidFill>
                  <a:srgbClr val="1F2548"/>
                </a:solidFill>
                <a:effectLst/>
                <a:uLnTx/>
                <a:uFillTx/>
                <a:latin typeface="Aptos" panose="020B0004020202020204" pitchFamily="34" charset="0"/>
                <a:ea typeface="+mn-ea"/>
                <a:cs typeface="+mn-cs"/>
              </a:rPr>
              <a:t>Median total overlevelse - fra tidspunkt for tilbakefall: </a:t>
            </a:r>
          </a:p>
          <a:p>
            <a:pPr marL="285750" indent="-285750">
              <a:buFont typeface="Arial" panose="020B0604020202020204" pitchFamily="34" charset="0"/>
              <a:buChar char="•"/>
              <a:defRPr/>
            </a:pPr>
            <a:r>
              <a:rPr lang="nb" sz="1600" dirty="0">
                <a:solidFill>
                  <a:srgbClr val="1F2548"/>
                </a:solidFill>
                <a:latin typeface="Aptos" panose="020B0004020202020204" pitchFamily="34" charset="0"/>
              </a:rPr>
              <a:t>Etter kun ikke-peritoneale metastaser: 44 måneder</a:t>
            </a:r>
          </a:p>
          <a:p>
            <a:pPr marL="285750" indent="-285750">
              <a:buFont typeface="Arial" panose="020B0604020202020204" pitchFamily="34" charset="0"/>
              <a:buChar char="•"/>
              <a:defRPr/>
            </a:pPr>
            <a:r>
              <a:rPr lang="nb" sz="1600" dirty="0">
                <a:solidFill>
                  <a:srgbClr val="1F2548"/>
                </a:solidFill>
                <a:latin typeface="Aptos" panose="020B0004020202020204" pitchFamily="34" charset="0"/>
              </a:rPr>
              <a:t>Etter peritoneale metastaser: 22 måneder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 sz="1600" b="0" i="0" u="none" strike="noStrike" kern="1200" cap="none" spc="0" normalizeH="0" baseline="0" noProof="0" dirty="0">
              <a:ln>
                <a:noFill/>
              </a:ln>
              <a:solidFill>
                <a:srgbClr val="1F2548"/>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1F2548"/>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 sz="1800" b="1" i="0" u="none" strike="noStrike" kern="1200" cap="none" spc="0" normalizeH="0" baseline="0" noProof="0" dirty="0">
                <a:ln>
                  <a:noFill/>
                </a:ln>
                <a:solidFill>
                  <a:srgbClr val="1F2548"/>
                </a:solidFill>
                <a:effectLst/>
                <a:uLnTx/>
                <a:uFillTx/>
                <a:latin typeface="Aptos" panose="020B0004020202020204" pitchFamily="34" charset="0"/>
                <a:ea typeface="+mn-ea"/>
                <a:cs typeface="+mn-cs"/>
              </a:rPr>
              <a:t>5 års totaloverlevelse – fra behandlingstidspunktet</a:t>
            </a:r>
            <a:r>
              <a:rPr kumimoji="0" lang="nb" sz="1800" b="0" i="0" u="none" strike="noStrike" kern="1200" cap="none" spc="0" normalizeH="0" baseline="30000" noProof="0" dirty="0">
                <a:ln>
                  <a:noFill/>
                </a:ln>
                <a:solidFill>
                  <a:srgbClr val="1F2548"/>
                </a:solidFill>
                <a:effectLst/>
                <a:uLnTx/>
                <a:uFillTx/>
                <a:latin typeface="Aptos" panose="020B0004020202020204" pitchFamily="34" charset="0"/>
                <a:ea typeface="+mn-ea"/>
                <a:cs typeface="+mn-cs"/>
              </a:rPr>
              <a:t>1</a:t>
            </a:r>
          </a:p>
          <a:p>
            <a:pPr marL="285750" indent="-285750">
              <a:buFont typeface="Arial" panose="020B0604020202020204" pitchFamily="34" charset="0"/>
              <a:buChar char="•"/>
              <a:defRPr/>
            </a:pPr>
            <a:r>
              <a:rPr lang="nb" sz="1600" dirty="0">
                <a:solidFill>
                  <a:srgbClr val="1F2548"/>
                </a:solidFill>
                <a:latin typeface="Aptos" panose="020B0004020202020204" pitchFamily="34" charset="0"/>
              </a:rPr>
              <a:t>Kun ikke-peritoneale metastaser: 53 %</a:t>
            </a:r>
          </a:p>
          <a:p>
            <a:pPr marL="285750" indent="-285750">
              <a:buFont typeface="Arial" panose="020B0604020202020204" pitchFamily="34" charset="0"/>
              <a:buChar char="•"/>
              <a:defRPr/>
            </a:pPr>
            <a:r>
              <a:rPr lang="nb" sz="1600" dirty="0">
                <a:solidFill>
                  <a:srgbClr val="1F2548"/>
                </a:solidFill>
                <a:latin typeface="Aptos" panose="020B0004020202020204" pitchFamily="34" charset="0"/>
              </a:rPr>
              <a:t>Peritoneale metastaser: 19 %</a:t>
            </a:r>
          </a:p>
          <a:p>
            <a:pPr marL="285750" indent="-285750">
              <a:buFont typeface="Arial" panose="020B0604020202020204" pitchFamily="34" charset="0"/>
              <a:buChar char="•"/>
              <a:defRPr/>
            </a:pPr>
            <a:endParaRPr lang="nb" sz="1600" dirty="0">
              <a:solidFill>
                <a:srgbClr val="1F2548"/>
              </a:solidFill>
              <a:latin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 sz="1600" b="0" i="0" u="none" strike="noStrike" kern="1200" cap="none" spc="0" normalizeH="0" baseline="0" noProof="0" dirty="0">
              <a:ln>
                <a:noFill/>
              </a:ln>
              <a:solidFill>
                <a:srgbClr val="1F2548"/>
              </a:solidFill>
              <a:effectLst/>
              <a:uLnTx/>
              <a:uFillTx/>
              <a:latin typeface="Aptos" panose="020B00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
        <p:nvSpPr>
          <p:cNvPr id="17" name="Plassholder for bunntekst 3">
            <a:extLst>
              <a:ext uri="{FF2B5EF4-FFF2-40B4-BE49-F238E27FC236}">
                <a16:creationId xmlns:a16="http://schemas.microsoft.com/office/drawing/2014/main" id="{701F19A9-D79D-2EEB-C194-0418C55020CA}"/>
              </a:ext>
            </a:extLst>
          </p:cNvPr>
          <p:cNvSpPr txBox="1">
            <a:spLocks/>
          </p:cNvSpPr>
          <p:nvPr/>
        </p:nvSpPr>
        <p:spPr>
          <a:xfrm>
            <a:off x="7170766" y="6435681"/>
            <a:ext cx="3828010" cy="246221"/>
          </a:xfrm>
          <a:prstGeom prst="rect">
            <a:avLst/>
          </a:prstGeom>
        </p:spPr>
        <p:txBody>
          <a:bodyPr wrap="square" lIns="0" tIns="0" rIns="0" bIns="0" anchor="ctr" anchorCtr="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kumimoji="0" lang="nb"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Behandling med standardbehandling for resektable peritoneale metastaser, det vil si cytoreduktiv kirurgi og hypertermisk intraperitoneal kjemoterapi</a:t>
            </a:r>
          </a:p>
        </p:txBody>
      </p:sp>
      <p:sp>
        <p:nvSpPr>
          <p:cNvPr id="25" name="Title 1">
            <a:extLst>
              <a:ext uri="{FF2B5EF4-FFF2-40B4-BE49-F238E27FC236}">
                <a16:creationId xmlns:a16="http://schemas.microsoft.com/office/drawing/2014/main" id="{2E09DB23-598C-869A-271A-D6295CE6CF4B}"/>
              </a:ext>
            </a:extLst>
          </p:cNvPr>
          <p:cNvSpPr txBox="1">
            <a:spLocks/>
          </p:cNvSpPr>
          <p:nvPr/>
        </p:nvSpPr>
        <p:spPr>
          <a:xfrm>
            <a:off x="334962" y="369357"/>
            <a:ext cx="10580687"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 sz="2600" b="1" i="0" u="none" strike="noStrike" kern="1200" cap="none" spc="0" normalizeH="0" baseline="0" noProof="0" dirty="0">
                <a:ln>
                  <a:noFill/>
                </a:ln>
                <a:solidFill>
                  <a:srgbClr val="1F2548"/>
                </a:solidFill>
                <a:effectLst/>
                <a:uLnTx/>
                <a:uFillTx/>
                <a:latin typeface="Aptos SemiBold" panose="020B0004020202020204" pitchFamily="34" charset="0"/>
                <a:ea typeface="Calibri" panose="020F0502020204030204" pitchFamily="34" charset="0"/>
                <a:cs typeface="Times New Roman" panose="02020603050405020304" pitchFamily="18" charset="0"/>
              </a:rPr>
              <a:t>Peritoneal sykdom reduserer signficant overlevelse ved tykktarmskreft</a:t>
            </a:r>
          </a:p>
        </p:txBody>
      </p:sp>
      <p:grpSp>
        <p:nvGrpSpPr>
          <p:cNvPr id="16" name="Group 15">
            <a:extLst>
              <a:ext uri="{FF2B5EF4-FFF2-40B4-BE49-F238E27FC236}">
                <a16:creationId xmlns:a16="http://schemas.microsoft.com/office/drawing/2014/main" id="{886C89C2-F7A7-9E18-1869-7FB7B2DF8887}"/>
              </a:ext>
            </a:extLst>
          </p:cNvPr>
          <p:cNvGrpSpPr/>
          <p:nvPr/>
        </p:nvGrpSpPr>
        <p:grpSpPr>
          <a:xfrm>
            <a:off x="1046135" y="1821088"/>
            <a:ext cx="4175760" cy="3480232"/>
            <a:chOff x="477520" y="1284809"/>
            <a:chExt cx="4175760" cy="3480232"/>
          </a:xfrm>
        </p:grpSpPr>
        <p:graphicFrame>
          <p:nvGraphicFramePr>
            <p:cNvPr id="9" name="Diagram 8">
              <a:extLst>
                <a:ext uri="{FF2B5EF4-FFF2-40B4-BE49-F238E27FC236}">
                  <a16:creationId xmlns:a16="http://schemas.microsoft.com/office/drawing/2014/main" id="{E27D17AD-F3E6-F06A-F277-30D8281930E8}"/>
                </a:ext>
              </a:extLst>
            </p:cNvPr>
            <p:cNvGraphicFramePr/>
            <p:nvPr>
              <p:extLst>
                <p:ext uri="{D42A27DB-BD31-4B8C-83A1-F6EECF244321}">
                  <p14:modId xmlns:p14="http://schemas.microsoft.com/office/powerpoint/2010/main" val="2436816127"/>
                </p:ext>
              </p:extLst>
            </p:nvPr>
          </p:nvGraphicFramePr>
          <p:xfrm>
            <a:off x="477520" y="1284809"/>
            <a:ext cx="4175760" cy="348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809F6F1B-BA23-C3BB-48EB-40691860BFAB}"/>
                </a:ext>
              </a:extLst>
            </p:cNvPr>
            <p:cNvSpPr txBox="1"/>
            <p:nvPr/>
          </p:nvSpPr>
          <p:spPr>
            <a:xfrm>
              <a:off x="1492388" y="2854267"/>
              <a:ext cx="15352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 sz="1600" b="0" i="0" u="none" strike="noStrike" kern="1200" cap="none" spc="0" normalizeH="0" baseline="0" noProof="0">
                  <a:ln>
                    <a:noFill/>
                  </a:ln>
                  <a:solidFill>
                    <a:srgbClr val="1F2548"/>
                  </a:solidFill>
                  <a:effectLst/>
                  <a:uLnTx/>
                  <a:uFillTx/>
                  <a:latin typeface="Aptos" panose="020B0004020202020204" pitchFamily="34" charset="0"/>
                  <a:ea typeface="+mn-ea"/>
                  <a:cs typeface="+mn-cs"/>
                </a:rPr>
                <a:t>~1/3 kombinert peritoneale og andre</a:t>
              </a:r>
            </a:p>
          </p:txBody>
        </p:sp>
      </p:grpSp>
      <p:sp>
        <p:nvSpPr>
          <p:cNvPr id="4" name="TekstSylinder 3">
            <a:extLst>
              <a:ext uri="{FF2B5EF4-FFF2-40B4-BE49-F238E27FC236}">
                <a16:creationId xmlns:a16="http://schemas.microsoft.com/office/drawing/2014/main" id="{9706D3A1-A5C9-4AC0-99AB-F87ED9FE7151}"/>
              </a:ext>
            </a:extLst>
          </p:cNvPr>
          <p:cNvSpPr txBox="1"/>
          <p:nvPr/>
        </p:nvSpPr>
        <p:spPr>
          <a:xfrm>
            <a:off x="560993" y="1534587"/>
            <a:ext cx="333067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 sz="1800" b="1" i="0" u="none" strike="noStrike" kern="1200" cap="none" spc="0" normalizeH="0" baseline="0" noProof="0">
                <a:ln>
                  <a:noFill/>
                </a:ln>
                <a:solidFill>
                  <a:srgbClr val="1F2548"/>
                </a:solidFill>
                <a:effectLst/>
                <a:uLnTx/>
                <a:uFillTx/>
                <a:latin typeface="Aptos" panose="020B0004020202020204" pitchFamily="34" charset="0"/>
                <a:ea typeface="+mn-ea"/>
                <a:cs typeface="+mn-cs"/>
              </a:rPr>
              <a:t>Av pasienter som opplever tilbakefall av sykdommen:</a:t>
            </a:r>
            <a:endParaRPr kumimoji="0" lang="en-US" sz="18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sp>
        <p:nvSpPr>
          <p:cNvPr id="2" name="Plassholder for lysbildenummer 4">
            <a:extLst>
              <a:ext uri="{FF2B5EF4-FFF2-40B4-BE49-F238E27FC236}">
                <a16:creationId xmlns:a16="http://schemas.microsoft.com/office/drawing/2014/main" id="{F54508B7-EEDA-E963-CAB8-B116EDD9FA73}"/>
              </a:ext>
            </a:extLst>
          </p:cNvPr>
          <p:cNvSpPr txBox="1">
            <a:spLocks noGrp="1"/>
          </p:cNvSpPr>
          <p:nvPr>
            <p:ph type="sldNum" sz="quarter" idx="8"/>
          </p:nvPr>
        </p:nvSpPr>
        <p:spPr>
          <a:xfrm>
            <a:off x="11399838" y="6392937"/>
            <a:ext cx="457200" cy="365129"/>
          </a:xfrm>
        </p:spPr>
        <p:txBody>
          <a:bodyPr rIns="0"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nb-NO" sz="1200" b="0" i="0" u="none" strike="noStrike" kern="1200" cap="none" spc="0" normalizeH="0" baseline="0" noProof="0">
                <a:ln>
                  <a:noFill/>
                </a:ln>
                <a:solidFill>
                  <a:srgbClr val="FFFFFF"/>
                </a:solidFill>
                <a:effectLst/>
                <a:uLnTx/>
                <a:uFillTx/>
                <a:latin typeface="Aptos" panose="020B00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dirty="0">
              <a:ln>
                <a:noFill/>
              </a:ln>
              <a:solidFill>
                <a:srgbClr val="FFFFFF"/>
              </a:solidFill>
              <a:effectLst/>
              <a:uLnTx/>
              <a:uFillTx/>
              <a:latin typeface="Aptos" panose="020B0004020202020204" pitchFamily="34" charset="0"/>
            </a:endParaRPr>
          </a:p>
        </p:txBody>
      </p:sp>
      <p:sp>
        <p:nvSpPr>
          <p:cNvPr id="3" name="Plassholder for bunntekst 3">
            <a:extLst>
              <a:ext uri="{FF2B5EF4-FFF2-40B4-BE49-F238E27FC236}">
                <a16:creationId xmlns:a16="http://schemas.microsoft.com/office/drawing/2014/main" id="{2D6102D0-3686-EC08-F236-985BAD3597E3}"/>
              </a:ext>
            </a:extLst>
          </p:cNvPr>
          <p:cNvSpPr txBox="1">
            <a:spLocks/>
          </p:cNvSpPr>
          <p:nvPr/>
        </p:nvSpPr>
        <p:spPr>
          <a:xfrm>
            <a:off x="431894" y="6326261"/>
            <a:ext cx="4383946" cy="465062"/>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Frøysnes et al. J </a:t>
            </a:r>
            <a:r>
              <a:rPr kumimoji="0" lang="nb-NO" sz="800" b="0" i="0" u="none" strike="noStrike" kern="1200" cap="none" spc="0" normalizeH="0" baseline="0" noProof="0" err="1">
                <a:ln>
                  <a:noFill/>
                </a:ln>
                <a:solidFill>
                  <a:prstClr val="white"/>
                </a:solidFill>
                <a:effectLst/>
                <a:uLnTx/>
                <a:uFillTx/>
                <a:latin typeface="Aptos" panose="020B0004020202020204" pitchFamily="34" charset="0"/>
                <a:ea typeface="+mn-ea"/>
                <a:cs typeface="+mn-cs"/>
              </a:rPr>
              <a:t>Surg</a:t>
            </a: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 </a:t>
            </a:r>
            <a:r>
              <a:rPr kumimoji="0" lang="nb-NO" sz="800" b="0" i="0" u="none" strike="noStrike" kern="1200" cap="none" spc="0" normalizeH="0" baseline="0" noProof="0" err="1">
                <a:ln>
                  <a:noFill/>
                </a:ln>
                <a:solidFill>
                  <a:prstClr val="white"/>
                </a:solidFill>
                <a:effectLst/>
                <a:uLnTx/>
                <a:uFillTx/>
                <a:latin typeface="Aptos" panose="020B0004020202020204" pitchFamily="34" charset="0"/>
                <a:ea typeface="+mn-ea"/>
                <a:cs typeface="+mn-cs"/>
              </a:rPr>
              <a:t>Oncol</a:t>
            </a: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 2016 Aug;114(2):222-7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Waheed et al. presentert på SSO </a:t>
            </a:r>
            <a:r>
              <a:rPr kumimoji="0" lang="nb-NO" sz="800" b="0" i="0" u="none" strike="noStrike" kern="1200" cap="none" spc="0" normalizeH="0" baseline="0" noProof="0" err="1">
                <a:ln>
                  <a:noFill/>
                </a:ln>
                <a:solidFill>
                  <a:prstClr val="white"/>
                </a:solidFill>
                <a:effectLst/>
                <a:uLnTx/>
                <a:uFillTx/>
                <a:latin typeface="Aptos" panose="020B0004020202020204" pitchFamily="34" charset="0"/>
                <a:ea typeface="+mn-ea"/>
                <a:cs typeface="+mn-cs"/>
              </a:rPr>
              <a:t>Annual</a:t>
            </a: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 </a:t>
            </a:r>
            <a:r>
              <a:rPr kumimoji="0" lang="nb-NO" sz="800" b="0" i="0" u="none" strike="noStrike" kern="1200" cap="none" spc="0" normalizeH="0" baseline="0" noProof="0" err="1">
                <a:ln>
                  <a:noFill/>
                </a:ln>
                <a:solidFill>
                  <a:prstClr val="white"/>
                </a:solidFill>
                <a:effectLst/>
                <a:uLnTx/>
                <a:uFillTx/>
                <a:latin typeface="Aptos" panose="020B0004020202020204" pitchFamily="34" charset="0"/>
                <a:ea typeface="+mn-ea"/>
                <a:cs typeface="+mn-cs"/>
              </a:rPr>
              <a:t>meeting</a:t>
            </a:r>
            <a:r>
              <a:rPr kumimoji="0" lang="nb-NO" sz="800" b="0" i="0" u="none" strike="noStrike" kern="1200" cap="none" spc="0" normalizeH="0" baseline="0" noProof="0">
                <a:ln>
                  <a:noFill/>
                </a:ln>
                <a:solidFill>
                  <a:prstClr val="white"/>
                </a:solidFill>
                <a:effectLst/>
                <a:uLnTx/>
                <a:uFillTx/>
                <a:latin typeface="Aptos" panose="020B0004020202020204" pitchFamily="34" charset="0"/>
                <a:ea typeface="+mn-ea"/>
                <a:cs typeface="+mn-cs"/>
              </a:rPr>
              <a:t> 2024, https://sso2024.eventscribe.net/ </a:t>
            </a:r>
          </a:p>
        </p:txBody>
      </p:sp>
      <p:sp>
        <p:nvSpPr>
          <p:cNvPr id="5" name="Title 1">
            <a:extLst>
              <a:ext uri="{FF2B5EF4-FFF2-40B4-BE49-F238E27FC236}">
                <a16:creationId xmlns:a16="http://schemas.microsoft.com/office/drawing/2014/main" id="{CD8F1933-1507-CBCE-3DEF-9B24213B0754}"/>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nb-NO"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UDEKKET MEDISINSK BEHOV</a:t>
            </a:r>
            <a:endParaRPr lang="en-GB" sz="900">
              <a:solidFill>
                <a:schemeClr val="tx1"/>
              </a:solidFill>
              <a:latin typeface="Aptos SemiBold" panose="020B0004020202020204" pitchFamily="34" charset="0"/>
            </a:endParaRPr>
          </a:p>
        </p:txBody>
      </p:sp>
    </p:spTree>
    <p:extLst>
      <p:ext uri="{BB962C8B-B14F-4D97-AF65-F5344CB8AC3E}">
        <p14:creationId xmlns:p14="http://schemas.microsoft.com/office/powerpoint/2010/main" val="112667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03609-CC93-6D27-0670-9A0232BAB2C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58EBAF0-F6DF-F0BC-671C-E80FD0C6FD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think-cell data - do not delete" hidden="1">
                        <a:extLst>
                          <a:ext uri="{FF2B5EF4-FFF2-40B4-BE49-F238E27FC236}">
                            <a16:creationId xmlns:a16="http://schemas.microsoft.com/office/drawing/2014/main" id="{558EBAF0-F6DF-F0BC-671C-E80FD0C6FD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C6EFDD4F-9F78-096B-264D-7C060AB8AE0F}"/>
              </a:ext>
            </a:extLst>
          </p:cNvPr>
          <p:cNvSpPr txBox="1"/>
          <p:nvPr/>
        </p:nvSpPr>
        <p:spPr>
          <a:xfrm>
            <a:off x="876299" y="2287853"/>
            <a:ext cx="4812232" cy="3487305"/>
          </a:xfrm>
          <a:prstGeom prst="rect">
            <a:avLst/>
          </a:prstGeom>
          <a:noFill/>
          <a:ln cap="flat">
            <a:noFill/>
          </a:ln>
        </p:spPr>
        <p:txBody>
          <a:bodyPr vert="horz" wrap="square" lIns="91440" tIns="45720" rIns="36000" bIns="45720" anchor="t" anchorCtr="0" compatLnSpc="1">
            <a:noAutofit/>
          </a:bodyPr>
          <a:lstStyle/>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r>
              <a:rPr lang="nb-NO" kern="0">
                <a:solidFill>
                  <a:srgbClr val="1F2548"/>
                </a:solidFill>
                <a:latin typeface="Aptos" panose="020B0004020202020204" pitchFamily="34" charset="0"/>
              </a:rPr>
              <a:t>Kombinerer </a:t>
            </a:r>
            <a:r>
              <a:rPr lang="nb-NO" b="1" kern="0">
                <a:solidFill>
                  <a:srgbClr val="1F2548"/>
                </a:solidFill>
                <a:latin typeface="Aptos" panose="020B0004020202020204" pitchFamily="34" charset="0"/>
              </a:rPr>
              <a:t>alfa-</a:t>
            </a:r>
            <a:r>
              <a:rPr lang="nb-NO" b="1" kern="0" noProof="1">
                <a:solidFill>
                  <a:srgbClr val="1F2548"/>
                </a:solidFill>
                <a:latin typeface="Aptos" panose="020B0004020202020204" pitchFamily="34" charset="0"/>
              </a:rPr>
              <a:t>emitteren </a:t>
            </a:r>
            <a:r>
              <a:rPr lang="nb-NO" b="1" kern="0">
                <a:solidFill>
                  <a:srgbClr val="1F2548"/>
                </a:solidFill>
                <a:latin typeface="Aptos" panose="020B0004020202020204" pitchFamily="34" charset="0"/>
              </a:rPr>
              <a:t>²²⁴Ra </a:t>
            </a:r>
            <a:r>
              <a:rPr lang="nb-NO" kern="0">
                <a:solidFill>
                  <a:srgbClr val="1F2548"/>
                </a:solidFill>
                <a:latin typeface="Aptos" panose="020B0004020202020204" pitchFamily="34" charset="0"/>
              </a:rPr>
              <a:t>med </a:t>
            </a:r>
            <a:r>
              <a:rPr lang="nb-NO" b="1" kern="0">
                <a:solidFill>
                  <a:srgbClr val="1F2548"/>
                </a:solidFill>
                <a:latin typeface="Aptos" panose="020B0004020202020204" pitchFamily="34" charset="0"/>
              </a:rPr>
              <a:t>CaCO₃</a:t>
            </a:r>
            <a:r>
              <a:rPr lang="nb-NO" kern="0">
                <a:solidFill>
                  <a:srgbClr val="1F2548"/>
                </a:solidFill>
                <a:latin typeface="Aptos" panose="020B0004020202020204" pitchFamily="34" charset="0"/>
              </a:rPr>
              <a:t>-mikropartikler</a:t>
            </a:r>
          </a:p>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r>
              <a:rPr lang="nb-NO" kern="0">
                <a:solidFill>
                  <a:srgbClr val="1F2548"/>
                </a:solidFill>
                <a:latin typeface="Aptos" panose="020B0004020202020204" pitchFamily="34" charset="0"/>
              </a:rPr>
              <a:t>Behandling med </a:t>
            </a:r>
            <a:r>
              <a:rPr lang="nb-NO" b="1" kern="0">
                <a:solidFill>
                  <a:srgbClr val="1F2548"/>
                </a:solidFill>
                <a:latin typeface="Aptos" panose="020B0004020202020204" pitchFamily="34" charset="0"/>
              </a:rPr>
              <a:t>depot-effekt</a:t>
            </a:r>
            <a:r>
              <a:rPr lang="nb-NO" kern="0">
                <a:solidFill>
                  <a:srgbClr val="1F2548"/>
                </a:solidFill>
                <a:latin typeface="Aptos" panose="020B0004020202020204" pitchFamily="34" charset="0"/>
              </a:rPr>
              <a:t> – 75 % av stråledosen leveres i løpet av den første uken</a:t>
            </a:r>
            <a:endParaRPr lang="en-US" kern="0">
              <a:solidFill>
                <a:srgbClr val="1F2548"/>
              </a:solidFill>
              <a:latin typeface="Aptos" panose="020B0004020202020204" pitchFamily="34" charset="0"/>
            </a:endParaRPr>
          </a:p>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r>
              <a:rPr lang="nb-NO" kern="0">
                <a:solidFill>
                  <a:srgbClr val="1F2548"/>
                </a:solidFill>
                <a:latin typeface="Aptos" panose="020B0004020202020204" pitchFamily="34" charset="0"/>
              </a:rPr>
              <a:t>Halveringstid på 3.6 dager og holdbarhet på 8 dager, muliggjør </a:t>
            </a:r>
            <a:r>
              <a:rPr lang="nb-NO" b="1" kern="0">
                <a:solidFill>
                  <a:srgbClr val="1F2548"/>
                </a:solidFill>
                <a:latin typeface="Aptos" panose="020B0004020202020204" pitchFamily="34" charset="0"/>
              </a:rPr>
              <a:t>sentralisert produksjon</a:t>
            </a:r>
          </a:p>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endParaRPr kumimoji="0" lang="en-US" b="1"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endParaRPr>
          </a:p>
        </p:txBody>
      </p:sp>
      <p:sp>
        <p:nvSpPr>
          <p:cNvPr id="7" name="Plassholder for bunntekst 3">
            <a:extLst>
              <a:ext uri="{FF2B5EF4-FFF2-40B4-BE49-F238E27FC236}">
                <a16:creationId xmlns:a16="http://schemas.microsoft.com/office/drawing/2014/main" id="{C8963838-6824-30B3-788A-65FD887C9FC5}"/>
              </a:ext>
            </a:extLst>
          </p:cNvPr>
          <p:cNvSpPr txBox="1">
            <a:spLocks/>
          </p:cNvSpPr>
          <p:nvPr/>
        </p:nvSpPr>
        <p:spPr>
          <a:xfrm>
            <a:off x="334962" y="6397700"/>
            <a:ext cx="10123488"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589FEA3-90BD-255B-4BE6-BCB5D8D88624}"/>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2548"/>
                </a:solidFill>
                <a:effectLst/>
                <a:uLnTx/>
                <a:uFillTx/>
                <a:latin typeface="Aptos SemiBold" panose="020B0004020202020204" pitchFamily="34" charset="0"/>
              </a:rPr>
              <a:t>Radspherin® - </a:t>
            </a:r>
            <a:r>
              <a:rPr kumimoji="0" lang="nb-NO" sz="2600" b="1" i="0" u="none" strike="noStrike" kern="1200" cap="none" spc="0" normalizeH="0" baseline="0" noProof="0">
                <a:ln>
                  <a:noFill/>
                </a:ln>
                <a:solidFill>
                  <a:srgbClr val="1F2548"/>
                </a:solidFill>
                <a:effectLst/>
                <a:uLnTx/>
                <a:uFillTx/>
                <a:latin typeface="Aptos SemiBold" panose="020B0004020202020204" pitchFamily="34" charset="0"/>
              </a:rPr>
              <a:t>innovativ behandling basert på direkte alfa-stråling</a:t>
            </a:r>
            <a:endParaRPr kumimoji="0" lang="en-GB" sz="2600" b="1" i="0" u="none" strike="noStrike" kern="1200" cap="none" spc="0" normalizeH="0" baseline="0" noProof="0">
              <a:ln>
                <a:noFill/>
              </a:ln>
              <a:solidFill>
                <a:srgbClr val="1F2548"/>
              </a:solidFill>
              <a:effectLst/>
              <a:uLnTx/>
              <a:uFillTx/>
              <a:latin typeface="Aptos SemiBold" panose="020B0004020202020204" pitchFamily="34" charset="0"/>
            </a:endParaRPr>
          </a:p>
        </p:txBody>
      </p:sp>
      <p:sp>
        <p:nvSpPr>
          <p:cNvPr id="12" name="Rectangle 11">
            <a:extLst>
              <a:ext uri="{FF2B5EF4-FFF2-40B4-BE49-F238E27FC236}">
                <a16:creationId xmlns:a16="http://schemas.microsoft.com/office/drawing/2014/main" id="{1405C29F-458C-7CC6-0FD7-1829843A1D61}"/>
              </a:ext>
            </a:extLst>
          </p:cNvPr>
          <p:cNvSpPr/>
          <p:nvPr/>
        </p:nvSpPr>
        <p:spPr>
          <a:xfrm>
            <a:off x="876299" y="1608286"/>
            <a:ext cx="4700853" cy="488876"/>
          </a:xfrm>
          <a:prstGeom prst="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Aptos" panose="020B0004020202020204" pitchFamily="34" charset="0"/>
                <a:ea typeface="+mn-ea"/>
                <a:cs typeface="+mn-cs"/>
              </a:rPr>
              <a:t>Radspherin® </a:t>
            </a:r>
          </a:p>
        </p:txBody>
      </p:sp>
      <p:sp>
        <p:nvSpPr>
          <p:cNvPr id="2" name="Title 1">
            <a:extLst>
              <a:ext uri="{FF2B5EF4-FFF2-40B4-BE49-F238E27FC236}">
                <a16:creationId xmlns:a16="http://schemas.microsoft.com/office/drawing/2014/main" id="{117B6A5E-1883-8FB6-131A-2B0171D2879C}"/>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PRODUKTKANDIDAT </a:t>
            </a:r>
            <a:endParaRPr lang="en-GB" sz="900">
              <a:solidFill>
                <a:schemeClr val="tx1"/>
              </a:solidFill>
              <a:latin typeface="Aptos SemiBold" panose="020B0004020202020204" pitchFamily="34" charset="0"/>
            </a:endParaRPr>
          </a:p>
        </p:txBody>
      </p:sp>
      <p:pic>
        <p:nvPicPr>
          <p:cNvPr id="9" name="Picture 8">
            <a:extLst>
              <a:ext uri="{FF2B5EF4-FFF2-40B4-BE49-F238E27FC236}">
                <a16:creationId xmlns:a16="http://schemas.microsoft.com/office/drawing/2014/main" id="{1DFD1635-A99A-A05D-71D0-1063C138A30C}"/>
              </a:ext>
            </a:extLst>
          </p:cNvPr>
          <p:cNvPicPr>
            <a:picLocks noChangeAspect="1"/>
          </p:cNvPicPr>
          <p:nvPr/>
        </p:nvPicPr>
        <p:blipFill>
          <a:blip r:embed="rId6">
            <a:extLst>
              <a:ext uri="{28A0092B-C50C-407E-A947-70E740481C1C}">
                <a14:useLocalDpi xmlns:a14="http://schemas.microsoft.com/office/drawing/2010/main" val="0"/>
              </a:ext>
            </a:extLst>
          </a:blip>
          <a:srcRect l="18273" r="18435" b="5123"/>
          <a:stretch/>
        </p:blipFill>
        <p:spPr>
          <a:xfrm>
            <a:off x="6258852" y="2097162"/>
            <a:ext cx="4018623" cy="3388546"/>
          </a:xfrm>
          <a:prstGeom prst="rect">
            <a:avLst/>
          </a:prstGeom>
        </p:spPr>
      </p:pic>
      <p:sp>
        <p:nvSpPr>
          <p:cNvPr id="5" name="Plassholder for lysbildenummer 4">
            <a:extLst>
              <a:ext uri="{FF2B5EF4-FFF2-40B4-BE49-F238E27FC236}">
                <a16:creationId xmlns:a16="http://schemas.microsoft.com/office/drawing/2014/main" id="{08D09C13-C10A-587C-9DC2-9C745A6B34A2}"/>
              </a:ext>
            </a:extLst>
          </p:cNvPr>
          <p:cNvSpPr txBox="1">
            <a:spLocks noGrp="1"/>
          </p:cNvSpPr>
          <p:nvPr>
            <p:ph type="sldNum" sz="quarter" idx="8"/>
          </p:nvPr>
        </p:nvSpPr>
        <p:spPr>
          <a:xfrm>
            <a:off x="11399838" y="6392937"/>
            <a:ext cx="457200" cy="365129"/>
          </a:xfrm>
        </p:spPr>
        <p:txBody>
          <a:bodyPr rIns="0"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nb-NO" sz="1200" b="0" i="0" u="none" strike="noStrike" kern="1200" cap="none" spc="0" normalizeH="0" baseline="0" noProof="0">
                <a:ln>
                  <a:noFill/>
                </a:ln>
                <a:solidFill>
                  <a:srgbClr val="FFFFFF"/>
                </a:solidFill>
                <a:effectLst/>
                <a:uLnTx/>
                <a:uFillTx/>
                <a:latin typeface="Aptos" panose="020B00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dirty="0">
              <a:ln>
                <a:noFill/>
              </a:ln>
              <a:solidFill>
                <a:srgbClr val="FFFFFF"/>
              </a:solidFill>
              <a:effectLst/>
              <a:uLnTx/>
              <a:uFillTx/>
              <a:latin typeface="Aptos" panose="020B0004020202020204" pitchFamily="34" charset="0"/>
            </a:endParaRPr>
          </a:p>
        </p:txBody>
      </p:sp>
    </p:spTree>
    <p:extLst>
      <p:ext uri="{BB962C8B-B14F-4D97-AF65-F5344CB8AC3E}">
        <p14:creationId xmlns:p14="http://schemas.microsoft.com/office/powerpoint/2010/main" val="79856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2C04C7-9BA6-E6E9-73E4-ED85CEB2471F}"/>
              </a:ext>
            </a:extLst>
          </p:cNvPr>
          <p:cNvSpPr>
            <a:spLocks noGrp="1"/>
          </p:cNvSpPr>
          <p:nvPr>
            <p:ph idx="1"/>
          </p:nvPr>
        </p:nvSpPr>
        <p:spPr>
          <a:xfrm>
            <a:off x="5887091" y="1666241"/>
            <a:ext cx="6304909" cy="4381474"/>
          </a:xfrm>
        </p:spPr>
        <p:txBody>
          <a:bodyPr>
            <a:normAutofit/>
          </a:bodyPr>
          <a:lstStyle/>
          <a:p>
            <a:r>
              <a:rPr lang="nb-NO" noProof="0" dirty="0"/>
              <a:t>Det finnes tre typer </a:t>
            </a:r>
            <a:r>
              <a:rPr lang="nb-NO" noProof="0"/>
              <a:t>radioaktiv stråling</a:t>
            </a:r>
            <a:r>
              <a:rPr lang="nb-NO" noProof="0" dirty="0"/>
              <a:t>: </a:t>
            </a:r>
            <a:r>
              <a:rPr lang="nb-NO" noProof="0"/>
              <a:t>alfa</a:t>
            </a:r>
            <a:r>
              <a:rPr lang="nb-NO" noProof="0" dirty="0"/>
              <a:t>, beta og </a:t>
            </a:r>
            <a:r>
              <a:rPr lang="nb-NO" noProof="0"/>
              <a:t>gamma</a:t>
            </a:r>
            <a:endParaRPr lang="nb-NO" dirty="0"/>
          </a:p>
          <a:p>
            <a:r>
              <a:rPr lang="nb-NO" noProof="0" dirty="0"/>
              <a:t>Alfastråling er positivt ladde partikler (heliumkjerner) som sendes ut fra radioaktive stoffer</a:t>
            </a:r>
          </a:p>
          <a:p>
            <a:r>
              <a:rPr lang="nb-NO" noProof="0" dirty="0"/>
              <a:t>Alfa partikler har </a:t>
            </a:r>
            <a:r>
              <a:rPr lang="nb-NO" b="1" noProof="0" dirty="0"/>
              <a:t>høy energi </a:t>
            </a:r>
            <a:r>
              <a:rPr lang="nb-NO" noProof="0" dirty="0"/>
              <a:t>og </a:t>
            </a:r>
            <a:r>
              <a:rPr lang="nb-NO" b="1" noProof="0" dirty="0"/>
              <a:t>kort rekkevidde</a:t>
            </a:r>
          </a:p>
          <a:p>
            <a:pPr lvl="1"/>
            <a:r>
              <a:rPr lang="nb-NO" noProof="0" dirty="0"/>
              <a:t>Stoppes lett av et papirark eller i hudens ytre lag</a:t>
            </a:r>
          </a:p>
          <a:p>
            <a:pPr lvl="1"/>
            <a:r>
              <a:rPr lang="nb-NO" noProof="0" dirty="0"/>
              <a:t>Inne i kroppen har den svært kort rekkevidde (&lt; 0.1 mm) </a:t>
            </a:r>
          </a:p>
          <a:p>
            <a:r>
              <a:rPr lang="nb-NO" noProof="0" dirty="0"/>
              <a:t>Når alfastråling treffer DNA, forårsaker det alvorlig DNA skade som </a:t>
            </a:r>
            <a:r>
              <a:rPr lang="nb-NO" b="1" noProof="0" dirty="0"/>
              <a:t>celler ikke kan reparere</a:t>
            </a:r>
          </a:p>
          <a:p>
            <a:pPr lvl="1"/>
            <a:r>
              <a:rPr lang="nb-NO" noProof="0" dirty="0"/>
              <a:t>Ofte er </a:t>
            </a:r>
            <a:r>
              <a:rPr lang="nb-NO" b="1" noProof="0" dirty="0"/>
              <a:t>ett enkelt treff </a:t>
            </a:r>
            <a:r>
              <a:rPr lang="nb-NO" noProof="0" dirty="0"/>
              <a:t>fra en alfapartikkel nok til å drepe en celle</a:t>
            </a:r>
          </a:p>
        </p:txBody>
      </p:sp>
      <p:sp>
        <p:nvSpPr>
          <p:cNvPr id="9" name="Title 1">
            <a:extLst>
              <a:ext uri="{FF2B5EF4-FFF2-40B4-BE49-F238E27FC236}">
                <a16:creationId xmlns:a16="http://schemas.microsoft.com/office/drawing/2014/main" id="{F5C4EDFC-6CB2-8B4F-2955-1C1B91C631B2}"/>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nb-NO" sz="2600" b="1" i="0" u="none" strike="noStrike" kern="1200" cap="none" spc="0" normalizeH="0" baseline="0" noProof="0" dirty="0">
                <a:ln>
                  <a:noFill/>
                </a:ln>
                <a:solidFill>
                  <a:srgbClr val="1F2548"/>
                </a:solidFill>
                <a:effectLst/>
                <a:uLnTx/>
                <a:uFillTx/>
                <a:latin typeface="Aptos SemiBold" panose="020B0004020202020204" pitchFamily="34" charset="0"/>
              </a:rPr>
              <a:t>Hvordan fungerer alfastråling virker og hvorfor er den kraftig</a:t>
            </a:r>
            <a:endParaRPr kumimoji="0" lang="en-GB" sz="2600" b="1" i="0" u="none" strike="noStrike" kern="1200" cap="none" spc="0" normalizeH="0" baseline="0" noProof="0" dirty="0">
              <a:ln>
                <a:noFill/>
              </a:ln>
              <a:solidFill>
                <a:srgbClr val="1F2548"/>
              </a:solidFill>
              <a:effectLst/>
              <a:uLnTx/>
              <a:uFillTx/>
              <a:latin typeface="Aptos SemiBold" panose="020B0004020202020204" pitchFamily="34" charset="0"/>
            </a:endParaRPr>
          </a:p>
        </p:txBody>
      </p:sp>
      <p:pic>
        <p:nvPicPr>
          <p:cNvPr id="12" name="Picture 11" descr="A cartoon of a dna molecule&#10;&#10;AI-generated content may be incorrect.">
            <a:extLst>
              <a:ext uri="{FF2B5EF4-FFF2-40B4-BE49-F238E27FC236}">
                <a16:creationId xmlns:a16="http://schemas.microsoft.com/office/drawing/2014/main" id="{7881C3AF-1EA2-37DB-DA59-0D5142D579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397" y="1858127"/>
            <a:ext cx="4574792" cy="3390900"/>
          </a:xfrm>
          <a:prstGeom prst="rect">
            <a:avLst/>
          </a:prstGeom>
          <a:noFill/>
        </p:spPr>
      </p:pic>
      <p:sp>
        <p:nvSpPr>
          <p:cNvPr id="2" name="Title 1">
            <a:extLst>
              <a:ext uri="{FF2B5EF4-FFF2-40B4-BE49-F238E27FC236}">
                <a16:creationId xmlns:a16="http://schemas.microsoft.com/office/drawing/2014/main" id="{395240EC-F8FC-3216-855B-334AEA509D11}"/>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PRODUKTKANDIDAT </a:t>
            </a:r>
            <a:endParaRPr lang="en-GB" sz="900">
              <a:solidFill>
                <a:schemeClr val="tx1"/>
              </a:solidFill>
              <a:latin typeface="Aptos SemiBold" panose="020B0004020202020204" pitchFamily="34" charset="0"/>
            </a:endParaRPr>
          </a:p>
        </p:txBody>
      </p:sp>
      <p:sp>
        <p:nvSpPr>
          <p:cNvPr id="6" name="Plassholder for lysbildenummer 4">
            <a:extLst>
              <a:ext uri="{FF2B5EF4-FFF2-40B4-BE49-F238E27FC236}">
                <a16:creationId xmlns:a16="http://schemas.microsoft.com/office/drawing/2014/main" id="{966A4EFC-9A76-E9C4-CEC7-6C6BA7B288E6}"/>
              </a:ext>
            </a:extLst>
          </p:cNvPr>
          <p:cNvSpPr txBox="1">
            <a:spLocks noGrp="1"/>
          </p:cNvSpPr>
          <p:nvPr>
            <p:ph type="sldNum" sz="quarter" idx="8"/>
          </p:nvPr>
        </p:nvSpPr>
        <p:spPr>
          <a:xfrm>
            <a:off x="11399838" y="6392937"/>
            <a:ext cx="457200" cy="365129"/>
          </a:xfrm>
        </p:spPr>
        <p:txBody>
          <a:bodyPr rIns="0"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nb-NO" sz="1200" b="0" i="0" u="none" strike="noStrike" kern="1200" cap="none" spc="0" normalizeH="0" baseline="0" noProof="0">
                <a:ln>
                  <a:noFill/>
                </a:ln>
                <a:solidFill>
                  <a:srgbClr val="FFFFFF"/>
                </a:solidFill>
                <a:effectLst/>
                <a:uLnTx/>
                <a:uFillTx/>
                <a:latin typeface="Aptos" panose="020B00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dirty="0">
              <a:ln>
                <a:noFill/>
              </a:ln>
              <a:solidFill>
                <a:srgbClr val="FFFFFF"/>
              </a:solidFill>
              <a:effectLst/>
              <a:uLnTx/>
              <a:uFillTx/>
              <a:latin typeface="Aptos" panose="020B0004020202020204" pitchFamily="34" charset="0"/>
            </a:endParaRPr>
          </a:p>
        </p:txBody>
      </p:sp>
    </p:spTree>
    <p:extLst>
      <p:ext uri="{BB962C8B-B14F-4D97-AF65-F5344CB8AC3E}">
        <p14:creationId xmlns:p14="http://schemas.microsoft.com/office/powerpoint/2010/main" val="668739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F7961-441A-630E-C911-A9107175A73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FB6EF90-AD47-509E-559B-DF50F89CDE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think-cell data - do not delete" hidden="1">
                        <a:extLst>
                          <a:ext uri="{FF2B5EF4-FFF2-40B4-BE49-F238E27FC236}">
                            <a16:creationId xmlns:a16="http://schemas.microsoft.com/office/drawing/2014/main" id="{AFB6EF90-AD47-509E-559B-DF50F89CDE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3">
            <a:extLst>
              <a:ext uri="{FF2B5EF4-FFF2-40B4-BE49-F238E27FC236}">
                <a16:creationId xmlns:a16="http://schemas.microsoft.com/office/drawing/2014/main" id="{F914852D-609F-857B-ACA9-5F7A26A7A00B}"/>
              </a:ext>
            </a:extLst>
          </p:cNvPr>
          <p:cNvSpPr txBox="1"/>
          <p:nvPr/>
        </p:nvSpPr>
        <p:spPr>
          <a:xfrm>
            <a:off x="876299" y="2287853"/>
            <a:ext cx="4700853" cy="3481869"/>
          </a:xfrm>
          <a:prstGeom prst="rect">
            <a:avLst/>
          </a:prstGeom>
          <a:noFill/>
          <a:ln cap="flat">
            <a:noFill/>
          </a:ln>
        </p:spPr>
        <p:txBody>
          <a:bodyPr vert="horz" wrap="square" lIns="91440" tIns="45720" rIns="36000" bIns="45720" anchor="t" anchorCtr="0" compatLnSpc="1">
            <a:noAutofit/>
          </a:bodyPr>
          <a:lstStyle/>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r>
              <a:rPr kumimoji="0" lang="nb-NO" sz="1800" b="0" i="0" u="none" strike="noStrike" kern="0" cap="none" spc="0" normalizeH="0" baseline="0" noProof="0">
                <a:ln>
                  <a:noFill/>
                </a:ln>
                <a:solidFill>
                  <a:srgbClr val="1F2548"/>
                </a:solidFill>
                <a:effectLst/>
                <a:uLnTx/>
                <a:uFillTx/>
                <a:latin typeface="Aptos" panose="020B0004020202020204" pitchFamily="34" charset="0"/>
                <a:ea typeface="+mn-ea"/>
                <a:cs typeface="+mn-cs"/>
              </a:rPr>
              <a:t>Kombinerer </a:t>
            </a:r>
            <a:r>
              <a:rPr kumimoji="0" lang="nb-NO" sz="1800" b="1" i="0" u="none" strike="noStrike" kern="0" cap="none" spc="0" normalizeH="0" baseline="0" noProof="0">
                <a:ln>
                  <a:noFill/>
                </a:ln>
                <a:solidFill>
                  <a:srgbClr val="1F2548"/>
                </a:solidFill>
                <a:effectLst/>
                <a:uLnTx/>
                <a:uFillTx/>
                <a:latin typeface="Aptos" panose="020B0004020202020204" pitchFamily="34" charset="0"/>
                <a:ea typeface="+mn-ea"/>
                <a:cs typeface="+mn-cs"/>
              </a:rPr>
              <a:t>alfa</a:t>
            </a:r>
            <a:r>
              <a:rPr kumimoji="0" lang="nb-NO" sz="1800" b="1" i="0" u="none" strike="noStrike" kern="0" cap="none" spc="0" normalizeH="0" baseline="0" noProof="1">
                <a:ln>
                  <a:noFill/>
                </a:ln>
                <a:solidFill>
                  <a:srgbClr val="1F2548"/>
                </a:solidFill>
                <a:effectLst/>
                <a:uLnTx/>
                <a:uFillTx/>
                <a:latin typeface="Aptos" panose="020B0004020202020204" pitchFamily="34" charset="0"/>
                <a:ea typeface="+mn-ea"/>
                <a:cs typeface="+mn-cs"/>
              </a:rPr>
              <a:t>-emitteren</a:t>
            </a:r>
            <a:r>
              <a:rPr kumimoji="0" lang="nb-NO" sz="1800" b="1" i="0" u="none" strike="noStrike" kern="0" cap="none" spc="0" normalizeH="0" baseline="0" noProof="0">
                <a:ln>
                  <a:noFill/>
                </a:ln>
                <a:solidFill>
                  <a:srgbClr val="1F2548"/>
                </a:solidFill>
                <a:effectLst/>
                <a:uLnTx/>
                <a:uFillTx/>
                <a:latin typeface="Aptos" panose="020B0004020202020204" pitchFamily="34" charset="0"/>
                <a:ea typeface="+mn-ea"/>
                <a:cs typeface="+mn-cs"/>
              </a:rPr>
              <a:t> ²²⁴Ra </a:t>
            </a:r>
            <a:r>
              <a:rPr kumimoji="0" lang="nb-NO" sz="1800" b="0" i="0" u="none" strike="noStrike" kern="0" cap="none" spc="0" normalizeH="0" baseline="0" noProof="0">
                <a:ln>
                  <a:noFill/>
                </a:ln>
                <a:solidFill>
                  <a:srgbClr val="1F2548"/>
                </a:solidFill>
                <a:effectLst/>
                <a:uLnTx/>
                <a:uFillTx/>
                <a:latin typeface="Aptos" panose="020B0004020202020204" pitchFamily="34" charset="0"/>
                <a:ea typeface="+mn-ea"/>
                <a:cs typeface="+mn-cs"/>
              </a:rPr>
              <a:t>med </a:t>
            </a:r>
            <a:r>
              <a:rPr kumimoji="0" lang="nb-NO" sz="1800" b="1" i="0" u="none" strike="noStrike" kern="0" cap="none" spc="0" normalizeH="0" baseline="0" noProof="0">
                <a:ln>
                  <a:noFill/>
                </a:ln>
                <a:solidFill>
                  <a:srgbClr val="1F2548"/>
                </a:solidFill>
                <a:effectLst/>
                <a:uLnTx/>
                <a:uFillTx/>
                <a:latin typeface="Aptos" panose="020B0004020202020204" pitchFamily="34" charset="0"/>
                <a:ea typeface="+mn-ea"/>
                <a:cs typeface="+mn-cs"/>
              </a:rPr>
              <a:t>CaCO₃</a:t>
            </a:r>
            <a:r>
              <a:rPr kumimoji="0" lang="nb-NO" sz="1800" b="0" i="0" u="none" strike="noStrike" kern="0" cap="none" spc="0" normalizeH="0" baseline="0" noProof="0">
                <a:ln>
                  <a:noFill/>
                </a:ln>
                <a:solidFill>
                  <a:srgbClr val="1F2548"/>
                </a:solidFill>
                <a:effectLst/>
                <a:uLnTx/>
                <a:uFillTx/>
                <a:latin typeface="Aptos" panose="020B0004020202020204" pitchFamily="34" charset="0"/>
                <a:ea typeface="+mn-ea"/>
                <a:cs typeface="+mn-cs"/>
              </a:rPr>
              <a:t>-mikropartikler</a:t>
            </a:r>
          </a:p>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r>
              <a:rPr kumimoji="0" lang="nb-NO" sz="1800" b="0" i="0" u="none" strike="noStrike" kern="0" cap="none" spc="0" normalizeH="0" baseline="0" noProof="0">
                <a:ln>
                  <a:noFill/>
                </a:ln>
                <a:solidFill>
                  <a:srgbClr val="1F2548"/>
                </a:solidFill>
                <a:effectLst/>
                <a:uLnTx/>
                <a:uFillTx/>
                <a:latin typeface="Aptos" panose="020B0004020202020204" pitchFamily="34" charset="0"/>
                <a:ea typeface="+mn-ea"/>
                <a:cs typeface="+mn-cs"/>
              </a:rPr>
              <a:t>Behandling med </a:t>
            </a:r>
            <a:r>
              <a:rPr kumimoji="0" lang="nb-NO" sz="1800" b="1" i="0" u="none" strike="noStrike" kern="0" cap="none" spc="0" normalizeH="0" baseline="0" noProof="0">
                <a:ln>
                  <a:noFill/>
                </a:ln>
                <a:solidFill>
                  <a:srgbClr val="1F2548"/>
                </a:solidFill>
                <a:effectLst/>
                <a:uLnTx/>
                <a:uFillTx/>
                <a:latin typeface="Aptos" panose="020B0004020202020204" pitchFamily="34" charset="0"/>
                <a:ea typeface="+mn-ea"/>
                <a:cs typeface="+mn-cs"/>
              </a:rPr>
              <a:t>depot-effekt</a:t>
            </a:r>
            <a:r>
              <a:rPr kumimoji="0" lang="nb-NO" sz="1800" b="0" i="0" u="none" strike="noStrike" kern="0" cap="none" spc="0" normalizeH="0" baseline="0" noProof="0">
                <a:ln>
                  <a:noFill/>
                </a:ln>
                <a:solidFill>
                  <a:srgbClr val="1F2548"/>
                </a:solidFill>
                <a:effectLst/>
                <a:uLnTx/>
                <a:uFillTx/>
                <a:latin typeface="Aptos" panose="020B0004020202020204" pitchFamily="34" charset="0"/>
                <a:ea typeface="+mn-ea"/>
                <a:cs typeface="+mn-cs"/>
              </a:rPr>
              <a:t> – 75 % av stråledosen leveres i løpet av den første uken</a:t>
            </a:r>
            <a:endParaRPr kumimoji="0" lang="en-US" sz="1800" b="0" i="0" u="none" strike="noStrike" kern="0" cap="none" spc="0" normalizeH="0" baseline="0" noProof="0">
              <a:ln>
                <a:noFill/>
              </a:ln>
              <a:solidFill>
                <a:srgbClr val="1F2548"/>
              </a:solidFill>
              <a:effectLst/>
              <a:uLnTx/>
              <a:uFillTx/>
              <a:latin typeface="Aptos" panose="020B0004020202020204" pitchFamily="34" charset="0"/>
              <a:ea typeface="+mn-ea"/>
              <a:cs typeface="+mn-cs"/>
            </a:endParaRPr>
          </a:p>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r>
              <a:rPr kumimoji="0" lang="nb-NO" sz="1800" b="0" i="0" u="none" strike="noStrike" kern="0" cap="none" spc="0" normalizeH="0" baseline="0" noProof="0">
                <a:ln>
                  <a:noFill/>
                </a:ln>
                <a:solidFill>
                  <a:srgbClr val="1F2548"/>
                </a:solidFill>
                <a:effectLst/>
                <a:uLnTx/>
                <a:uFillTx/>
                <a:latin typeface="Aptos" panose="020B0004020202020204" pitchFamily="34" charset="0"/>
                <a:ea typeface="+mn-ea"/>
                <a:cs typeface="+mn-cs"/>
              </a:rPr>
              <a:t>Halveringstid på 3.6 dager og holdbarhet på 8 dager, muliggjør </a:t>
            </a:r>
            <a:r>
              <a:rPr kumimoji="0" lang="nb-NO" sz="1800" b="1" i="0" u="none" strike="noStrike" kern="0" cap="none" spc="0" normalizeH="0" baseline="0" noProof="0">
                <a:ln>
                  <a:noFill/>
                </a:ln>
                <a:solidFill>
                  <a:srgbClr val="1F2548"/>
                </a:solidFill>
                <a:effectLst/>
                <a:uLnTx/>
                <a:uFillTx/>
                <a:latin typeface="Aptos" panose="020B0004020202020204" pitchFamily="34" charset="0"/>
                <a:ea typeface="+mn-ea"/>
                <a:cs typeface="+mn-cs"/>
              </a:rPr>
              <a:t>sentralisert produksjon</a:t>
            </a:r>
          </a:p>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endParaRPr kumimoji="0" lang="en-US" b="1"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endParaRPr>
          </a:p>
          <a:p>
            <a:pPr marL="284396" marR="0" lvl="0" indent="-284396" algn="l" defTabSz="914400" rtl="0" eaLnBrk="1" fontAlgn="auto" latinLnBrk="0" hangingPunct="1">
              <a:lnSpc>
                <a:spcPct val="100000"/>
              </a:lnSpc>
              <a:spcBef>
                <a:spcPts val="1200"/>
              </a:spcBef>
              <a:spcAft>
                <a:spcPts val="0"/>
              </a:spcAft>
              <a:buClr>
                <a:srgbClr val="E6332A"/>
              </a:buClr>
              <a:buSzPct val="100000"/>
              <a:buFont typeface="Arial"/>
              <a:buChar char="•"/>
              <a:tabLst/>
              <a:defRPr sz="1800" b="0" i="0" u="none" strike="noStrike" kern="0" cap="none" spc="0" baseline="0">
                <a:solidFill>
                  <a:srgbClr val="000000"/>
                </a:solidFill>
                <a:uFillTx/>
              </a:defRPr>
            </a:pPr>
            <a:endParaRPr kumimoji="0" lang="en-US" b="1" i="0" u="none" strike="noStrike" kern="1200" cap="none" spc="0" normalizeH="0" baseline="0" noProof="0">
              <a:ln>
                <a:noFill/>
              </a:ln>
              <a:solidFill>
                <a:srgbClr val="1F2548"/>
              </a:solidFill>
              <a:effectLst/>
              <a:uLnTx/>
              <a:uFillTx/>
              <a:latin typeface="Aptos" panose="020B0004020202020204" pitchFamily="34" charset="0"/>
              <a:ea typeface="Graphik Medium"/>
              <a:cs typeface="Graphik Medium"/>
            </a:endParaRPr>
          </a:p>
        </p:txBody>
      </p:sp>
      <p:pic>
        <p:nvPicPr>
          <p:cNvPr id="5" name="Picture 4">
            <a:extLst>
              <a:ext uri="{FF2B5EF4-FFF2-40B4-BE49-F238E27FC236}">
                <a16:creationId xmlns:a16="http://schemas.microsoft.com/office/drawing/2014/main" id="{3306775C-AE44-0EE5-70B8-185CCD459DAE}"/>
              </a:ext>
            </a:extLst>
          </p:cNvPr>
          <p:cNvPicPr>
            <a:picLocks noChangeAspect="1"/>
          </p:cNvPicPr>
          <p:nvPr/>
        </p:nvPicPr>
        <p:blipFill>
          <a:blip r:embed="rId6">
            <a:extLst>
              <a:ext uri="{28A0092B-C50C-407E-A947-70E740481C1C}">
                <a14:useLocalDpi xmlns:a14="http://schemas.microsoft.com/office/drawing/2010/main" val="0"/>
              </a:ext>
            </a:extLst>
          </a:blip>
          <a:srcRect l="18273" r="18435" b="5123"/>
          <a:stretch/>
        </p:blipFill>
        <p:spPr>
          <a:xfrm>
            <a:off x="4445269" y="4969047"/>
            <a:ext cx="1603158" cy="1351800"/>
          </a:xfrm>
          <a:prstGeom prst="rect">
            <a:avLst/>
          </a:prstGeom>
        </p:spPr>
      </p:pic>
      <p:sp>
        <p:nvSpPr>
          <p:cNvPr id="7" name="Plassholder for bunntekst 3">
            <a:extLst>
              <a:ext uri="{FF2B5EF4-FFF2-40B4-BE49-F238E27FC236}">
                <a16:creationId xmlns:a16="http://schemas.microsoft.com/office/drawing/2014/main" id="{022761C1-2C33-4DB3-C3B7-1653F1F79AD8}"/>
              </a:ext>
            </a:extLst>
          </p:cNvPr>
          <p:cNvSpPr txBox="1">
            <a:spLocks/>
          </p:cNvSpPr>
          <p:nvPr/>
        </p:nvSpPr>
        <p:spPr>
          <a:xfrm>
            <a:off x="334962" y="6397700"/>
            <a:ext cx="10123488"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C7512F7-C1B5-BFD2-B527-3128C1086134}"/>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lvl="0">
              <a:defRPr/>
            </a:pPr>
            <a:r>
              <a:rPr kumimoji="0" lang="en-US" sz="2600" b="1" i="0" u="none" strike="noStrike" kern="1200" cap="none" spc="0" normalizeH="0" baseline="0" noProof="0">
                <a:ln>
                  <a:noFill/>
                </a:ln>
                <a:solidFill>
                  <a:srgbClr val="1F2548"/>
                </a:solidFill>
                <a:effectLst/>
                <a:uLnTx/>
                <a:uFillTx/>
                <a:latin typeface="Aptos SemiBold" panose="020B0004020202020204" pitchFamily="34" charset="0"/>
              </a:rPr>
              <a:t>Radspherin® - </a:t>
            </a:r>
            <a:r>
              <a:rPr lang="nb-NO" sz="2600">
                <a:latin typeface="Aptos SemiBold" panose="020B0004020202020204" pitchFamily="34" charset="0"/>
              </a:rPr>
              <a:t>innovativ behandling basert på direkte alfa-stråling</a:t>
            </a:r>
            <a:endParaRPr kumimoji="0" lang="en-GB" sz="2600" b="1" i="0" u="none" strike="noStrike" kern="1200" cap="none" spc="0" normalizeH="0" baseline="0" noProof="0">
              <a:ln>
                <a:noFill/>
              </a:ln>
              <a:solidFill>
                <a:srgbClr val="1F2548"/>
              </a:solidFill>
              <a:effectLst/>
              <a:uLnTx/>
              <a:uFillTx/>
              <a:latin typeface="Aptos SemiBold" panose="020B0004020202020204" pitchFamily="34" charset="0"/>
            </a:endParaRPr>
          </a:p>
        </p:txBody>
      </p:sp>
      <p:pic>
        <p:nvPicPr>
          <p:cNvPr id="11" name="Picture 10" descr="A person's body with a syringe&#10;&#10;Description automatically generated">
            <a:extLst>
              <a:ext uri="{FF2B5EF4-FFF2-40B4-BE49-F238E27FC236}">
                <a16:creationId xmlns:a16="http://schemas.microsoft.com/office/drawing/2014/main" id="{AE455086-2ACC-600A-20E7-E62203B8990C}"/>
              </a:ext>
            </a:extLst>
          </p:cNvPr>
          <p:cNvPicPr>
            <a:picLocks noChangeAspect="1"/>
          </p:cNvPicPr>
          <p:nvPr/>
        </p:nvPicPr>
        <p:blipFill>
          <a:blip r:embed="rId7">
            <a:extLst>
              <a:ext uri="{28A0092B-C50C-407E-A947-70E740481C1C}">
                <a14:useLocalDpi xmlns:a14="http://schemas.microsoft.com/office/drawing/2010/main" val="0"/>
              </a:ext>
            </a:extLst>
          </a:blip>
          <a:srcRect l="19650" t="5427" r="18867" b="7907"/>
          <a:stretch/>
        </p:blipFill>
        <p:spPr>
          <a:xfrm>
            <a:off x="9745766" y="4686539"/>
            <a:ext cx="1939820" cy="1538098"/>
          </a:xfrm>
          <a:prstGeom prst="rect">
            <a:avLst/>
          </a:prstGeom>
        </p:spPr>
      </p:pic>
      <p:sp>
        <p:nvSpPr>
          <p:cNvPr id="12" name="Rectangle 11">
            <a:extLst>
              <a:ext uri="{FF2B5EF4-FFF2-40B4-BE49-F238E27FC236}">
                <a16:creationId xmlns:a16="http://schemas.microsoft.com/office/drawing/2014/main" id="{1E6AAB93-1374-A643-016C-4E010C8A2189}"/>
              </a:ext>
            </a:extLst>
          </p:cNvPr>
          <p:cNvSpPr/>
          <p:nvPr/>
        </p:nvSpPr>
        <p:spPr>
          <a:xfrm>
            <a:off x="876299" y="1608286"/>
            <a:ext cx="4700853" cy="488876"/>
          </a:xfrm>
          <a:prstGeom prst="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Aptos" panose="020B0004020202020204" pitchFamily="34" charset="0"/>
                <a:ea typeface="+mn-ea"/>
                <a:cs typeface="+mn-cs"/>
              </a:rPr>
              <a:t>Radspherin® </a:t>
            </a:r>
          </a:p>
        </p:txBody>
      </p:sp>
      <p:sp>
        <p:nvSpPr>
          <p:cNvPr id="13" name="Rectangle 12">
            <a:extLst>
              <a:ext uri="{FF2B5EF4-FFF2-40B4-BE49-F238E27FC236}">
                <a16:creationId xmlns:a16="http://schemas.microsoft.com/office/drawing/2014/main" id="{329C3614-8930-B81F-6A17-9400F8FC30E7}"/>
              </a:ext>
            </a:extLst>
          </p:cNvPr>
          <p:cNvSpPr/>
          <p:nvPr/>
        </p:nvSpPr>
        <p:spPr>
          <a:xfrm>
            <a:off x="6195745" y="1608286"/>
            <a:ext cx="4700854" cy="488876"/>
          </a:xfrm>
          <a:prstGeom prst="rect">
            <a:avLst/>
          </a:prstGeom>
          <a:solidFill>
            <a:srgbClr val="1F2548"/>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b="1" i="0" u="none" strike="noStrike" kern="1200" cap="none" spc="0" normalizeH="0" baseline="0" noProof="0">
                <a:ln>
                  <a:noFill/>
                </a:ln>
                <a:solidFill>
                  <a:prstClr val="white"/>
                </a:solidFill>
                <a:effectLst/>
                <a:uLnTx/>
                <a:uFillTx/>
                <a:latin typeface="Aptos" panose="020B0004020202020204" pitchFamily="34" charset="0"/>
                <a:ea typeface="+mn-ea"/>
                <a:cs typeface="+mn-cs"/>
              </a:rPr>
              <a:t>Hvordan virker det?</a:t>
            </a:r>
          </a:p>
        </p:txBody>
      </p:sp>
      <p:sp>
        <p:nvSpPr>
          <p:cNvPr id="16" name="Text Placeholder 3">
            <a:extLst>
              <a:ext uri="{FF2B5EF4-FFF2-40B4-BE49-F238E27FC236}">
                <a16:creationId xmlns:a16="http://schemas.microsoft.com/office/drawing/2014/main" id="{AEF53DF1-D42D-2914-5591-C386B4415E60}"/>
              </a:ext>
            </a:extLst>
          </p:cNvPr>
          <p:cNvSpPr txBox="1"/>
          <p:nvPr/>
        </p:nvSpPr>
        <p:spPr>
          <a:xfrm>
            <a:off x="6195746" y="2287853"/>
            <a:ext cx="4700854" cy="3481869"/>
          </a:xfrm>
          <a:prstGeom prst="rect">
            <a:avLst/>
          </a:prstGeom>
          <a:noFill/>
          <a:ln cap="flat">
            <a:noFill/>
          </a:ln>
        </p:spPr>
        <p:txBody>
          <a:bodyPr vert="horz" wrap="square" lIns="91440" tIns="45720" rIns="0" bIns="45720" anchor="t" anchorCtr="0" compatLnSpc="1">
            <a:noAutofit/>
          </a:bodyPr>
          <a:lstStyle/>
          <a:p>
            <a:pPr marL="284396" indent="-284396">
              <a:lnSpc>
                <a:spcPct val="90000"/>
              </a:lnSpc>
              <a:spcBef>
                <a:spcPts val="1200"/>
              </a:spcBef>
              <a:buClr>
                <a:srgbClr val="E6332A"/>
              </a:buClr>
              <a:buSzPct val="100000"/>
              <a:buFont typeface="Arial"/>
              <a:buChar char="•"/>
              <a:defRPr sz="1800" b="0" i="0" u="none" strike="noStrike" kern="0" cap="none" spc="0" baseline="0">
                <a:solidFill>
                  <a:srgbClr val="000000"/>
                </a:solidFill>
                <a:uFillTx/>
              </a:defRPr>
            </a:pPr>
            <a:r>
              <a:rPr kumimoji="0" lang="nb-NO" b="0" i="0" u="none" strike="noStrike" kern="0" cap="none" spc="0" normalizeH="0" baseline="0" noProof="0">
                <a:ln>
                  <a:noFill/>
                </a:ln>
                <a:solidFill>
                  <a:srgbClr val="1F2548"/>
                </a:solidFill>
                <a:effectLst/>
                <a:uLnTx/>
                <a:uFillTx/>
                <a:latin typeface="Aptos" panose="020B0004020202020204" pitchFamily="34" charset="0"/>
                <a:ea typeface="Graphik Medium"/>
                <a:cs typeface="Graphik Medium"/>
              </a:rPr>
              <a:t>Høy dose alfastråling direkte til peritoneum via et inneliggende kateter</a:t>
            </a:r>
          </a:p>
          <a:p>
            <a:pPr marL="284396" indent="-284396">
              <a:lnSpc>
                <a:spcPct val="90000"/>
              </a:lnSpc>
              <a:spcBef>
                <a:spcPts val="1200"/>
              </a:spcBef>
              <a:buClr>
                <a:srgbClr val="E6332A"/>
              </a:buClr>
              <a:buSzPct val="100000"/>
              <a:buFont typeface="Arial"/>
              <a:buChar char="•"/>
              <a:defRPr sz="1800" b="0" i="0" u="none" strike="noStrike" kern="0" cap="none" spc="0" baseline="0">
                <a:solidFill>
                  <a:srgbClr val="000000"/>
                </a:solidFill>
                <a:uFillTx/>
              </a:defRPr>
            </a:pPr>
            <a:r>
              <a:rPr kumimoji="0" lang="nb-NO" b="0" i="0" u="none" strike="noStrike" kern="0" cap="none" spc="0" normalizeH="0" baseline="0" noProof="0">
                <a:ln>
                  <a:noFill/>
                </a:ln>
                <a:solidFill>
                  <a:srgbClr val="1F2548"/>
                </a:solidFill>
                <a:effectLst/>
                <a:uLnTx/>
                <a:uFillTx/>
                <a:latin typeface="Aptos" panose="020B0004020202020204" pitchFamily="34" charset="0"/>
                <a:ea typeface="Graphik Medium"/>
                <a:cs typeface="Graphik Medium"/>
              </a:rPr>
              <a:t>Administreres </a:t>
            </a:r>
            <a:r>
              <a:rPr kumimoji="0" lang="nb-NO" b="1" i="0" u="none" strike="noStrike" kern="0" cap="none" spc="0" normalizeH="0" baseline="0" noProof="0">
                <a:ln>
                  <a:noFill/>
                </a:ln>
                <a:solidFill>
                  <a:srgbClr val="1F2548"/>
                </a:solidFill>
                <a:effectLst/>
                <a:uLnTx/>
                <a:uFillTx/>
                <a:latin typeface="Aptos" panose="020B0004020202020204" pitchFamily="34" charset="0"/>
                <a:ea typeface="Graphik Medium"/>
                <a:cs typeface="Graphik Medium"/>
              </a:rPr>
              <a:t>1–3 dager </a:t>
            </a:r>
            <a:r>
              <a:rPr kumimoji="0" lang="nb-NO" b="0" i="0" u="none" strike="noStrike" kern="0" cap="none" spc="0" normalizeH="0" baseline="0" noProof="0">
                <a:ln>
                  <a:noFill/>
                </a:ln>
                <a:solidFill>
                  <a:srgbClr val="1F2548"/>
                </a:solidFill>
                <a:effectLst/>
                <a:uLnTx/>
                <a:uFillTx/>
                <a:latin typeface="Aptos" panose="020B0004020202020204" pitchFamily="34" charset="0"/>
                <a:ea typeface="Graphik Medium"/>
                <a:cs typeface="Graphik Medium"/>
              </a:rPr>
              <a:t>etter kirurgi</a:t>
            </a:r>
          </a:p>
          <a:p>
            <a:pPr marL="284396" indent="-284396">
              <a:lnSpc>
                <a:spcPct val="90000"/>
              </a:lnSpc>
              <a:spcBef>
                <a:spcPts val="1200"/>
              </a:spcBef>
              <a:buClr>
                <a:srgbClr val="E6332A"/>
              </a:buClr>
              <a:buSzPct val="100000"/>
              <a:buFont typeface="Arial"/>
              <a:buChar char="•"/>
              <a:defRPr sz="1800" b="0" i="0" u="none" strike="noStrike" kern="0" cap="none" spc="0" baseline="0">
                <a:solidFill>
                  <a:srgbClr val="000000"/>
                </a:solidFill>
                <a:uFillTx/>
              </a:defRPr>
            </a:pPr>
            <a:r>
              <a:rPr kumimoji="0" lang="nb-NO" b="0" i="0" u="none" strike="noStrike" kern="0" cap="none" spc="0" normalizeH="0" baseline="0" noProof="0">
                <a:ln>
                  <a:noFill/>
                </a:ln>
                <a:solidFill>
                  <a:srgbClr val="1F2548"/>
                </a:solidFill>
                <a:effectLst/>
                <a:uLnTx/>
                <a:uFillTx/>
                <a:latin typeface="Aptos" panose="020B0004020202020204" pitchFamily="34" charset="0"/>
                <a:ea typeface="Graphik Medium"/>
                <a:cs typeface="Graphik Medium"/>
              </a:rPr>
              <a:t>Kombinasjonen av strålingens </a:t>
            </a:r>
            <a:r>
              <a:rPr kumimoji="0" lang="nb-NO" b="1" i="0" u="none" strike="noStrike" kern="0" cap="none" spc="0" normalizeH="0" baseline="0" noProof="0">
                <a:ln>
                  <a:noFill/>
                </a:ln>
                <a:solidFill>
                  <a:srgbClr val="1F2548"/>
                </a:solidFill>
                <a:effectLst/>
                <a:uLnTx/>
                <a:uFillTx/>
                <a:latin typeface="Aptos" panose="020B0004020202020204" pitchFamily="34" charset="0"/>
                <a:ea typeface="Graphik Medium"/>
                <a:cs typeface="Graphik Medium"/>
              </a:rPr>
              <a:t>høye energi og korte rekkevidde </a:t>
            </a:r>
            <a:r>
              <a:rPr kumimoji="0" lang="nb-NO" b="0" i="0" u="none" strike="noStrike" kern="0" cap="none" spc="0" normalizeH="0" baseline="0" noProof="0">
                <a:ln>
                  <a:noFill/>
                </a:ln>
                <a:solidFill>
                  <a:srgbClr val="1F2548"/>
                </a:solidFill>
                <a:effectLst/>
                <a:uLnTx/>
                <a:uFillTx/>
                <a:latin typeface="Aptos" panose="020B0004020202020204" pitchFamily="34" charset="0"/>
                <a:ea typeface="Graphik Medium"/>
                <a:cs typeface="Graphik Medium"/>
              </a:rPr>
              <a:t>muliggjør effektiv eliminasjon av mikrometastaser samtidig som omgivende normalt vev beskyttes</a:t>
            </a:r>
          </a:p>
        </p:txBody>
      </p:sp>
      <p:sp>
        <p:nvSpPr>
          <p:cNvPr id="2" name="Title 1">
            <a:extLst>
              <a:ext uri="{FF2B5EF4-FFF2-40B4-BE49-F238E27FC236}">
                <a16:creationId xmlns:a16="http://schemas.microsoft.com/office/drawing/2014/main" id="{205BB29E-A164-A9C5-DC0B-E1A9BCD89442}"/>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PRODUKTKANDIDAT </a:t>
            </a:r>
            <a:endParaRPr lang="en-GB" sz="900">
              <a:solidFill>
                <a:schemeClr val="tx1"/>
              </a:solidFill>
              <a:latin typeface="Aptos SemiBold" panose="020B0004020202020204" pitchFamily="34" charset="0"/>
            </a:endParaRPr>
          </a:p>
        </p:txBody>
      </p:sp>
      <p:sp>
        <p:nvSpPr>
          <p:cNvPr id="9" name="Plassholder for lysbildenummer 4">
            <a:extLst>
              <a:ext uri="{FF2B5EF4-FFF2-40B4-BE49-F238E27FC236}">
                <a16:creationId xmlns:a16="http://schemas.microsoft.com/office/drawing/2014/main" id="{A9A53FBB-40F5-36B7-C335-304B9A779066}"/>
              </a:ext>
            </a:extLst>
          </p:cNvPr>
          <p:cNvSpPr txBox="1">
            <a:spLocks noGrp="1"/>
          </p:cNvSpPr>
          <p:nvPr>
            <p:ph type="sldNum" sz="quarter" idx="8"/>
          </p:nvPr>
        </p:nvSpPr>
        <p:spPr>
          <a:xfrm>
            <a:off x="11399838" y="6392937"/>
            <a:ext cx="457200" cy="365129"/>
          </a:xfrm>
        </p:spPr>
        <p:txBody>
          <a:bodyPr rIns="0" anchor="ctr" anchorCtr="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1E28EC-9B4C-460F-9964-9B031118BF9D}" type="slidenum">
              <a:rPr kumimoji="0" lang="nb-NO" sz="1200" b="0" i="0" u="none" strike="noStrike" kern="1200" cap="none" spc="0" normalizeH="0" baseline="0" noProof="0">
                <a:ln>
                  <a:noFill/>
                </a:ln>
                <a:solidFill>
                  <a:srgbClr val="FFFFFF"/>
                </a:solidFill>
                <a:effectLst/>
                <a:uLnTx/>
                <a:uFillTx/>
                <a:latin typeface="Aptos" panose="020B00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dirty="0">
              <a:ln>
                <a:noFill/>
              </a:ln>
              <a:solidFill>
                <a:srgbClr val="FFFFFF"/>
              </a:solidFill>
              <a:effectLst/>
              <a:uLnTx/>
              <a:uFillTx/>
              <a:latin typeface="Aptos" panose="020B0004020202020204" pitchFamily="34" charset="0"/>
            </a:endParaRPr>
          </a:p>
        </p:txBody>
      </p:sp>
    </p:spTree>
    <p:extLst>
      <p:ext uri="{BB962C8B-B14F-4D97-AF65-F5344CB8AC3E}">
        <p14:creationId xmlns:p14="http://schemas.microsoft.com/office/powerpoint/2010/main" val="333576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EAA40-1F07-8A4C-E85F-5BAED718979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18B79B4-BF36-1760-A691-22112767FA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9" name="think-cell data - do not delete" hidden="1">
                        <a:extLst>
                          <a:ext uri="{FF2B5EF4-FFF2-40B4-BE49-F238E27FC236}">
                            <a16:creationId xmlns:a16="http://schemas.microsoft.com/office/drawing/2014/main" id="{718B79B4-BF36-1760-A691-22112767FA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3" name="TextBox 82">
            <a:extLst>
              <a:ext uri="{FF2B5EF4-FFF2-40B4-BE49-F238E27FC236}">
                <a16:creationId xmlns:a16="http://schemas.microsoft.com/office/drawing/2014/main" id="{39AF9957-A95E-B947-58F2-8F079825536D}"/>
              </a:ext>
            </a:extLst>
          </p:cNvPr>
          <p:cNvSpPr txBox="1"/>
          <p:nvPr/>
        </p:nvSpPr>
        <p:spPr>
          <a:xfrm>
            <a:off x="463784" y="2721910"/>
            <a:ext cx="1051037"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2448"/>
                </a:solidFill>
                <a:effectLst/>
                <a:uLnTx/>
                <a:uFillTx/>
                <a:latin typeface="Aptos" panose="020B0004020202020204" pitchFamily="34" charset="0"/>
                <a:ea typeface="+mn-ea"/>
                <a:cs typeface="+mn-cs"/>
              </a:rPr>
              <a:t>Ph 1/2a</a:t>
            </a:r>
          </a:p>
        </p:txBody>
      </p:sp>
      <p:grpSp>
        <p:nvGrpSpPr>
          <p:cNvPr id="14" name="Group 13">
            <a:extLst>
              <a:ext uri="{FF2B5EF4-FFF2-40B4-BE49-F238E27FC236}">
                <a16:creationId xmlns:a16="http://schemas.microsoft.com/office/drawing/2014/main" id="{7322103B-AB35-6882-A8F7-DC7CE4F93AEE}"/>
              </a:ext>
            </a:extLst>
          </p:cNvPr>
          <p:cNvGrpSpPr/>
          <p:nvPr/>
        </p:nvGrpSpPr>
        <p:grpSpPr>
          <a:xfrm>
            <a:off x="1324415" y="5692686"/>
            <a:ext cx="3134105" cy="299186"/>
            <a:chOff x="1277683" y="5722059"/>
            <a:chExt cx="3134105" cy="299186"/>
          </a:xfrm>
        </p:grpSpPr>
        <p:sp>
          <p:nvSpPr>
            <p:cNvPr id="118" name="Star: 6 Points 117">
              <a:extLst>
                <a:ext uri="{FF2B5EF4-FFF2-40B4-BE49-F238E27FC236}">
                  <a16:creationId xmlns:a16="http://schemas.microsoft.com/office/drawing/2014/main" id="{BF306B8D-34AF-2852-091F-63D22AB8CBE4}"/>
                </a:ext>
              </a:extLst>
            </p:cNvPr>
            <p:cNvSpPr/>
            <p:nvPr/>
          </p:nvSpPr>
          <p:spPr>
            <a:xfrm>
              <a:off x="1277683" y="5729756"/>
              <a:ext cx="247225" cy="291489"/>
            </a:xfrm>
            <a:prstGeom prst="star6">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20" name="TextBox 119">
              <a:extLst>
                <a:ext uri="{FF2B5EF4-FFF2-40B4-BE49-F238E27FC236}">
                  <a16:creationId xmlns:a16="http://schemas.microsoft.com/office/drawing/2014/main" id="{2AE38DDC-989C-5222-168B-0C0E2981C1A5}"/>
                </a:ext>
              </a:extLst>
            </p:cNvPr>
            <p:cNvSpPr txBox="1"/>
            <p:nvPr/>
          </p:nvSpPr>
          <p:spPr>
            <a:xfrm>
              <a:off x="1524908" y="5722059"/>
              <a:ext cx="2886880" cy="276999"/>
            </a:xfrm>
            <a:prstGeom prst="rect">
              <a:avLst/>
            </a:prstGeom>
            <a:noFill/>
          </p:spPr>
          <p:txBody>
            <a:bodyPr wrap="square" rtlCol="0">
              <a:spAutoFit/>
            </a:bodyPr>
            <a:lstStyle/>
            <a:p>
              <a:pPr>
                <a:defRPr/>
              </a:pPr>
              <a:r>
                <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a:t>
              </a:r>
              <a:r>
                <a:rPr lang="nb-NO" sz="1200">
                  <a:solidFill>
                    <a:srgbClr val="1F2548"/>
                  </a:solidFill>
                  <a:latin typeface="Aptos" panose="020B0004020202020204" pitchFamily="34" charset="0"/>
                </a:rPr>
                <a:t>Interimavlesning</a:t>
              </a:r>
            </a:p>
          </p:txBody>
        </p:sp>
      </p:grpSp>
      <p:grpSp>
        <p:nvGrpSpPr>
          <p:cNvPr id="12" name="Group 11">
            <a:extLst>
              <a:ext uri="{FF2B5EF4-FFF2-40B4-BE49-F238E27FC236}">
                <a16:creationId xmlns:a16="http://schemas.microsoft.com/office/drawing/2014/main" id="{908ED803-AC69-22D6-3C78-3A34F5DC0B1B}"/>
              </a:ext>
            </a:extLst>
          </p:cNvPr>
          <p:cNvGrpSpPr/>
          <p:nvPr/>
        </p:nvGrpSpPr>
        <p:grpSpPr>
          <a:xfrm>
            <a:off x="3113208" y="5688787"/>
            <a:ext cx="2763976" cy="303085"/>
            <a:chOff x="1277683" y="6040961"/>
            <a:chExt cx="2763976" cy="303085"/>
          </a:xfrm>
        </p:grpSpPr>
        <p:sp>
          <p:nvSpPr>
            <p:cNvPr id="119" name="Star: 6 Points 118">
              <a:extLst>
                <a:ext uri="{FF2B5EF4-FFF2-40B4-BE49-F238E27FC236}">
                  <a16:creationId xmlns:a16="http://schemas.microsoft.com/office/drawing/2014/main" id="{D7A4CAD0-135A-601A-7A4A-46FC84DB5ABB}"/>
                </a:ext>
              </a:extLst>
            </p:cNvPr>
            <p:cNvSpPr/>
            <p:nvPr/>
          </p:nvSpPr>
          <p:spPr>
            <a:xfrm>
              <a:off x="1277683" y="6040961"/>
              <a:ext cx="247225"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21" name="TextBox 120">
              <a:extLst>
                <a:ext uri="{FF2B5EF4-FFF2-40B4-BE49-F238E27FC236}">
                  <a16:creationId xmlns:a16="http://schemas.microsoft.com/office/drawing/2014/main" id="{42D5F055-F021-9857-F382-9A67AC4E04B0}"/>
                </a:ext>
              </a:extLst>
            </p:cNvPr>
            <p:cNvSpPr txBox="1"/>
            <p:nvPr/>
          </p:nvSpPr>
          <p:spPr>
            <a:xfrm>
              <a:off x="1530720" y="6067047"/>
              <a:ext cx="2510939" cy="276999"/>
            </a:xfrm>
            <a:prstGeom prst="rect">
              <a:avLst/>
            </a:prstGeom>
            <a:noFill/>
          </p:spPr>
          <p:txBody>
            <a:bodyPr wrap="square" rtlCol="0">
              <a:spAutoFit/>
            </a:bodyPr>
            <a:lstStyle/>
            <a:p>
              <a:pPr lvl="0">
                <a:defRPr/>
              </a:pPr>
              <a:r>
                <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rPr>
                <a:t>= </a:t>
              </a:r>
              <a:r>
                <a:rPr lang="nb-NO" sz="1200">
                  <a:solidFill>
                    <a:srgbClr val="1F2548"/>
                  </a:solidFill>
                  <a:latin typeface="Aptos" panose="020B0004020202020204" pitchFamily="34" charset="0"/>
                </a:rPr>
                <a:t>Endelig resultat</a:t>
              </a:r>
              <a:endParaRPr kumimoji="0" lang="en-US" sz="1200" b="0" i="0" u="none" strike="noStrike" kern="1200" cap="none" spc="0" normalizeH="0" baseline="0" noProof="0">
                <a:ln>
                  <a:noFill/>
                </a:ln>
                <a:solidFill>
                  <a:srgbClr val="1F2548"/>
                </a:solidFill>
                <a:effectLst/>
                <a:uLnTx/>
                <a:uFillTx/>
                <a:latin typeface="Aptos" panose="020B0004020202020204" pitchFamily="34" charset="0"/>
                <a:ea typeface="+mn-ea"/>
                <a:cs typeface="+mn-cs"/>
              </a:endParaRPr>
            </a:p>
          </p:txBody>
        </p:sp>
      </p:grpSp>
      <p:cxnSp>
        <p:nvCxnSpPr>
          <p:cNvPr id="3" name="Straight Arrow Connector 2">
            <a:extLst>
              <a:ext uri="{FF2B5EF4-FFF2-40B4-BE49-F238E27FC236}">
                <a16:creationId xmlns:a16="http://schemas.microsoft.com/office/drawing/2014/main" id="{115BCF15-779D-FA75-5B1E-61F0D73A8F9F}"/>
              </a:ext>
            </a:extLst>
          </p:cNvPr>
          <p:cNvCxnSpPr>
            <a:cxnSpLocks/>
          </p:cNvCxnSpPr>
          <p:nvPr/>
        </p:nvCxnSpPr>
        <p:spPr>
          <a:xfrm>
            <a:off x="1324415" y="5524786"/>
            <a:ext cx="10469652" cy="0"/>
          </a:xfrm>
          <a:prstGeom prst="straightConnector1">
            <a:avLst/>
          </a:prstGeom>
          <a:ln w="15875">
            <a:solidFill>
              <a:srgbClr val="7E7994"/>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F1E49-274C-CF86-892B-91923FF79D60}"/>
              </a:ext>
            </a:extLst>
          </p:cNvPr>
          <p:cNvCxnSpPr/>
          <p:nvPr/>
        </p:nvCxnSpPr>
        <p:spPr>
          <a:xfrm>
            <a:off x="9866804"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CF1097-053A-2A13-890D-2A9F9DD8C1ED}"/>
              </a:ext>
            </a:extLst>
          </p:cNvPr>
          <p:cNvCxnSpPr/>
          <p:nvPr/>
        </p:nvCxnSpPr>
        <p:spPr>
          <a:xfrm>
            <a:off x="2293686"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6F0D516-CAEB-EA90-D8D1-5FFE904F439D}"/>
              </a:ext>
            </a:extLst>
          </p:cNvPr>
          <p:cNvCxnSpPr/>
          <p:nvPr/>
        </p:nvCxnSpPr>
        <p:spPr>
          <a:xfrm>
            <a:off x="3375560"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4D18A24-260A-6B25-EAE0-CFC34367FBFD}"/>
              </a:ext>
            </a:extLst>
          </p:cNvPr>
          <p:cNvCxnSpPr/>
          <p:nvPr/>
        </p:nvCxnSpPr>
        <p:spPr>
          <a:xfrm>
            <a:off x="4457434"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95A84B6-A4AA-BEE5-C8CE-6760E4A308B3}"/>
              </a:ext>
            </a:extLst>
          </p:cNvPr>
          <p:cNvCxnSpPr/>
          <p:nvPr/>
        </p:nvCxnSpPr>
        <p:spPr>
          <a:xfrm>
            <a:off x="5539308"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4654A3-0A1E-D4E6-FCD2-12A7F6B8D83E}"/>
              </a:ext>
            </a:extLst>
          </p:cNvPr>
          <p:cNvCxnSpPr/>
          <p:nvPr/>
        </p:nvCxnSpPr>
        <p:spPr>
          <a:xfrm>
            <a:off x="6621182"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198C8BA-4900-D333-B422-EA5BC36351CC}"/>
              </a:ext>
            </a:extLst>
          </p:cNvPr>
          <p:cNvCxnSpPr/>
          <p:nvPr/>
        </p:nvCxnSpPr>
        <p:spPr>
          <a:xfrm>
            <a:off x="7703056"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50E51EC-32CD-EFB2-34DF-91390924B458}"/>
              </a:ext>
            </a:extLst>
          </p:cNvPr>
          <p:cNvCxnSpPr/>
          <p:nvPr/>
        </p:nvCxnSpPr>
        <p:spPr>
          <a:xfrm>
            <a:off x="8784930"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84F1151-1674-6B00-9FCC-7099CFECB090}"/>
              </a:ext>
            </a:extLst>
          </p:cNvPr>
          <p:cNvSpPr txBox="1"/>
          <p:nvPr/>
        </p:nvSpPr>
        <p:spPr>
          <a:xfrm>
            <a:off x="2995043" y="1276183"/>
            <a:ext cx="75516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1H25</a:t>
            </a:r>
          </a:p>
        </p:txBody>
      </p:sp>
      <p:sp>
        <p:nvSpPr>
          <p:cNvPr id="70" name="TextBox 69">
            <a:extLst>
              <a:ext uri="{FF2B5EF4-FFF2-40B4-BE49-F238E27FC236}">
                <a16:creationId xmlns:a16="http://schemas.microsoft.com/office/drawing/2014/main" id="{AE22EBA3-A996-9574-2FA1-83CF9266879B}"/>
              </a:ext>
            </a:extLst>
          </p:cNvPr>
          <p:cNvSpPr txBox="1"/>
          <p:nvPr/>
        </p:nvSpPr>
        <p:spPr>
          <a:xfrm>
            <a:off x="3954011" y="1276183"/>
            <a:ext cx="97888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2H25</a:t>
            </a:r>
          </a:p>
        </p:txBody>
      </p:sp>
      <p:sp>
        <p:nvSpPr>
          <p:cNvPr id="71" name="TextBox 70">
            <a:extLst>
              <a:ext uri="{FF2B5EF4-FFF2-40B4-BE49-F238E27FC236}">
                <a16:creationId xmlns:a16="http://schemas.microsoft.com/office/drawing/2014/main" id="{9109DEF0-34A8-9037-104F-378E759CFD51}"/>
              </a:ext>
            </a:extLst>
          </p:cNvPr>
          <p:cNvSpPr txBox="1"/>
          <p:nvPr/>
        </p:nvSpPr>
        <p:spPr>
          <a:xfrm>
            <a:off x="5164130" y="1276183"/>
            <a:ext cx="7404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1H</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26</a:t>
            </a:r>
          </a:p>
        </p:txBody>
      </p:sp>
      <p:sp>
        <p:nvSpPr>
          <p:cNvPr id="72" name="TextBox 71">
            <a:extLst>
              <a:ext uri="{FF2B5EF4-FFF2-40B4-BE49-F238E27FC236}">
                <a16:creationId xmlns:a16="http://schemas.microsoft.com/office/drawing/2014/main" id="{E1E96DE7-50D2-0B50-EE27-589B170D97E8}"/>
              </a:ext>
            </a:extLst>
          </p:cNvPr>
          <p:cNvSpPr txBox="1"/>
          <p:nvPr/>
        </p:nvSpPr>
        <p:spPr>
          <a:xfrm>
            <a:off x="7335826"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1H27</a:t>
            </a:r>
          </a:p>
        </p:txBody>
      </p:sp>
      <p:sp>
        <p:nvSpPr>
          <p:cNvPr id="73" name="Arrow: Pentagon 72">
            <a:extLst>
              <a:ext uri="{FF2B5EF4-FFF2-40B4-BE49-F238E27FC236}">
                <a16:creationId xmlns:a16="http://schemas.microsoft.com/office/drawing/2014/main" id="{0A2EC759-6EDB-6821-94FB-0EDD278469F6}"/>
              </a:ext>
            </a:extLst>
          </p:cNvPr>
          <p:cNvSpPr/>
          <p:nvPr/>
        </p:nvSpPr>
        <p:spPr>
          <a:xfrm>
            <a:off x="2311362" y="4053898"/>
            <a:ext cx="7444243" cy="308832"/>
          </a:xfrm>
          <a:prstGeom prst="homePlate">
            <a:avLst/>
          </a:prstGeom>
          <a:solidFill>
            <a:srgbClr val="C7C4D4"/>
          </a:solidFill>
          <a:ln>
            <a:solidFill>
              <a:srgbClr val="234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448"/>
                </a:solidFill>
                <a:effectLst/>
                <a:uLnTx/>
                <a:uFillTx/>
                <a:latin typeface="Aptos" panose="020B0004020202020204" pitchFamily="34" charset="0"/>
                <a:ea typeface="+mn-ea"/>
                <a:cs typeface="+mn-cs"/>
              </a:rPr>
              <a:t>   Eggstokkreft N = 96</a:t>
            </a:r>
          </a:p>
        </p:txBody>
      </p:sp>
      <p:sp>
        <p:nvSpPr>
          <p:cNvPr id="84" name="TextBox 83">
            <a:extLst>
              <a:ext uri="{FF2B5EF4-FFF2-40B4-BE49-F238E27FC236}">
                <a16:creationId xmlns:a16="http://schemas.microsoft.com/office/drawing/2014/main" id="{953F262A-8F85-9B22-70CA-D1FB81B323C7}"/>
              </a:ext>
            </a:extLst>
          </p:cNvPr>
          <p:cNvSpPr txBox="1"/>
          <p:nvPr/>
        </p:nvSpPr>
        <p:spPr>
          <a:xfrm>
            <a:off x="559333" y="4024505"/>
            <a:ext cx="95548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2448"/>
                </a:solidFill>
                <a:effectLst/>
                <a:uLnTx/>
                <a:uFillTx/>
                <a:latin typeface="Aptos" panose="020B0004020202020204" pitchFamily="34" charset="0"/>
                <a:ea typeface="+mn-ea"/>
                <a:cs typeface="+mn-cs"/>
              </a:rPr>
              <a:t>Ph 2</a:t>
            </a:r>
          </a:p>
        </p:txBody>
      </p:sp>
      <p:cxnSp>
        <p:nvCxnSpPr>
          <p:cNvPr id="95" name="Straight Connector 94">
            <a:extLst>
              <a:ext uri="{FF2B5EF4-FFF2-40B4-BE49-F238E27FC236}">
                <a16:creationId xmlns:a16="http://schemas.microsoft.com/office/drawing/2014/main" id="{4DE10108-76F6-25FD-0D14-2DF34ED0A885}"/>
              </a:ext>
            </a:extLst>
          </p:cNvPr>
          <p:cNvCxnSpPr>
            <a:cxnSpLocks/>
          </p:cNvCxnSpPr>
          <p:nvPr/>
        </p:nvCxnSpPr>
        <p:spPr>
          <a:xfrm>
            <a:off x="727011" y="3564971"/>
            <a:ext cx="10919037" cy="519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8" name="Arrow: Chevron 97">
            <a:extLst>
              <a:ext uri="{FF2B5EF4-FFF2-40B4-BE49-F238E27FC236}">
                <a16:creationId xmlns:a16="http://schemas.microsoft.com/office/drawing/2014/main" id="{73B3F003-CBA2-4250-6DD2-ED6973D4E2DC}"/>
              </a:ext>
            </a:extLst>
          </p:cNvPr>
          <p:cNvSpPr/>
          <p:nvPr/>
        </p:nvSpPr>
        <p:spPr>
          <a:xfrm>
            <a:off x="1693993" y="2472239"/>
            <a:ext cx="2663460" cy="270183"/>
          </a:xfrm>
          <a:prstGeom prst="chevron">
            <a:avLst/>
          </a:prstGeom>
          <a:solidFill>
            <a:srgbClr val="C7C4D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nb-NO" sz="1200" b="1">
                <a:solidFill>
                  <a:srgbClr val="1F2448"/>
                </a:solidFill>
                <a:latin typeface="Aptos" panose="020B0004020202020204" pitchFamily="34" charset="0"/>
              </a:rPr>
              <a:t> Eggstokkreft</a:t>
            </a:r>
            <a:endParaRPr kumimoji="0" lang="en-US" sz="1200" b="1" i="0" u="none" strike="noStrike" kern="1200" cap="none" spc="0" normalizeH="0" baseline="0" noProof="0">
              <a:ln>
                <a:noFill/>
              </a:ln>
              <a:solidFill>
                <a:srgbClr val="1F2448"/>
              </a:solidFill>
              <a:effectLst/>
              <a:uLnTx/>
              <a:uFillTx/>
              <a:latin typeface="Aptos" panose="020B0004020202020204" pitchFamily="34" charset="0"/>
              <a:ea typeface="+mn-ea"/>
              <a:cs typeface="+mn-cs"/>
            </a:endParaRPr>
          </a:p>
        </p:txBody>
      </p:sp>
      <p:sp>
        <p:nvSpPr>
          <p:cNvPr id="100" name="Arrow: Chevron 99">
            <a:extLst>
              <a:ext uri="{FF2B5EF4-FFF2-40B4-BE49-F238E27FC236}">
                <a16:creationId xmlns:a16="http://schemas.microsoft.com/office/drawing/2014/main" id="{D76C9895-CC64-1114-45AD-3C06C62321A4}"/>
              </a:ext>
            </a:extLst>
          </p:cNvPr>
          <p:cNvSpPr/>
          <p:nvPr/>
        </p:nvSpPr>
        <p:spPr>
          <a:xfrm>
            <a:off x="1684299" y="3072861"/>
            <a:ext cx="1566901" cy="277807"/>
          </a:xfrm>
          <a:prstGeom prst="chevron">
            <a:avLst>
              <a:gd name="adj" fmla="val 50000"/>
            </a:avLst>
          </a:prstGeom>
          <a:solidFill>
            <a:srgbClr val="E0E7F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1F2448"/>
                </a:solidFill>
                <a:effectLst/>
                <a:uLnTx/>
                <a:uFillTx/>
                <a:latin typeface="Aptos" panose="020B0004020202020204" pitchFamily="34" charset="0"/>
                <a:ea typeface="+mn-ea"/>
                <a:cs typeface="+mn-cs"/>
              </a:rPr>
              <a:t>Tykktarmskreft</a:t>
            </a:r>
          </a:p>
        </p:txBody>
      </p:sp>
      <p:sp>
        <p:nvSpPr>
          <p:cNvPr id="113" name="Star: 6 Points 112">
            <a:extLst>
              <a:ext uri="{FF2B5EF4-FFF2-40B4-BE49-F238E27FC236}">
                <a16:creationId xmlns:a16="http://schemas.microsoft.com/office/drawing/2014/main" id="{4E3323BF-3865-7013-A64C-084FA6B3A7A7}"/>
              </a:ext>
            </a:extLst>
          </p:cNvPr>
          <p:cNvSpPr/>
          <p:nvPr/>
        </p:nvSpPr>
        <p:spPr>
          <a:xfrm>
            <a:off x="3266226" y="3081735"/>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4" name="Star: 6 Points 113">
            <a:extLst>
              <a:ext uri="{FF2B5EF4-FFF2-40B4-BE49-F238E27FC236}">
                <a16:creationId xmlns:a16="http://schemas.microsoft.com/office/drawing/2014/main" id="{59CA9510-DE2B-A725-5390-165877D66286}"/>
              </a:ext>
            </a:extLst>
          </p:cNvPr>
          <p:cNvSpPr/>
          <p:nvPr/>
        </p:nvSpPr>
        <p:spPr>
          <a:xfrm>
            <a:off x="4374618" y="2462744"/>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115" name="Star: 6 Points 114">
            <a:extLst>
              <a:ext uri="{FF2B5EF4-FFF2-40B4-BE49-F238E27FC236}">
                <a16:creationId xmlns:a16="http://schemas.microsoft.com/office/drawing/2014/main" id="{034BF59B-61BE-1F49-FE23-A407D3B20A16}"/>
              </a:ext>
            </a:extLst>
          </p:cNvPr>
          <p:cNvSpPr/>
          <p:nvPr/>
        </p:nvSpPr>
        <p:spPr>
          <a:xfrm>
            <a:off x="6532101" y="4341104"/>
            <a:ext cx="22475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FFFF"/>
              </a:solidFill>
              <a:latin typeface="Aptos" panose="020B0004020202020204" pitchFamily="34" charset="0"/>
            </a:endParaRPr>
          </a:p>
        </p:txBody>
      </p:sp>
      <p:sp>
        <p:nvSpPr>
          <p:cNvPr id="116" name="Star: 6 Points 115">
            <a:extLst>
              <a:ext uri="{FF2B5EF4-FFF2-40B4-BE49-F238E27FC236}">
                <a16:creationId xmlns:a16="http://schemas.microsoft.com/office/drawing/2014/main" id="{4157E9FD-7435-221A-6581-E045E73A50C7}"/>
              </a:ext>
            </a:extLst>
          </p:cNvPr>
          <p:cNvSpPr/>
          <p:nvPr/>
        </p:nvSpPr>
        <p:spPr>
          <a:xfrm>
            <a:off x="9755606" y="4051161"/>
            <a:ext cx="224750" cy="291489"/>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cxnSp>
        <p:nvCxnSpPr>
          <p:cNvPr id="5" name="Straight Connector 4">
            <a:extLst>
              <a:ext uri="{FF2B5EF4-FFF2-40B4-BE49-F238E27FC236}">
                <a16:creationId xmlns:a16="http://schemas.microsoft.com/office/drawing/2014/main" id="{57344F23-22E3-5ECF-486F-A489AD326A0B}"/>
              </a:ext>
            </a:extLst>
          </p:cNvPr>
          <p:cNvCxnSpPr>
            <a:cxnSpLocks/>
          </p:cNvCxnSpPr>
          <p:nvPr/>
        </p:nvCxnSpPr>
        <p:spPr>
          <a:xfrm>
            <a:off x="10948681" y="1924808"/>
            <a:ext cx="0" cy="3599978"/>
          </a:xfrm>
          <a:prstGeom prst="line">
            <a:avLst/>
          </a:prstGeom>
          <a:ln w="3175">
            <a:solidFill>
              <a:srgbClr val="7E7994"/>
            </a:solidFill>
            <a:prstDash val="lgDash"/>
          </a:ln>
        </p:spPr>
        <p:style>
          <a:lnRef idx="1">
            <a:schemeClr val="accent1"/>
          </a:lnRef>
          <a:fillRef idx="0">
            <a:schemeClr val="accent1"/>
          </a:fillRef>
          <a:effectRef idx="0">
            <a:schemeClr val="accent1"/>
          </a:effectRef>
          <a:fontRef idx="minor">
            <a:schemeClr val="tx1"/>
          </a:fontRef>
        </p:style>
      </p:cxnSp>
      <p:sp>
        <p:nvSpPr>
          <p:cNvPr id="15" name="Plassholder for bunntekst 3">
            <a:extLst>
              <a:ext uri="{FF2B5EF4-FFF2-40B4-BE49-F238E27FC236}">
                <a16:creationId xmlns:a16="http://schemas.microsoft.com/office/drawing/2014/main" id="{E674C4EE-00CF-72D4-64F5-FB69E3095BE4}"/>
              </a:ext>
            </a:extLst>
          </p:cNvPr>
          <p:cNvSpPr txBox="1">
            <a:spLocks/>
          </p:cNvSpPr>
          <p:nvPr/>
        </p:nvSpPr>
        <p:spPr>
          <a:xfrm>
            <a:off x="334961" y="6392937"/>
            <a:ext cx="10515597" cy="365129"/>
          </a:xfrm>
          <a:prstGeom prst="rect">
            <a:avLst/>
          </a:prstGeom>
        </p:spPr>
        <p:txBody>
          <a:bodyPr wrap="none" lIns="0" tIns="0" rIns="0" b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21" name="Title 1">
            <a:extLst>
              <a:ext uri="{FF2B5EF4-FFF2-40B4-BE49-F238E27FC236}">
                <a16:creationId xmlns:a16="http://schemas.microsoft.com/office/drawing/2014/main" id="{CDA513DD-0578-099C-3A08-533F072A7E6A}"/>
              </a:ext>
            </a:extLst>
          </p:cNvPr>
          <p:cNvSpPr txBox="1">
            <a:spLocks/>
          </p:cNvSpPr>
          <p:nvPr/>
        </p:nvSpPr>
        <p:spPr>
          <a:xfrm>
            <a:off x="334963" y="369357"/>
            <a:ext cx="9942512" cy="744385"/>
          </a:xfrm>
          <a:prstGeom prst="rect">
            <a:avLst/>
          </a:prstGeom>
          <a:noFill/>
          <a:ln>
            <a:noFill/>
          </a:ln>
        </p:spPr>
        <p:txBody>
          <a:bodyPr vert="horz" wrap="square" lIns="0" tIns="45720" rIns="91440" bIns="4572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pPr lvl="0">
              <a:defRPr/>
            </a:pPr>
            <a:r>
              <a:rPr lang="nb-NO" sz="2600">
                <a:latin typeface="Aptos SemiBold" panose="020B0004020202020204" pitchFamily="34" charset="0"/>
                <a:ea typeface="Calibri" panose="020F0502020204030204" pitchFamily="34" charset="0"/>
                <a:cs typeface="Times New Roman" panose="02020603050405020304" pitchFamily="18" charset="0"/>
              </a:rPr>
              <a:t>Klinisk utviklingsplan</a:t>
            </a:r>
            <a:endParaRPr lang="nb-NO" sz="1800" b="0" i="1">
              <a:solidFill>
                <a:srgbClr val="1F2448"/>
              </a:solidFill>
              <a:latin typeface="Aptos" panose="020B0004020202020204" pitchFamily="34" charset="0"/>
            </a:endParaRPr>
          </a:p>
        </p:txBody>
      </p:sp>
      <p:sp>
        <p:nvSpPr>
          <p:cNvPr id="7" name="Star: 6 Points 6">
            <a:extLst>
              <a:ext uri="{FF2B5EF4-FFF2-40B4-BE49-F238E27FC236}">
                <a16:creationId xmlns:a16="http://schemas.microsoft.com/office/drawing/2014/main" id="{4927C1FC-4CB4-DA72-DBB9-714582939F5F}"/>
              </a:ext>
            </a:extLst>
          </p:cNvPr>
          <p:cNvSpPr/>
          <p:nvPr/>
        </p:nvSpPr>
        <p:spPr>
          <a:xfrm>
            <a:off x="3238426" y="4352491"/>
            <a:ext cx="24840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24" name="TextBox 23">
            <a:extLst>
              <a:ext uri="{FF2B5EF4-FFF2-40B4-BE49-F238E27FC236}">
                <a16:creationId xmlns:a16="http://schemas.microsoft.com/office/drawing/2014/main" id="{4A455EE1-0CB3-2B5D-56CE-9485D2DD91B6}"/>
              </a:ext>
            </a:extLst>
          </p:cNvPr>
          <p:cNvSpPr txBox="1"/>
          <p:nvPr/>
        </p:nvSpPr>
        <p:spPr>
          <a:xfrm>
            <a:off x="6181541" y="1276183"/>
            <a:ext cx="877329" cy="378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2H</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26</a:t>
            </a:r>
          </a:p>
        </p:txBody>
      </p:sp>
      <p:sp>
        <p:nvSpPr>
          <p:cNvPr id="25" name="TextBox 24">
            <a:extLst>
              <a:ext uri="{FF2B5EF4-FFF2-40B4-BE49-F238E27FC236}">
                <a16:creationId xmlns:a16="http://schemas.microsoft.com/office/drawing/2014/main" id="{FEA8A3B8-17D6-2AEE-85F8-C51DF263B255}"/>
              </a:ext>
            </a:extLst>
          </p:cNvPr>
          <p:cNvSpPr txBox="1"/>
          <p:nvPr/>
        </p:nvSpPr>
        <p:spPr>
          <a:xfrm>
            <a:off x="8429913"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H27</a:t>
            </a:r>
          </a:p>
        </p:txBody>
      </p:sp>
      <p:sp>
        <p:nvSpPr>
          <p:cNvPr id="26" name="TextBox 25">
            <a:extLst>
              <a:ext uri="{FF2B5EF4-FFF2-40B4-BE49-F238E27FC236}">
                <a16:creationId xmlns:a16="http://schemas.microsoft.com/office/drawing/2014/main" id="{732C3DE7-78D2-6BD3-C48D-5FC1A6B60889}"/>
              </a:ext>
            </a:extLst>
          </p:cNvPr>
          <p:cNvSpPr txBox="1"/>
          <p:nvPr/>
        </p:nvSpPr>
        <p:spPr>
          <a:xfrm>
            <a:off x="10581511"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u="sng">
                <a:solidFill>
                  <a:srgbClr val="1F2448"/>
                </a:solidFill>
                <a:latin typeface="Aptos" panose="020B0004020202020204" pitchFamily="34" charset="0"/>
              </a:rPr>
              <a:t>2</a:t>
            </a: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H28</a:t>
            </a:r>
          </a:p>
        </p:txBody>
      </p:sp>
      <p:sp>
        <p:nvSpPr>
          <p:cNvPr id="27" name="TextBox 26">
            <a:extLst>
              <a:ext uri="{FF2B5EF4-FFF2-40B4-BE49-F238E27FC236}">
                <a16:creationId xmlns:a16="http://schemas.microsoft.com/office/drawing/2014/main" id="{3FE79BD2-25AD-BE38-69E2-A5B2028873F6}"/>
              </a:ext>
            </a:extLst>
          </p:cNvPr>
          <p:cNvSpPr txBox="1"/>
          <p:nvPr/>
        </p:nvSpPr>
        <p:spPr>
          <a:xfrm>
            <a:off x="9469136" y="1276183"/>
            <a:ext cx="743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2448"/>
                </a:solidFill>
                <a:effectLst/>
                <a:uLnTx/>
                <a:uFillTx/>
                <a:latin typeface="Aptos" panose="020B0004020202020204" pitchFamily="34" charset="0"/>
                <a:ea typeface="+mn-ea"/>
                <a:cs typeface="+mn-cs"/>
              </a:rPr>
              <a:t>1H28</a:t>
            </a:r>
          </a:p>
        </p:txBody>
      </p:sp>
      <p:sp>
        <p:nvSpPr>
          <p:cNvPr id="2" name="Star: 6 Points 1">
            <a:extLst>
              <a:ext uri="{FF2B5EF4-FFF2-40B4-BE49-F238E27FC236}">
                <a16:creationId xmlns:a16="http://schemas.microsoft.com/office/drawing/2014/main" id="{78B7FE8A-5B98-F9BD-6DCE-86B26835B269}"/>
              </a:ext>
            </a:extLst>
          </p:cNvPr>
          <p:cNvSpPr/>
          <p:nvPr/>
        </p:nvSpPr>
        <p:spPr>
          <a:xfrm>
            <a:off x="3257476" y="2457016"/>
            <a:ext cx="248400" cy="291489"/>
          </a:xfrm>
          <a:prstGeom prst="star6">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ptos" panose="020B0004020202020204" pitchFamily="34" charset="0"/>
              <a:ea typeface="+mn-ea"/>
              <a:cs typeface="+mn-cs"/>
            </a:endParaRPr>
          </a:p>
        </p:txBody>
      </p:sp>
      <p:sp>
        <p:nvSpPr>
          <p:cNvPr id="4" name="Title 1">
            <a:extLst>
              <a:ext uri="{FF2B5EF4-FFF2-40B4-BE49-F238E27FC236}">
                <a16:creationId xmlns:a16="http://schemas.microsoft.com/office/drawing/2014/main" id="{64B99ED8-8F0F-C540-D44F-1AC2B5EC1229}"/>
              </a:ext>
            </a:extLst>
          </p:cNvPr>
          <p:cNvSpPr txBox="1">
            <a:spLocks/>
          </p:cNvSpPr>
          <p:nvPr/>
        </p:nvSpPr>
        <p:spPr>
          <a:xfrm>
            <a:off x="361451" y="146248"/>
            <a:ext cx="9942512" cy="265086"/>
          </a:xfrm>
          <a:prstGeom prst="rect">
            <a:avLst/>
          </a:prstGeom>
          <a:noFill/>
          <a:ln>
            <a:noFill/>
          </a:ln>
        </p:spPr>
        <p:txBody>
          <a:bodyPr vert="horz" wrap="none" lIns="0" tIns="0" rIns="0" bIns="0" anchor="t" anchorCtr="0" compatLnSpc="1">
            <a:no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1F2548"/>
                </a:solidFill>
                <a:uFillTx/>
                <a:latin typeface="GRAPHIK-SEMIBOLD" panose="020B0503030202060203" pitchFamily="34" charset="77"/>
                <a:ea typeface="GRAPHIK-SEMIBOLD" panose="020B0503030202060203" pitchFamily="34" charset="77"/>
                <a:cs typeface="GRAPHIK-SEMIBOLD" panose="020B0503030202060203" pitchFamily="34" charset="77"/>
              </a:defRPr>
            </a:lvl1pPr>
          </a:lstStyle>
          <a:p>
            <a:r>
              <a:rPr lang="en-US" sz="900">
                <a:solidFill>
                  <a:schemeClr val="tx1"/>
                </a:solidFill>
                <a:latin typeface="Aptos SemiBold" panose="020B0004020202020204" pitchFamily="34" charset="0"/>
                <a:ea typeface="Calibri" panose="020F0502020204030204" pitchFamily="34" charset="0"/>
                <a:cs typeface="Times New Roman" panose="02020603050405020304" pitchFamily="18" charset="0"/>
              </a:rPr>
              <a:t>KLINISK UTVIKLINGSPROGRAM </a:t>
            </a:r>
            <a:endParaRPr lang="en-GB" sz="900">
              <a:solidFill>
                <a:schemeClr val="tx1"/>
              </a:solidFill>
              <a:latin typeface="Aptos SemiBold" panose="020B0004020202020204" pitchFamily="34" charset="0"/>
            </a:endParaRPr>
          </a:p>
        </p:txBody>
      </p:sp>
      <p:sp>
        <p:nvSpPr>
          <p:cNvPr id="6" name="Plassholder for lysbildenummer 4">
            <a:extLst>
              <a:ext uri="{FF2B5EF4-FFF2-40B4-BE49-F238E27FC236}">
                <a16:creationId xmlns:a16="http://schemas.microsoft.com/office/drawing/2014/main" id="{1879BD5D-945D-4342-F112-2A766D418EFB}"/>
              </a:ext>
            </a:extLst>
          </p:cNvPr>
          <p:cNvSpPr txBox="1">
            <a:spLocks/>
          </p:cNvSpPr>
          <p:nvPr/>
        </p:nvSpPr>
        <p:spPr>
          <a:xfrm>
            <a:off x="11399838" y="6392937"/>
            <a:ext cx="457200" cy="365129"/>
          </a:xfrm>
          <a:prstGeom prst="rect">
            <a:avLst/>
          </a:prstGeom>
        </p:spPr>
        <p:txBody>
          <a:bodyPr rIns="0" anchor="ctr" anchorCtr="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41E28EC-9B4C-460F-9964-9B031118BF9D}" type="slidenum">
              <a:rPr lang="en-GB" sz="1200" smtClean="0">
                <a:solidFill>
                  <a:schemeClr val="bg1"/>
                </a:solidFill>
                <a:latin typeface="Aptos" panose="020B0004020202020204" pitchFamily="34" charset="0"/>
              </a:rPr>
              <a:pPr algn="r"/>
              <a:t>9</a:t>
            </a:fld>
            <a:endParaRPr lang="en-GB" sz="1200" dirty="0">
              <a:solidFill>
                <a:schemeClr val="bg1"/>
              </a:solidFill>
              <a:latin typeface="Aptos" panose="020B0004020202020204" pitchFamily="34" charset="0"/>
            </a:endParaRPr>
          </a:p>
        </p:txBody>
      </p:sp>
    </p:spTree>
    <p:extLst>
      <p:ext uri="{BB962C8B-B14F-4D97-AF65-F5344CB8AC3E}">
        <p14:creationId xmlns:p14="http://schemas.microsoft.com/office/powerpoint/2010/main" val="29233523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58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4&quot;&gt;&lt;elem m_fUsage=&quot;6.24579411963961117493E+00&quot;&gt;&lt;m_msothmcolidx val=&quot;0&quot;/&gt;&lt;m_rgb r=&quot;1F&quot; g=&quot;25&quot; b=&quot;48&quot;/&gt;&lt;/elem&gt;&lt;elem m_fUsage=&quot;8.10000000000000053291E-01&quot;&gt;&lt;m_msothmcolidx val=&quot;0&quot;/&gt;&lt;m_rgb r=&quot;E9&quot; g=&quot;EE&quot; b=&quot;F2&quot;/&gt;&lt;/elem&gt;&lt;elem m_fUsage=&quot;6.31107976581000151839E-01&quot;&gt;&lt;m_msothmcolidx val=&quot;0&quot;/&gt;&lt;m_rgb r=&quot;E1&quot; g=&quot;E1&quot; b=&quot;E1&quot;/&gt;&lt;/elem&gt;&lt;elem m_fUsage=&quot;2.54186582832900132001E-01&quot;&gt;&lt;m_msothmcolidx val=&quot;0&quot;/&gt;&lt;m_rgb r=&quot;F0&quot; g=&quot;F0&quot; b=&quot;F0&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4F.NxpW.H1uGzac29_0W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F.NxpW.H1uGzac29_0W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G_u5ejTPSEaTOEQRkzA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Srty34SEUFw0ijCf0ynG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NLQ98_gscEW5C_KsG6Bd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rty34SEUFw0ijCf0ynG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NLQ98_gscEW5C_KsG6Bd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4F.NxpW.H1uGzac29_0W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F.NxpW.H1uGzac29_0Wv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FSPANMODE" val="span"/>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ncoinvent Template (versj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Egendefinert 1">
      <a:dk1>
        <a:srgbClr val="1F2448"/>
      </a:dk1>
      <a:lt1>
        <a:srgbClr val="FFFFFF"/>
      </a:lt1>
      <a:dk2>
        <a:srgbClr val="E7302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oinvent presentasjon" id="{4F33728D-2E19-4A49-A873-A56A348BA2F4}" vid="{E8AE0E0B-F08F-40F6-B016-01360F150CDB}"/>
    </a:ext>
  </a:extLst>
</a:theme>
</file>

<file path=ppt/theme/theme3.xml><?xml version="1.0" encoding="utf-8"?>
<a:theme xmlns:a="http://schemas.openxmlformats.org/drawingml/2006/main" name="1_Oncoinvent Template (versj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ncoinvent Template (versj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ncoinvent Template (versj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solidFill>
            <a:schemeClr val="tx1"/>
          </a:solidFill>
        </a:ln>
      </a:spPr>
      <a:bodyPr rtlCol="0" anchor="ctr"/>
      <a:lstStyle>
        <a:defPPr algn="ctr">
          <a:defRPr sz="10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C69C615C23EE4B9A4072D88D430E83" ma:contentTypeVersion="17" ma:contentTypeDescription="Create a new document." ma:contentTypeScope="" ma:versionID="56751dd58c0943409bf4c73fb340abcd">
  <xsd:schema xmlns:xsd="http://www.w3.org/2001/XMLSchema" xmlns:xs="http://www.w3.org/2001/XMLSchema" xmlns:p="http://schemas.microsoft.com/office/2006/metadata/properties" xmlns:ns2="3bbb9e43-a945-432c-85dd-cb3df84794bd" xmlns:ns3="949414b9-5450-4017-b853-1730fa9cad8c" targetNamespace="http://schemas.microsoft.com/office/2006/metadata/properties" ma:root="true" ma:fieldsID="89b3be51ea8c97955a3ce764f680e8ce" ns2:_="" ns3:_="">
    <xsd:import namespace="3bbb9e43-a945-432c-85dd-cb3df84794bd"/>
    <xsd:import namespace="949414b9-5450-4017-b853-1730fa9cad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Preview"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b9e43-a945-432c-85dd-cb3df84794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d861c36-5a17-4470-a2a5-1d1fa1df741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Preview" ma:index="23" nillable="true" ma:displayName="Preview" ma:format="Dropdown" ma:internalName="Preview">
      <xsd:simpleType>
        <xsd:restriction base="dms:Text">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414b9-5450-4017-b853-1730fa9cad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defec5-980e-4a1a-bed8-ab0d6d284344}" ma:internalName="TaxCatchAll" ma:showField="CatchAllData" ma:web="949414b9-5450-4017-b853-1730fa9cad8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49414b9-5450-4017-b853-1730fa9cad8c" xsi:nil="true"/>
    <Preview xmlns="3bbb9e43-a945-432c-85dd-cb3df84794bd" xsi:nil="true"/>
    <lcf76f155ced4ddcb4097134ff3c332f xmlns="3bbb9e43-a945-432c-85dd-cb3df84794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0606A3-F916-4CAE-9771-3319E3B9CAB7}">
  <ds:schemaRefs>
    <ds:schemaRef ds:uri="http://schemas.microsoft.com/sharepoint/v3/contenttype/forms"/>
  </ds:schemaRefs>
</ds:datastoreItem>
</file>

<file path=customXml/itemProps2.xml><?xml version="1.0" encoding="utf-8"?>
<ds:datastoreItem xmlns:ds="http://schemas.openxmlformats.org/officeDocument/2006/customXml" ds:itemID="{0873D206-7984-42C5-95C2-7166161349CF}"/>
</file>

<file path=customXml/itemProps3.xml><?xml version="1.0" encoding="utf-8"?>
<ds:datastoreItem xmlns:ds="http://schemas.openxmlformats.org/officeDocument/2006/customXml" ds:itemID="{FAF6DF32-5FA9-40FC-BB34-1AC365DF8C27}">
  <ds:schemaRefs>
    <ds:schemaRef ds:uri="3bbb9e43-a945-432c-85dd-cb3df84794bd"/>
    <ds:schemaRef ds:uri="949414b9-5450-4017-b853-1730fa9cad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2885</Words>
  <Application>Microsoft Office PowerPoint</Application>
  <PresentationFormat>Widescreen</PresentationFormat>
  <Paragraphs>604</Paragraphs>
  <Slides>32</Slides>
  <Notes>26</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50" baseType="lpstr">
      <vt:lpstr>Aptos</vt:lpstr>
      <vt:lpstr>Aptos ExtraBold</vt:lpstr>
      <vt:lpstr>Aptos Light</vt:lpstr>
      <vt:lpstr>Aptos SemiBold</vt:lpstr>
      <vt:lpstr>Arial</vt:lpstr>
      <vt:lpstr>Arial Black</vt:lpstr>
      <vt:lpstr>Calibri</vt:lpstr>
      <vt:lpstr>Courier New</vt:lpstr>
      <vt:lpstr>Graphik Medium</vt:lpstr>
      <vt:lpstr>Graphik Regular</vt:lpstr>
      <vt:lpstr>GRAPHIK-SEMIBOLD</vt:lpstr>
      <vt:lpstr>Roboto</vt:lpstr>
      <vt:lpstr>Oncoinvent Template (versjon 2)</vt:lpstr>
      <vt:lpstr>2_Office-tema</vt:lpstr>
      <vt:lpstr>1_Oncoinvent Template (versjon 2)</vt:lpstr>
      <vt:lpstr>2_Oncoinvent Template (versjon 2)</vt:lpstr>
      <vt:lpstr>3_Oncoinvent Template (versjon 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Pasientrekruttering til fase 2 studien i eggstokkreft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addressable patient numbers with unmet need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Oncoinvent non-conf deck June2025</dc:title>
  <dc:creator>Kari Myren</dc:creator>
  <cp:lastModifiedBy>Thea Guldbrandsøy</cp:lastModifiedBy>
  <cp:revision>7</cp:revision>
  <cp:lastPrinted>2024-10-29T09:26:24Z</cp:lastPrinted>
  <dcterms:created xsi:type="dcterms:W3CDTF">2023-05-23T12:38:20Z</dcterms:created>
  <dcterms:modified xsi:type="dcterms:W3CDTF">2025-07-02T06:51:17Z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0x010100BBC69C615C23EE4B9A4072D88D430E83</vt:lpwstr>
  </property>
  <property fmtid="{D5CDD505-2E9C-101B-9397-08002B2CF9AE}" pid="4" name="MSIP_Label_b41c0bc7-c6be-49cd-a7d8-05e4908a7b56_Enabled">
    <vt:lpwstr>true</vt:lpwstr>
  </property>
  <property fmtid="{D5CDD505-2E9C-101B-9397-08002B2CF9AE}" pid="5" name="MSIP_Label_b41c0bc7-c6be-49cd-a7d8-05e4908a7b56_SetDate">
    <vt:lpwstr>2024-10-28T10:46:25Z</vt:lpwstr>
  </property>
  <property fmtid="{D5CDD505-2E9C-101B-9397-08002B2CF9AE}" pid="6" name="MSIP_Label_b41c0bc7-c6be-49cd-a7d8-05e4908a7b56_Method">
    <vt:lpwstr>Privileged</vt:lpwstr>
  </property>
  <property fmtid="{D5CDD505-2E9C-101B-9397-08002B2CF9AE}" pid="7" name="MSIP_Label_b41c0bc7-c6be-49cd-a7d8-05e4908a7b56_Name">
    <vt:lpwstr>Internal</vt:lpwstr>
  </property>
  <property fmtid="{D5CDD505-2E9C-101B-9397-08002B2CF9AE}" pid="8" name="MSIP_Label_b41c0bc7-c6be-49cd-a7d8-05e4908a7b56_SiteId">
    <vt:lpwstr>4cbfea0a-b872-47f0-b51c-1c64953c3f0b</vt:lpwstr>
  </property>
  <property fmtid="{D5CDD505-2E9C-101B-9397-08002B2CF9AE}" pid="9" name="MSIP_Label_b41c0bc7-c6be-49cd-a7d8-05e4908a7b56_ActionId">
    <vt:lpwstr>a6a18d63-f81b-4179-8d2d-efec547d6a39</vt:lpwstr>
  </property>
  <property fmtid="{D5CDD505-2E9C-101B-9397-08002B2CF9AE}" pid="10" name="MSIP_Label_b41c0bc7-c6be-49cd-a7d8-05e4908a7b56_ContentBits">
    <vt:lpwstr>0</vt:lpwstr>
  </property>
</Properties>
</file>